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262" r:id="rId7"/>
    <p:sldId id="263" r:id="rId8"/>
    <p:sldId id="264" r:id="rId9"/>
    <p:sldId id="265" r:id="rId10"/>
    <p:sldId id="266" r:id="rId11"/>
    <p:sldId id="268"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868"/>
    <p:restoredTop sz="94623"/>
  </p:normalViewPr>
  <p:slideViewPr>
    <p:cSldViewPr snapToGrid="0" snapToObjects="1">
      <p:cViewPr varScale="1">
        <p:scale>
          <a:sx n="57" d="100"/>
          <a:sy n="57" d="100"/>
        </p:scale>
        <p:origin x="176" y="1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6CF1-33A0-18E8-AF78-9DBE4AF9E84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133C070-9E10-246F-4027-0F3E28AD99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B1ED69B-A418-8A55-CE81-5B19EBCA5B21}"/>
              </a:ext>
            </a:extLst>
          </p:cNvPr>
          <p:cNvSpPr>
            <a:spLocks noGrp="1"/>
          </p:cNvSpPr>
          <p:nvPr>
            <p:ph type="dt" sz="half" idx="10"/>
          </p:nvPr>
        </p:nvSpPr>
        <p:spPr/>
        <p:txBody>
          <a:bodyPr/>
          <a:lstStyle/>
          <a:p>
            <a:fld id="{1501381F-64E9-AF40-AA89-D48C5BA91B4D}" type="datetimeFigureOut">
              <a:rPr lang="en-US" smtClean="0"/>
              <a:t>5/17/22</a:t>
            </a:fld>
            <a:endParaRPr lang="en-US"/>
          </a:p>
        </p:txBody>
      </p:sp>
      <p:sp>
        <p:nvSpPr>
          <p:cNvPr id="5" name="Footer Placeholder 4">
            <a:extLst>
              <a:ext uri="{FF2B5EF4-FFF2-40B4-BE49-F238E27FC236}">
                <a16:creationId xmlns:a16="http://schemas.microsoft.com/office/drawing/2014/main" id="{BB31D265-D5B3-32C0-94A0-3DB8286760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D9B40F-BEFB-1107-BEFA-F7D5113927A2}"/>
              </a:ext>
            </a:extLst>
          </p:cNvPr>
          <p:cNvSpPr>
            <a:spLocks noGrp="1"/>
          </p:cNvSpPr>
          <p:nvPr>
            <p:ph type="sldNum" sz="quarter" idx="12"/>
          </p:nvPr>
        </p:nvSpPr>
        <p:spPr/>
        <p:txBody>
          <a:bodyPr/>
          <a:lstStyle/>
          <a:p>
            <a:fld id="{C91F0494-BDEB-804F-BAAD-07B298DDCBCA}" type="slidenum">
              <a:rPr lang="en-US" smtClean="0"/>
              <a:t>‹#›</a:t>
            </a:fld>
            <a:endParaRPr lang="en-US"/>
          </a:p>
        </p:txBody>
      </p:sp>
    </p:spTree>
    <p:extLst>
      <p:ext uri="{BB962C8B-B14F-4D97-AF65-F5344CB8AC3E}">
        <p14:creationId xmlns:p14="http://schemas.microsoft.com/office/powerpoint/2010/main" val="2578219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CEF03-37C3-7ADE-801E-F146665F5C4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7331025-940D-741C-5993-8FE1F5EC14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10DCB3D-479D-ACD0-DC85-BD244304DF2B}"/>
              </a:ext>
            </a:extLst>
          </p:cNvPr>
          <p:cNvSpPr>
            <a:spLocks noGrp="1"/>
          </p:cNvSpPr>
          <p:nvPr>
            <p:ph type="dt" sz="half" idx="10"/>
          </p:nvPr>
        </p:nvSpPr>
        <p:spPr/>
        <p:txBody>
          <a:bodyPr/>
          <a:lstStyle/>
          <a:p>
            <a:fld id="{1501381F-64E9-AF40-AA89-D48C5BA91B4D}" type="datetimeFigureOut">
              <a:rPr lang="en-US" smtClean="0"/>
              <a:t>5/17/22</a:t>
            </a:fld>
            <a:endParaRPr lang="en-US"/>
          </a:p>
        </p:txBody>
      </p:sp>
      <p:sp>
        <p:nvSpPr>
          <p:cNvPr id="5" name="Footer Placeholder 4">
            <a:extLst>
              <a:ext uri="{FF2B5EF4-FFF2-40B4-BE49-F238E27FC236}">
                <a16:creationId xmlns:a16="http://schemas.microsoft.com/office/drawing/2014/main" id="{7A95ED7A-FA66-3F85-3EB8-6F94FC0C96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C35781-7B43-846A-2B05-7A6419BCF73B}"/>
              </a:ext>
            </a:extLst>
          </p:cNvPr>
          <p:cNvSpPr>
            <a:spLocks noGrp="1"/>
          </p:cNvSpPr>
          <p:nvPr>
            <p:ph type="sldNum" sz="quarter" idx="12"/>
          </p:nvPr>
        </p:nvSpPr>
        <p:spPr/>
        <p:txBody>
          <a:bodyPr/>
          <a:lstStyle/>
          <a:p>
            <a:fld id="{C91F0494-BDEB-804F-BAAD-07B298DDCBCA}" type="slidenum">
              <a:rPr lang="en-US" smtClean="0"/>
              <a:t>‹#›</a:t>
            </a:fld>
            <a:endParaRPr lang="en-US"/>
          </a:p>
        </p:txBody>
      </p:sp>
    </p:spTree>
    <p:extLst>
      <p:ext uri="{BB962C8B-B14F-4D97-AF65-F5344CB8AC3E}">
        <p14:creationId xmlns:p14="http://schemas.microsoft.com/office/powerpoint/2010/main" val="1584236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264C8-E4EE-2C76-F508-A948411EFA1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9E20412-A9EB-06A2-45C3-78683F83B2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C75E727-D564-183C-2F9F-0CCF12336919}"/>
              </a:ext>
            </a:extLst>
          </p:cNvPr>
          <p:cNvSpPr>
            <a:spLocks noGrp="1"/>
          </p:cNvSpPr>
          <p:nvPr>
            <p:ph type="dt" sz="half" idx="10"/>
          </p:nvPr>
        </p:nvSpPr>
        <p:spPr/>
        <p:txBody>
          <a:bodyPr/>
          <a:lstStyle/>
          <a:p>
            <a:fld id="{1501381F-64E9-AF40-AA89-D48C5BA91B4D}" type="datetimeFigureOut">
              <a:rPr lang="en-US" smtClean="0"/>
              <a:t>5/17/22</a:t>
            </a:fld>
            <a:endParaRPr lang="en-US"/>
          </a:p>
        </p:txBody>
      </p:sp>
      <p:sp>
        <p:nvSpPr>
          <p:cNvPr id="5" name="Footer Placeholder 4">
            <a:extLst>
              <a:ext uri="{FF2B5EF4-FFF2-40B4-BE49-F238E27FC236}">
                <a16:creationId xmlns:a16="http://schemas.microsoft.com/office/drawing/2014/main" id="{CE594E0F-07CD-7624-6F92-07D864C1AC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CB57D4-FD96-A4F2-06E2-566C1CD1519F}"/>
              </a:ext>
            </a:extLst>
          </p:cNvPr>
          <p:cNvSpPr>
            <a:spLocks noGrp="1"/>
          </p:cNvSpPr>
          <p:nvPr>
            <p:ph type="sldNum" sz="quarter" idx="12"/>
          </p:nvPr>
        </p:nvSpPr>
        <p:spPr/>
        <p:txBody>
          <a:bodyPr/>
          <a:lstStyle/>
          <a:p>
            <a:fld id="{C91F0494-BDEB-804F-BAAD-07B298DDCBCA}" type="slidenum">
              <a:rPr lang="en-US" smtClean="0"/>
              <a:t>‹#›</a:t>
            </a:fld>
            <a:endParaRPr lang="en-US"/>
          </a:p>
        </p:txBody>
      </p:sp>
    </p:spTree>
    <p:extLst>
      <p:ext uri="{BB962C8B-B14F-4D97-AF65-F5344CB8AC3E}">
        <p14:creationId xmlns:p14="http://schemas.microsoft.com/office/powerpoint/2010/main" val="2742395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574A-B58A-170F-1A8F-24517ACDD4B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67D137D-BD8F-DC34-B2DA-EA206BB0E3D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2FCF5E9-1119-E51A-5175-C3C5439D27C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1CE39B9-8A9A-143D-F9AA-BAB684DF61E6}"/>
              </a:ext>
            </a:extLst>
          </p:cNvPr>
          <p:cNvSpPr>
            <a:spLocks noGrp="1"/>
          </p:cNvSpPr>
          <p:nvPr>
            <p:ph type="dt" sz="half" idx="10"/>
          </p:nvPr>
        </p:nvSpPr>
        <p:spPr/>
        <p:txBody>
          <a:bodyPr/>
          <a:lstStyle/>
          <a:p>
            <a:fld id="{1501381F-64E9-AF40-AA89-D48C5BA91B4D}" type="datetimeFigureOut">
              <a:rPr lang="en-US" smtClean="0"/>
              <a:t>5/17/22</a:t>
            </a:fld>
            <a:endParaRPr lang="en-US"/>
          </a:p>
        </p:txBody>
      </p:sp>
      <p:sp>
        <p:nvSpPr>
          <p:cNvPr id="6" name="Footer Placeholder 5">
            <a:extLst>
              <a:ext uri="{FF2B5EF4-FFF2-40B4-BE49-F238E27FC236}">
                <a16:creationId xmlns:a16="http://schemas.microsoft.com/office/drawing/2014/main" id="{06C68A09-E01D-9BBD-E659-696F65C92C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7B8544-6C6E-3DFF-7DF1-FF61D6CF7550}"/>
              </a:ext>
            </a:extLst>
          </p:cNvPr>
          <p:cNvSpPr>
            <a:spLocks noGrp="1"/>
          </p:cNvSpPr>
          <p:nvPr>
            <p:ph type="sldNum" sz="quarter" idx="12"/>
          </p:nvPr>
        </p:nvSpPr>
        <p:spPr/>
        <p:txBody>
          <a:bodyPr/>
          <a:lstStyle/>
          <a:p>
            <a:fld id="{C91F0494-BDEB-804F-BAAD-07B298DDCBCA}" type="slidenum">
              <a:rPr lang="en-US" smtClean="0"/>
              <a:t>‹#›</a:t>
            </a:fld>
            <a:endParaRPr lang="en-US"/>
          </a:p>
        </p:txBody>
      </p:sp>
    </p:spTree>
    <p:extLst>
      <p:ext uri="{BB962C8B-B14F-4D97-AF65-F5344CB8AC3E}">
        <p14:creationId xmlns:p14="http://schemas.microsoft.com/office/powerpoint/2010/main" val="817281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5CC7F-CD5C-D35A-513C-680C25D2CF9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FA813B4-C564-1051-586D-23B9ECA84C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06E7F22-3C27-6042-A9E4-076911B1856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54ACBD7-F549-7EA4-E040-254731BDEE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9062BE4-0BB5-77C7-4C17-51250F2F9A2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20E7E49-EC4B-8F40-23CA-5A20B909945D}"/>
              </a:ext>
            </a:extLst>
          </p:cNvPr>
          <p:cNvSpPr>
            <a:spLocks noGrp="1"/>
          </p:cNvSpPr>
          <p:nvPr>
            <p:ph type="dt" sz="half" idx="10"/>
          </p:nvPr>
        </p:nvSpPr>
        <p:spPr/>
        <p:txBody>
          <a:bodyPr/>
          <a:lstStyle/>
          <a:p>
            <a:fld id="{1501381F-64E9-AF40-AA89-D48C5BA91B4D}" type="datetimeFigureOut">
              <a:rPr lang="en-US" smtClean="0"/>
              <a:t>5/17/22</a:t>
            </a:fld>
            <a:endParaRPr lang="en-US"/>
          </a:p>
        </p:txBody>
      </p:sp>
      <p:sp>
        <p:nvSpPr>
          <p:cNvPr id="8" name="Footer Placeholder 7">
            <a:extLst>
              <a:ext uri="{FF2B5EF4-FFF2-40B4-BE49-F238E27FC236}">
                <a16:creationId xmlns:a16="http://schemas.microsoft.com/office/drawing/2014/main" id="{0765C0E0-95AE-8868-A03D-54F62A28A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09C700-5A2D-079A-B4B5-4363CE974244}"/>
              </a:ext>
            </a:extLst>
          </p:cNvPr>
          <p:cNvSpPr>
            <a:spLocks noGrp="1"/>
          </p:cNvSpPr>
          <p:nvPr>
            <p:ph type="sldNum" sz="quarter" idx="12"/>
          </p:nvPr>
        </p:nvSpPr>
        <p:spPr/>
        <p:txBody>
          <a:bodyPr/>
          <a:lstStyle/>
          <a:p>
            <a:fld id="{C91F0494-BDEB-804F-BAAD-07B298DDCBCA}" type="slidenum">
              <a:rPr lang="en-US" smtClean="0"/>
              <a:t>‹#›</a:t>
            </a:fld>
            <a:endParaRPr lang="en-US"/>
          </a:p>
        </p:txBody>
      </p:sp>
    </p:spTree>
    <p:extLst>
      <p:ext uri="{BB962C8B-B14F-4D97-AF65-F5344CB8AC3E}">
        <p14:creationId xmlns:p14="http://schemas.microsoft.com/office/powerpoint/2010/main" val="3934171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F72A-499D-C435-2D76-4DC4C62ABD8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DBB9634-DF0C-01B5-7991-56F1BA063D25}"/>
              </a:ext>
            </a:extLst>
          </p:cNvPr>
          <p:cNvSpPr>
            <a:spLocks noGrp="1"/>
          </p:cNvSpPr>
          <p:nvPr>
            <p:ph type="dt" sz="half" idx="10"/>
          </p:nvPr>
        </p:nvSpPr>
        <p:spPr/>
        <p:txBody>
          <a:bodyPr/>
          <a:lstStyle/>
          <a:p>
            <a:fld id="{1501381F-64E9-AF40-AA89-D48C5BA91B4D}" type="datetimeFigureOut">
              <a:rPr lang="en-US" smtClean="0"/>
              <a:t>5/17/22</a:t>
            </a:fld>
            <a:endParaRPr lang="en-US"/>
          </a:p>
        </p:txBody>
      </p:sp>
      <p:sp>
        <p:nvSpPr>
          <p:cNvPr id="4" name="Footer Placeholder 3">
            <a:extLst>
              <a:ext uri="{FF2B5EF4-FFF2-40B4-BE49-F238E27FC236}">
                <a16:creationId xmlns:a16="http://schemas.microsoft.com/office/drawing/2014/main" id="{6221E499-8A82-276F-CE36-F680434115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CD94AF-A4DC-0296-EBFB-DA58A0F99D81}"/>
              </a:ext>
            </a:extLst>
          </p:cNvPr>
          <p:cNvSpPr>
            <a:spLocks noGrp="1"/>
          </p:cNvSpPr>
          <p:nvPr>
            <p:ph type="sldNum" sz="quarter" idx="12"/>
          </p:nvPr>
        </p:nvSpPr>
        <p:spPr/>
        <p:txBody>
          <a:bodyPr/>
          <a:lstStyle/>
          <a:p>
            <a:fld id="{C91F0494-BDEB-804F-BAAD-07B298DDCBCA}" type="slidenum">
              <a:rPr lang="en-US" smtClean="0"/>
              <a:t>‹#›</a:t>
            </a:fld>
            <a:endParaRPr lang="en-US"/>
          </a:p>
        </p:txBody>
      </p:sp>
    </p:spTree>
    <p:extLst>
      <p:ext uri="{BB962C8B-B14F-4D97-AF65-F5344CB8AC3E}">
        <p14:creationId xmlns:p14="http://schemas.microsoft.com/office/powerpoint/2010/main" val="2924080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AF06DB-7AF6-AA62-3A3C-BF3B0973D5A0}"/>
              </a:ext>
            </a:extLst>
          </p:cNvPr>
          <p:cNvSpPr>
            <a:spLocks noGrp="1"/>
          </p:cNvSpPr>
          <p:nvPr>
            <p:ph type="dt" sz="half" idx="10"/>
          </p:nvPr>
        </p:nvSpPr>
        <p:spPr/>
        <p:txBody>
          <a:bodyPr/>
          <a:lstStyle/>
          <a:p>
            <a:fld id="{1501381F-64E9-AF40-AA89-D48C5BA91B4D}" type="datetimeFigureOut">
              <a:rPr lang="en-US" smtClean="0"/>
              <a:t>5/17/22</a:t>
            </a:fld>
            <a:endParaRPr lang="en-US"/>
          </a:p>
        </p:txBody>
      </p:sp>
      <p:sp>
        <p:nvSpPr>
          <p:cNvPr id="3" name="Footer Placeholder 2">
            <a:extLst>
              <a:ext uri="{FF2B5EF4-FFF2-40B4-BE49-F238E27FC236}">
                <a16:creationId xmlns:a16="http://schemas.microsoft.com/office/drawing/2014/main" id="{86282F30-B9E4-D7EB-44BD-139A77B586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C72CC3-3021-7303-A067-00308E1513C0}"/>
              </a:ext>
            </a:extLst>
          </p:cNvPr>
          <p:cNvSpPr>
            <a:spLocks noGrp="1"/>
          </p:cNvSpPr>
          <p:nvPr>
            <p:ph type="sldNum" sz="quarter" idx="12"/>
          </p:nvPr>
        </p:nvSpPr>
        <p:spPr/>
        <p:txBody>
          <a:bodyPr/>
          <a:lstStyle/>
          <a:p>
            <a:fld id="{C91F0494-BDEB-804F-BAAD-07B298DDCBCA}" type="slidenum">
              <a:rPr lang="en-US" smtClean="0"/>
              <a:t>‹#›</a:t>
            </a:fld>
            <a:endParaRPr lang="en-US"/>
          </a:p>
        </p:txBody>
      </p:sp>
    </p:spTree>
    <p:extLst>
      <p:ext uri="{BB962C8B-B14F-4D97-AF65-F5344CB8AC3E}">
        <p14:creationId xmlns:p14="http://schemas.microsoft.com/office/powerpoint/2010/main" val="657346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14CF0-575E-3538-6825-55CD0F18041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4011107-B8F3-2D44-AC7D-89A7349D3E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D1B3B93-3C87-E885-9F36-EC1877316C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57AB98-F04E-E9AC-AACD-2B7E85B82CA6}"/>
              </a:ext>
            </a:extLst>
          </p:cNvPr>
          <p:cNvSpPr>
            <a:spLocks noGrp="1"/>
          </p:cNvSpPr>
          <p:nvPr>
            <p:ph type="dt" sz="half" idx="10"/>
          </p:nvPr>
        </p:nvSpPr>
        <p:spPr/>
        <p:txBody>
          <a:bodyPr/>
          <a:lstStyle/>
          <a:p>
            <a:fld id="{1501381F-64E9-AF40-AA89-D48C5BA91B4D}" type="datetimeFigureOut">
              <a:rPr lang="en-US" smtClean="0"/>
              <a:t>5/17/22</a:t>
            </a:fld>
            <a:endParaRPr lang="en-US"/>
          </a:p>
        </p:txBody>
      </p:sp>
      <p:sp>
        <p:nvSpPr>
          <p:cNvPr id="6" name="Footer Placeholder 5">
            <a:extLst>
              <a:ext uri="{FF2B5EF4-FFF2-40B4-BE49-F238E27FC236}">
                <a16:creationId xmlns:a16="http://schemas.microsoft.com/office/drawing/2014/main" id="{DF2916CA-286B-095A-AA9B-C94CF97E40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1C0879-CD88-C324-3227-1F9A4D6E4C56}"/>
              </a:ext>
            </a:extLst>
          </p:cNvPr>
          <p:cNvSpPr>
            <a:spLocks noGrp="1"/>
          </p:cNvSpPr>
          <p:nvPr>
            <p:ph type="sldNum" sz="quarter" idx="12"/>
          </p:nvPr>
        </p:nvSpPr>
        <p:spPr/>
        <p:txBody>
          <a:bodyPr/>
          <a:lstStyle/>
          <a:p>
            <a:fld id="{C91F0494-BDEB-804F-BAAD-07B298DDCBCA}" type="slidenum">
              <a:rPr lang="en-US" smtClean="0"/>
              <a:t>‹#›</a:t>
            </a:fld>
            <a:endParaRPr lang="en-US"/>
          </a:p>
        </p:txBody>
      </p:sp>
    </p:spTree>
    <p:extLst>
      <p:ext uri="{BB962C8B-B14F-4D97-AF65-F5344CB8AC3E}">
        <p14:creationId xmlns:p14="http://schemas.microsoft.com/office/powerpoint/2010/main" val="3137287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CB2E-B8EA-9990-9BC0-4D27FA90DA4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1DF5D08-297B-D74B-1A3C-2034E8F55F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7CCEC61-33AD-CE72-4BE0-D95E4FAADE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791FB11-88C3-BC4B-A9FD-9757B33FAC24}"/>
              </a:ext>
            </a:extLst>
          </p:cNvPr>
          <p:cNvSpPr>
            <a:spLocks noGrp="1"/>
          </p:cNvSpPr>
          <p:nvPr>
            <p:ph type="dt" sz="half" idx="10"/>
          </p:nvPr>
        </p:nvSpPr>
        <p:spPr/>
        <p:txBody>
          <a:bodyPr/>
          <a:lstStyle/>
          <a:p>
            <a:fld id="{1501381F-64E9-AF40-AA89-D48C5BA91B4D}" type="datetimeFigureOut">
              <a:rPr lang="en-US" smtClean="0"/>
              <a:t>5/17/22</a:t>
            </a:fld>
            <a:endParaRPr lang="en-US"/>
          </a:p>
        </p:txBody>
      </p:sp>
      <p:sp>
        <p:nvSpPr>
          <p:cNvPr id="6" name="Footer Placeholder 5">
            <a:extLst>
              <a:ext uri="{FF2B5EF4-FFF2-40B4-BE49-F238E27FC236}">
                <a16:creationId xmlns:a16="http://schemas.microsoft.com/office/drawing/2014/main" id="{03780A6C-F04F-F46B-4829-E0316B6F52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FE17E2-35B1-20CD-CA24-CC33CA2CF7E3}"/>
              </a:ext>
            </a:extLst>
          </p:cNvPr>
          <p:cNvSpPr>
            <a:spLocks noGrp="1"/>
          </p:cNvSpPr>
          <p:nvPr>
            <p:ph type="sldNum" sz="quarter" idx="12"/>
          </p:nvPr>
        </p:nvSpPr>
        <p:spPr/>
        <p:txBody>
          <a:bodyPr/>
          <a:lstStyle/>
          <a:p>
            <a:fld id="{C91F0494-BDEB-804F-BAAD-07B298DDCBCA}" type="slidenum">
              <a:rPr lang="en-US" smtClean="0"/>
              <a:t>‹#›</a:t>
            </a:fld>
            <a:endParaRPr lang="en-US"/>
          </a:p>
        </p:txBody>
      </p:sp>
    </p:spTree>
    <p:extLst>
      <p:ext uri="{BB962C8B-B14F-4D97-AF65-F5344CB8AC3E}">
        <p14:creationId xmlns:p14="http://schemas.microsoft.com/office/powerpoint/2010/main" val="566782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E8ABD-AF92-65A2-2BC0-BD713569AC8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1E1A906-E419-C970-D25C-3C372FE9AD5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811B834-8FA1-1451-BC3C-D12DBBF84678}"/>
              </a:ext>
            </a:extLst>
          </p:cNvPr>
          <p:cNvSpPr>
            <a:spLocks noGrp="1"/>
          </p:cNvSpPr>
          <p:nvPr>
            <p:ph type="dt" sz="half" idx="10"/>
          </p:nvPr>
        </p:nvSpPr>
        <p:spPr/>
        <p:txBody>
          <a:bodyPr/>
          <a:lstStyle/>
          <a:p>
            <a:fld id="{1501381F-64E9-AF40-AA89-D48C5BA91B4D}" type="datetimeFigureOut">
              <a:rPr lang="en-US" smtClean="0"/>
              <a:t>5/17/22</a:t>
            </a:fld>
            <a:endParaRPr lang="en-US"/>
          </a:p>
        </p:txBody>
      </p:sp>
      <p:sp>
        <p:nvSpPr>
          <p:cNvPr id="5" name="Footer Placeholder 4">
            <a:extLst>
              <a:ext uri="{FF2B5EF4-FFF2-40B4-BE49-F238E27FC236}">
                <a16:creationId xmlns:a16="http://schemas.microsoft.com/office/drawing/2014/main" id="{EE2E94C8-9450-DDF0-8453-CA4FCF122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1B8E70-AFE1-01FF-C056-1D2D53E2888A}"/>
              </a:ext>
            </a:extLst>
          </p:cNvPr>
          <p:cNvSpPr>
            <a:spLocks noGrp="1"/>
          </p:cNvSpPr>
          <p:nvPr>
            <p:ph type="sldNum" sz="quarter" idx="12"/>
          </p:nvPr>
        </p:nvSpPr>
        <p:spPr/>
        <p:txBody>
          <a:bodyPr/>
          <a:lstStyle/>
          <a:p>
            <a:fld id="{C91F0494-BDEB-804F-BAAD-07B298DDCBCA}" type="slidenum">
              <a:rPr lang="en-US" smtClean="0"/>
              <a:t>‹#›</a:t>
            </a:fld>
            <a:endParaRPr lang="en-US"/>
          </a:p>
        </p:txBody>
      </p:sp>
    </p:spTree>
    <p:extLst>
      <p:ext uri="{BB962C8B-B14F-4D97-AF65-F5344CB8AC3E}">
        <p14:creationId xmlns:p14="http://schemas.microsoft.com/office/powerpoint/2010/main" val="1677138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0D026C-EC24-B888-959D-0F9D7AFD912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45E1087-ECA5-6DF2-2781-B685C5C57B0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9E9BD94-5D36-8F97-DCFC-4DA7AB91C424}"/>
              </a:ext>
            </a:extLst>
          </p:cNvPr>
          <p:cNvSpPr>
            <a:spLocks noGrp="1"/>
          </p:cNvSpPr>
          <p:nvPr>
            <p:ph type="dt" sz="half" idx="10"/>
          </p:nvPr>
        </p:nvSpPr>
        <p:spPr/>
        <p:txBody>
          <a:bodyPr/>
          <a:lstStyle/>
          <a:p>
            <a:fld id="{1501381F-64E9-AF40-AA89-D48C5BA91B4D}" type="datetimeFigureOut">
              <a:rPr lang="en-US" smtClean="0"/>
              <a:t>5/17/22</a:t>
            </a:fld>
            <a:endParaRPr lang="en-US"/>
          </a:p>
        </p:txBody>
      </p:sp>
      <p:sp>
        <p:nvSpPr>
          <p:cNvPr id="5" name="Footer Placeholder 4">
            <a:extLst>
              <a:ext uri="{FF2B5EF4-FFF2-40B4-BE49-F238E27FC236}">
                <a16:creationId xmlns:a16="http://schemas.microsoft.com/office/drawing/2014/main" id="{6D388436-C9B0-DB50-279E-B3D91CCD12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F600A-EB74-C32B-A86B-0AE54BE1F154}"/>
              </a:ext>
            </a:extLst>
          </p:cNvPr>
          <p:cNvSpPr>
            <a:spLocks noGrp="1"/>
          </p:cNvSpPr>
          <p:nvPr>
            <p:ph type="sldNum" sz="quarter" idx="12"/>
          </p:nvPr>
        </p:nvSpPr>
        <p:spPr/>
        <p:txBody>
          <a:bodyPr/>
          <a:lstStyle/>
          <a:p>
            <a:fld id="{C91F0494-BDEB-804F-BAAD-07B298DDCBCA}" type="slidenum">
              <a:rPr lang="en-US" smtClean="0"/>
              <a:t>‹#›</a:t>
            </a:fld>
            <a:endParaRPr lang="en-US"/>
          </a:p>
        </p:txBody>
      </p:sp>
    </p:spTree>
    <p:extLst>
      <p:ext uri="{BB962C8B-B14F-4D97-AF65-F5344CB8AC3E}">
        <p14:creationId xmlns:p14="http://schemas.microsoft.com/office/powerpoint/2010/main" val="383473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84E15C-AE67-98F2-F20C-7293FC4E4B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7101BDB-1367-54FE-872C-F03A70DAC5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9F65144-5B54-A114-CF93-C4BAD10751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01381F-64E9-AF40-AA89-D48C5BA91B4D}" type="datetimeFigureOut">
              <a:rPr lang="en-US" smtClean="0"/>
              <a:t>5/17/22</a:t>
            </a:fld>
            <a:endParaRPr lang="en-US"/>
          </a:p>
        </p:txBody>
      </p:sp>
      <p:sp>
        <p:nvSpPr>
          <p:cNvPr id="5" name="Footer Placeholder 4">
            <a:extLst>
              <a:ext uri="{FF2B5EF4-FFF2-40B4-BE49-F238E27FC236}">
                <a16:creationId xmlns:a16="http://schemas.microsoft.com/office/drawing/2014/main" id="{6E81A56C-AD0A-6588-AFD0-E4BD752DA1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F0AE03-F9BD-A19D-58E2-6E397C9716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1F0494-BDEB-804F-BAAD-07B298DDCBCA}" type="slidenum">
              <a:rPr lang="en-US" smtClean="0"/>
              <a:t>‹#›</a:t>
            </a:fld>
            <a:endParaRPr lang="en-US"/>
          </a:p>
        </p:txBody>
      </p:sp>
    </p:spTree>
    <p:extLst>
      <p:ext uri="{BB962C8B-B14F-4D97-AF65-F5344CB8AC3E}">
        <p14:creationId xmlns:p14="http://schemas.microsoft.com/office/powerpoint/2010/main" val="3243374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frophc.org/policy/policy-workshops/uhc-workshop/" TargetMode="External"/><Relationship Id="rId2" Type="http://schemas.openxmlformats.org/officeDocument/2006/relationships/hyperlink" Target="https://afrophc.org/policy/policy-workshops/afrophc-teambuildin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afrophc.org/afrophc-workshop-21st-sep-quality-patient-safety-in-african-phc/" TargetMode="External"/><Relationship Id="rId3" Type="http://schemas.openxmlformats.org/officeDocument/2006/relationships/hyperlink" Target="https://afrophc.org/afrophc-workshop-18th-may-2021/" TargetMode="External"/><Relationship Id="rId7" Type="http://schemas.openxmlformats.org/officeDocument/2006/relationships/hyperlink" Target="https://afrophc.org/meetings/policy-workshop-series/afrophc-workshop-18th-aug-phc-in-health-professions-education/" TargetMode="External"/><Relationship Id="rId2" Type="http://schemas.openxmlformats.org/officeDocument/2006/relationships/hyperlink" Target="https://afrophc.org/meetings/policy-workshop-series/policy-workshop-16th-mar-2021/" TargetMode="External"/><Relationship Id="rId1" Type="http://schemas.openxmlformats.org/officeDocument/2006/relationships/slideLayout" Target="../slideLayouts/slideLayout2.xml"/><Relationship Id="rId6" Type="http://schemas.openxmlformats.org/officeDocument/2006/relationships/hyperlink" Target="https://afrophc.org/meetings/afrophc-workshop-17th-aug-complexity-in-african-phc/" TargetMode="External"/><Relationship Id="rId5" Type="http://schemas.openxmlformats.org/officeDocument/2006/relationships/hyperlink" Target="https://afrophc.org/meetings/policy-workshop-series/afrophc-workshop-27th-july-2021-phc-funding/" TargetMode="External"/><Relationship Id="rId10" Type="http://schemas.openxmlformats.org/officeDocument/2006/relationships/hyperlink" Target="https://afrophc.org/2021/11/07/afrophc-workshop-16th-nov-digital-health-in-african-phc/" TargetMode="External"/><Relationship Id="rId4" Type="http://schemas.openxmlformats.org/officeDocument/2006/relationships/hyperlink" Target="https://afrophc.org/meetings/policy-workshop-series/afrophc-workshop-15th-june-2021/" TargetMode="External"/><Relationship Id="rId9" Type="http://schemas.openxmlformats.org/officeDocument/2006/relationships/hyperlink" Target="https://afrophc.org/2021/10/14/afrophc-workshop-19th-oct-rural-issues-in-african-phc/"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afrophc.org/2022/02/10/afrophc-workshop-15th-feb-rehabilitation-for-phc-uhc-in-africa/" TargetMode="External"/><Relationship Id="rId2" Type="http://schemas.openxmlformats.org/officeDocument/2006/relationships/hyperlink" Target="https://afrophc.org/policy/afrophc-workshop-18th-jan-phc-team-practice-models-for-uhc/" TargetMode="External"/><Relationship Id="rId1" Type="http://schemas.openxmlformats.org/officeDocument/2006/relationships/slideLayout" Target="../slideLayouts/slideLayout2.xml"/><Relationship Id="rId5" Type="http://schemas.openxmlformats.org/officeDocument/2006/relationships/hyperlink" Target="https://afrophc.org/2022/04/08/afrophc-workshop-19th-apr-oral-health-in-african-phc/" TargetMode="External"/><Relationship Id="rId4" Type="http://schemas.openxmlformats.org/officeDocument/2006/relationships/hyperlink" Target="https://afrophc.org/2022/03/08/afrophc-workshop-15th-mar-value-of-pharmacists-in-african-phc/"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afrophc.org/conference-agm/conference-2022/"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afrophc.org/conference-agm/conference-2022/"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afrophc.org/conference-agm/conference-202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afrophc.org/conference-agm/conference-202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afrophc.org/conference-agm/conference-2022/"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afrophc.org/conference-agm/conference-2022/"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afrophc.org/conference-agm/conference-202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D4B19-7B2C-E540-69F0-29E2047F2B9A}"/>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E3CA5CC-7669-BA60-66B8-0731C129B184}"/>
              </a:ext>
            </a:extLst>
          </p:cNvPr>
          <p:cNvSpPr>
            <a:spLocks noGrp="1"/>
          </p:cNvSpPr>
          <p:nvPr>
            <p:ph type="subTitle" idx="1"/>
          </p:nvPr>
        </p:nvSpPr>
        <p:spPr/>
        <p:txBody>
          <a:bodyPr/>
          <a:lstStyle/>
          <a:p>
            <a:endParaRPr lang="en-US"/>
          </a:p>
        </p:txBody>
      </p:sp>
      <p:pic>
        <p:nvPicPr>
          <p:cNvPr id="5" name="Picture 4" descr="A picture containing text, sign&#10;&#10;Description automatically generated">
            <a:extLst>
              <a:ext uri="{FF2B5EF4-FFF2-40B4-BE49-F238E27FC236}">
                <a16:creationId xmlns:a16="http://schemas.microsoft.com/office/drawing/2014/main" id="{35A785E7-BD41-0F34-05A2-01A502A3A3CF}"/>
              </a:ext>
            </a:extLst>
          </p:cNvPr>
          <p:cNvPicPr>
            <a:picLocks noChangeAspect="1"/>
          </p:cNvPicPr>
          <p:nvPr/>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0174812-D685-B908-A621-83AC71D658CB}"/>
              </a:ext>
            </a:extLst>
          </p:cNvPr>
          <p:cNvSpPr/>
          <p:nvPr/>
        </p:nvSpPr>
        <p:spPr>
          <a:xfrm>
            <a:off x="3291302" y="3395752"/>
            <a:ext cx="5918159" cy="1862048"/>
          </a:xfrm>
          <a:prstGeom prst="rect">
            <a:avLst/>
          </a:prstGeom>
          <a:noFill/>
        </p:spPr>
        <p:txBody>
          <a:bodyPr wrap="none" lIns="91440" tIns="45720" rIns="91440" bIns="45720">
            <a:spAutoFit/>
          </a:bodyPr>
          <a:lstStyle/>
          <a:p>
            <a:pPr algn="ctr"/>
            <a:r>
              <a:rPr lang="en-GB" sz="115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Welcome</a:t>
            </a:r>
          </a:p>
        </p:txBody>
      </p:sp>
    </p:spTree>
    <p:extLst>
      <p:ext uri="{BB962C8B-B14F-4D97-AF65-F5344CB8AC3E}">
        <p14:creationId xmlns:p14="http://schemas.microsoft.com/office/powerpoint/2010/main" val="1207770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E0570-435B-1808-37AC-D823B52A34DC}"/>
              </a:ext>
            </a:extLst>
          </p:cNvPr>
          <p:cNvSpPr>
            <a:spLocks noGrp="1"/>
          </p:cNvSpPr>
          <p:nvPr>
            <p:ph type="title"/>
          </p:nvPr>
        </p:nvSpPr>
        <p:spPr/>
        <p:txBody>
          <a:bodyPr/>
          <a:lstStyle/>
          <a:p>
            <a:r>
              <a:rPr lang="en-US" dirty="0"/>
              <a:t>Policy Framework – Process (1)</a:t>
            </a:r>
          </a:p>
        </p:txBody>
      </p:sp>
      <p:sp>
        <p:nvSpPr>
          <p:cNvPr id="3" name="Content Placeholder 2">
            <a:extLst>
              <a:ext uri="{FF2B5EF4-FFF2-40B4-BE49-F238E27FC236}">
                <a16:creationId xmlns:a16="http://schemas.microsoft.com/office/drawing/2014/main" id="{37DC6F94-B2C3-BD67-B7E1-6504E78AAB50}"/>
              </a:ext>
            </a:extLst>
          </p:cNvPr>
          <p:cNvSpPr>
            <a:spLocks noGrp="1"/>
          </p:cNvSpPr>
          <p:nvPr>
            <p:ph idx="1"/>
          </p:nvPr>
        </p:nvSpPr>
        <p:spPr/>
        <p:txBody>
          <a:bodyPr>
            <a:normAutofit/>
          </a:bodyPr>
          <a:lstStyle/>
          <a:p>
            <a:r>
              <a:rPr lang="en-US" dirty="0"/>
              <a:t>Process in 2020 Meetings</a:t>
            </a:r>
          </a:p>
          <a:p>
            <a:pPr lvl="1"/>
            <a:r>
              <a:rPr lang="en-US" dirty="0" err="1">
                <a:hlinkClick r:id="rId2"/>
              </a:rPr>
              <a:t>AfroPHC</a:t>
            </a:r>
            <a:r>
              <a:rPr lang="en-US" dirty="0">
                <a:hlinkClick r:id="rId2"/>
              </a:rPr>
              <a:t> Team Workshop 9-11 Sept </a:t>
            </a:r>
            <a:r>
              <a:rPr lang="en-US" dirty="0">
                <a:sym typeface="Wingdings" pitchFamily="2" charset="2"/>
              </a:rPr>
              <a:t> PHC Teamwork? </a:t>
            </a:r>
          </a:p>
          <a:p>
            <a:pPr lvl="2"/>
            <a:r>
              <a:rPr lang="en-US" dirty="0" err="1">
                <a:sym typeface="Wingdings" pitchFamily="2" charset="2"/>
              </a:rPr>
              <a:t>AfroPHC</a:t>
            </a:r>
            <a:r>
              <a:rPr lang="en-US" dirty="0">
                <a:sym typeface="Wingdings" pitchFamily="2" charset="2"/>
              </a:rPr>
              <a:t> Statement: </a:t>
            </a:r>
            <a:r>
              <a:rPr lang="en-ZA" i="1" dirty="0"/>
              <a:t>“The African Forum for Primary Care (</a:t>
            </a:r>
            <a:r>
              <a:rPr lang="en-ZA" i="1" dirty="0" err="1"/>
              <a:t>AfroPHC</a:t>
            </a:r>
            <a:r>
              <a:rPr lang="en-ZA" i="1" dirty="0"/>
              <a:t>) consists of diverse multidisciplinary primary health care (PHC) workforce stakeholders from across Africa who share a vision for African PHC service delivery: It should be comprehensive, accessible, high quality, responsive to local needs, in partnership with communities and delivered by strong teamwork, training and supportive supervision”</a:t>
            </a:r>
          </a:p>
          <a:p>
            <a:pPr lvl="1"/>
            <a:r>
              <a:rPr lang="en-US" dirty="0" err="1">
                <a:hlinkClick r:id="rId3"/>
              </a:rPr>
              <a:t>AfroPHC</a:t>
            </a:r>
            <a:r>
              <a:rPr lang="en-US" dirty="0">
                <a:hlinkClick r:id="rId3"/>
              </a:rPr>
              <a:t> for UHC Workshop  9 Dec </a:t>
            </a:r>
            <a:r>
              <a:rPr lang="en-US" dirty="0">
                <a:sym typeface="Wingdings" pitchFamily="2" charset="2"/>
              </a:rPr>
              <a:t> Priorities for PHC Workforce?</a:t>
            </a:r>
          </a:p>
          <a:p>
            <a:pPr lvl="2"/>
            <a:r>
              <a:rPr lang="en-US" dirty="0">
                <a:sym typeface="Wingdings" pitchFamily="2" charset="2"/>
              </a:rPr>
              <a:t>Jim Campbell (WO HR) /Suraya </a:t>
            </a:r>
            <a:r>
              <a:rPr lang="en-US" dirty="0" err="1">
                <a:sym typeface="Wingdings" pitchFamily="2" charset="2"/>
              </a:rPr>
              <a:t>Dalil</a:t>
            </a:r>
            <a:r>
              <a:rPr lang="en-US" dirty="0">
                <a:sym typeface="Wingdings" pitchFamily="2" charset="2"/>
              </a:rPr>
              <a:t> (WHO PHC) “Support for wide multidisciplinary PHC teamwork. Task shifting does not equal teamwork. Enable environment. Include private sector. Address HR nomenclature challenge and education. Widen team to include SGDs”</a:t>
            </a:r>
          </a:p>
          <a:p>
            <a:pPr lvl="2"/>
            <a:endParaRPr lang="en-US" dirty="0">
              <a:sym typeface="Wingdings" pitchFamily="2" charset="2"/>
            </a:endParaRPr>
          </a:p>
          <a:p>
            <a:pPr lvl="1"/>
            <a:endParaRPr lang="en-ZA" dirty="0"/>
          </a:p>
          <a:p>
            <a:pPr lvl="2"/>
            <a:endParaRPr lang="en-US" dirty="0"/>
          </a:p>
        </p:txBody>
      </p:sp>
    </p:spTree>
    <p:extLst>
      <p:ext uri="{BB962C8B-B14F-4D97-AF65-F5344CB8AC3E}">
        <p14:creationId xmlns:p14="http://schemas.microsoft.com/office/powerpoint/2010/main" val="234307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E0570-435B-1808-37AC-D823B52A34DC}"/>
              </a:ext>
            </a:extLst>
          </p:cNvPr>
          <p:cNvSpPr>
            <a:spLocks noGrp="1"/>
          </p:cNvSpPr>
          <p:nvPr>
            <p:ph type="title"/>
          </p:nvPr>
        </p:nvSpPr>
        <p:spPr/>
        <p:txBody>
          <a:bodyPr/>
          <a:lstStyle/>
          <a:p>
            <a:r>
              <a:rPr lang="en-US" dirty="0"/>
              <a:t>Policy Framework – Process (2)</a:t>
            </a:r>
          </a:p>
        </p:txBody>
      </p:sp>
      <p:sp>
        <p:nvSpPr>
          <p:cNvPr id="3" name="Content Placeholder 2">
            <a:extLst>
              <a:ext uri="{FF2B5EF4-FFF2-40B4-BE49-F238E27FC236}">
                <a16:creationId xmlns:a16="http://schemas.microsoft.com/office/drawing/2014/main" id="{37DC6F94-B2C3-BD67-B7E1-6504E78AAB50}"/>
              </a:ext>
            </a:extLst>
          </p:cNvPr>
          <p:cNvSpPr>
            <a:spLocks noGrp="1"/>
          </p:cNvSpPr>
          <p:nvPr>
            <p:ph idx="1"/>
          </p:nvPr>
        </p:nvSpPr>
        <p:spPr/>
        <p:txBody>
          <a:bodyPr>
            <a:normAutofit/>
          </a:bodyPr>
          <a:lstStyle/>
          <a:p>
            <a:r>
              <a:rPr lang="en-US" dirty="0"/>
              <a:t>Process in 2021 Meetings</a:t>
            </a:r>
          </a:p>
          <a:p>
            <a:pPr lvl="1"/>
            <a:r>
              <a:rPr lang="en-ZA" dirty="0"/>
              <a:t>16th March 2021: </a:t>
            </a:r>
            <a:r>
              <a:rPr lang="en-ZA" dirty="0">
                <a:hlinkClick r:id="rId2"/>
              </a:rPr>
              <a:t>PHC HR Management</a:t>
            </a:r>
            <a:endParaRPr lang="en-ZA" dirty="0"/>
          </a:p>
          <a:p>
            <a:pPr lvl="1"/>
            <a:r>
              <a:rPr lang="en-ZA" dirty="0"/>
              <a:t>18th May 2021: </a:t>
            </a:r>
            <a:r>
              <a:rPr lang="en-ZA" dirty="0">
                <a:hlinkClick r:id="rId3"/>
              </a:rPr>
              <a:t>Development of PHC Clinicians in Africa</a:t>
            </a:r>
            <a:endParaRPr lang="en-ZA" dirty="0"/>
          </a:p>
          <a:p>
            <a:pPr lvl="1"/>
            <a:r>
              <a:rPr lang="en-ZA" dirty="0"/>
              <a:t>15th June 2021: </a:t>
            </a:r>
            <a:r>
              <a:rPr lang="en-ZA" dirty="0">
                <a:hlinkClick r:id="rId4"/>
              </a:rPr>
              <a:t>Supporting CHWs and Health Promotion in PHC</a:t>
            </a:r>
            <a:endParaRPr lang="en-ZA" dirty="0"/>
          </a:p>
          <a:p>
            <a:pPr lvl="1"/>
            <a:r>
              <a:rPr lang="en-ZA" dirty="0"/>
              <a:t>27th July 2021: </a:t>
            </a:r>
            <a:r>
              <a:rPr lang="en-ZA" dirty="0">
                <a:hlinkClick r:id="rId5"/>
              </a:rPr>
              <a:t>PHC funding / payment reforms in Africa</a:t>
            </a:r>
            <a:endParaRPr lang="en-ZA" dirty="0"/>
          </a:p>
          <a:p>
            <a:pPr lvl="1"/>
            <a:r>
              <a:rPr lang="en-ZA" dirty="0"/>
              <a:t>17th August 2021: </a:t>
            </a:r>
            <a:r>
              <a:rPr lang="en-ZA" dirty="0">
                <a:hlinkClick r:id="rId6"/>
              </a:rPr>
              <a:t>Exploring complexities in PHC/UHC</a:t>
            </a:r>
            <a:endParaRPr lang="en-ZA" dirty="0"/>
          </a:p>
          <a:p>
            <a:pPr lvl="1"/>
            <a:r>
              <a:rPr lang="en-ZA" dirty="0"/>
              <a:t>18th August 2021: </a:t>
            </a:r>
            <a:r>
              <a:rPr lang="en-ZA" dirty="0">
                <a:hlinkClick r:id="rId7"/>
              </a:rPr>
              <a:t>PHC Teamwork (IPCEP)</a:t>
            </a:r>
            <a:endParaRPr lang="en-ZA" dirty="0"/>
          </a:p>
          <a:p>
            <a:pPr lvl="1"/>
            <a:r>
              <a:rPr lang="en-ZA" dirty="0"/>
              <a:t>21st September 2021: </a:t>
            </a:r>
            <a:r>
              <a:rPr lang="en-ZA" dirty="0">
                <a:hlinkClick r:id="rId8"/>
              </a:rPr>
              <a:t>Quality-safety for PHC/UHC</a:t>
            </a:r>
            <a:endParaRPr lang="en-ZA" dirty="0"/>
          </a:p>
          <a:p>
            <a:pPr lvl="1"/>
            <a:r>
              <a:rPr lang="en-ZA" dirty="0"/>
              <a:t>19th October 2021: </a:t>
            </a:r>
            <a:r>
              <a:rPr lang="en-ZA" dirty="0">
                <a:hlinkClick r:id="rId9"/>
              </a:rPr>
              <a:t>Rural PHC in Africa</a:t>
            </a:r>
            <a:endParaRPr lang="en-ZA" dirty="0"/>
          </a:p>
          <a:p>
            <a:pPr lvl="1"/>
            <a:r>
              <a:rPr lang="en-ZA" dirty="0"/>
              <a:t>16th November 2021: </a:t>
            </a:r>
            <a:r>
              <a:rPr lang="en-ZA" dirty="0">
                <a:hlinkClick r:id="rId10"/>
              </a:rPr>
              <a:t>Digital health for PHC/UHC</a:t>
            </a:r>
            <a:endParaRPr lang="en-US" dirty="0">
              <a:sym typeface="Wingdings" pitchFamily="2" charset="2"/>
            </a:endParaRPr>
          </a:p>
          <a:p>
            <a:pPr lvl="2"/>
            <a:endParaRPr lang="en-US" dirty="0">
              <a:sym typeface="Wingdings" pitchFamily="2" charset="2"/>
            </a:endParaRPr>
          </a:p>
          <a:p>
            <a:pPr lvl="1"/>
            <a:endParaRPr lang="en-ZA" dirty="0"/>
          </a:p>
          <a:p>
            <a:pPr lvl="2"/>
            <a:endParaRPr lang="en-US" dirty="0"/>
          </a:p>
        </p:txBody>
      </p:sp>
    </p:spTree>
    <p:extLst>
      <p:ext uri="{BB962C8B-B14F-4D97-AF65-F5344CB8AC3E}">
        <p14:creationId xmlns:p14="http://schemas.microsoft.com/office/powerpoint/2010/main" val="1848361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B7CFE-13CC-7FD9-AA60-71F3D22FDC77}"/>
              </a:ext>
            </a:extLst>
          </p:cNvPr>
          <p:cNvSpPr>
            <a:spLocks noGrp="1"/>
          </p:cNvSpPr>
          <p:nvPr>
            <p:ph type="title"/>
          </p:nvPr>
        </p:nvSpPr>
        <p:spPr/>
        <p:txBody>
          <a:bodyPr/>
          <a:lstStyle/>
          <a:p>
            <a:r>
              <a:rPr lang="en-US" dirty="0"/>
              <a:t>Policy Framework – Process (3)</a:t>
            </a:r>
          </a:p>
        </p:txBody>
      </p:sp>
      <p:sp>
        <p:nvSpPr>
          <p:cNvPr id="3" name="Content Placeholder 2">
            <a:extLst>
              <a:ext uri="{FF2B5EF4-FFF2-40B4-BE49-F238E27FC236}">
                <a16:creationId xmlns:a16="http://schemas.microsoft.com/office/drawing/2014/main" id="{7860E1AC-0F68-B243-471E-AE7B615DDD79}"/>
              </a:ext>
            </a:extLst>
          </p:cNvPr>
          <p:cNvSpPr>
            <a:spLocks noGrp="1"/>
          </p:cNvSpPr>
          <p:nvPr>
            <p:ph idx="1"/>
          </p:nvPr>
        </p:nvSpPr>
        <p:spPr/>
        <p:txBody>
          <a:bodyPr>
            <a:normAutofit lnSpcReduction="10000"/>
          </a:bodyPr>
          <a:lstStyle/>
          <a:p>
            <a:r>
              <a:rPr lang="en-US" dirty="0"/>
              <a:t>Process in 2022 Meetings</a:t>
            </a:r>
          </a:p>
          <a:p>
            <a:pPr lvl="1" fontAlgn="base"/>
            <a:r>
              <a:rPr lang="en-ZA" dirty="0"/>
              <a:t>18</a:t>
            </a:r>
            <a:r>
              <a:rPr lang="en-ZA" baseline="30000" dirty="0"/>
              <a:t>th</a:t>
            </a:r>
            <a:r>
              <a:rPr lang="en-ZA" dirty="0"/>
              <a:t> January 2022: </a:t>
            </a:r>
            <a:r>
              <a:rPr lang="en-ZA" dirty="0">
                <a:hlinkClick r:id="rId2"/>
              </a:rPr>
              <a:t>Models of Team Practice</a:t>
            </a:r>
            <a:endParaRPr lang="en-ZA" dirty="0"/>
          </a:p>
          <a:p>
            <a:pPr lvl="1" fontAlgn="base"/>
            <a:r>
              <a:rPr lang="en-ZA" dirty="0"/>
              <a:t>15</a:t>
            </a:r>
            <a:r>
              <a:rPr lang="en-ZA" baseline="30000" dirty="0"/>
              <a:t>th</a:t>
            </a:r>
            <a:r>
              <a:rPr lang="en-ZA" dirty="0"/>
              <a:t> February 2022: </a:t>
            </a:r>
            <a:r>
              <a:rPr lang="en-ZA" dirty="0">
                <a:hlinkClick r:id="rId3"/>
              </a:rPr>
              <a:t>Rehab in PHC</a:t>
            </a:r>
            <a:endParaRPr lang="en-ZA" dirty="0"/>
          </a:p>
          <a:p>
            <a:pPr lvl="1" fontAlgn="base"/>
            <a:r>
              <a:rPr lang="en-ZA" dirty="0"/>
              <a:t>15</a:t>
            </a:r>
            <a:r>
              <a:rPr lang="en-ZA" baseline="30000" dirty="0"/>
              <a:t>th</a:t>
            </a:r>
            <a:r>
              <a:rPr lang="en-ZA" dirty="0"/>
              <a:t> March 2022: </a:t>
            </a:r>
            <a:r>
              <a:rPr lang="en-ZA" dirty="0">
                <a:hlinkClick r:id="rId4"/>
              </a:rPr>
              <a:t>Pharmacists in PHC</a:t>
            </a:r>
            <a:endParaRPr lang="en-ZA" dirty="0"/>
          </a:p>
          <a:p>
            <a:pPr lvl="1" fontAlgn="base"/>
            <a:r>
              <a:rPr lang="en-ZA" dirty="0"/>
              <a:t>19</a:t>
            </a:r>
            <a:r>
              <a:rPr lang="en-ZA" baseline="30000" dirty="0"/>
              <a:t>th</a:t>
            </a:r>
            <a:r>
              <a:rPr lang="en-ZA" dirty="0"/>
              <a:t> April 2022: </a:t>
            </a:r>
            <a:r>
              <a:rPr lang="en-ZA" dirty="0">
                <a:hlinkClick r:id="rId5"/>
              </a:rPr>
              <a:t>Oral Health in African PHC</a:t>
            </a:r>
            <a:endParaRPr lang="en-ZA" dirty="0"/>
          </a:p>
          <a:p>
            <a:pPr lvl="1" fontAlgn="base"/>
            <a:r>
              <a:rPr lang="en-ZA" dirty="0"/>
              <a:t>21</a:t>
            </a:r>
            <a:r>
              <a:rPr lang="en-ZA" baseline="30000" dirty="0"/>
              <a:t>st</a:t>
            </a:r>
            <a:r>
              <a:rPr lang="en-ZA" dirty="0"/>
              <a:t> June 2022: Labs/POCT in African PHC</a:t>
            </a:r>
          </a:p>
          <a:p>
            <a:pPr lvl="1" fontAlgn="base"/>
            <a:r>
              <a:rPr lang="en-ZA" dirty="0"/>
              <a:t>19</a:t>
            </a:r>
            <a:r>
              <a:rPr lang="en-ZA" baseline="30000" dirty="0"/>
              <a:t>th</a:t>
            </a:r>
            <a:r>
              <a:rPr lang="en-ZA" dirty="0"/>
              <a:t> July 2022: Mental Health in African PHC</a:t>
            </a:r>
          </a:p>
          <a:p>
            <a:pPr lvl="1" fontAlgn="base"/>
            <a:r>
              <a:rPr lang="en-ZA" dirty="0"/>
              <a:t>16</a:t>
            </a:r>
            <a:r>
              <a:rPr lang="en-ZA" baseline="30000" dirty="0"/>
              <a:t>th</a:t>
            </a:r>
            <a:r>
              <a:rPr lang="en-ZA" dirty="0"/>
              <a:t> August 2022: One Health and African PHC</a:t>
            </a:r>
          </a:p>
          <a:p>
            <a:pPr lvl="1" fontAlgn="base"/>
            <a:r>
              <a:rPr lang="en-ZA" dirty="0"/>
              <a:t>20</a:t>
            </a:r>
            <a:r>
              <a:rPr lang="en-ZA" baseline="30000" dirty="0"/>
              <a:t>th</a:t>
            </a:r>
            <a:r>
              <a:rPr lang="en-ZA" dirty="0"/>
              <a:t> September 2022: Women in African PHC</a:t>
            </a:r>
          </a:p>
          <a:p>
            <a:pPr lvl="1" fontAlgn="base"/>
            <a:r>
              <a:rPr lang="en-ZA" dirty="0"/>
              <a:t>18</a:t>
            </a:r>
            <a:r>
              <a:rPr lang="en-ZA" baseline="30000" dirty="0"/>
              <a:t>th</a:t>
            </a:r>
            <a:r>
              <a:rPr lang="en-ZA" dirty="0"/>
              <a:t> October 2022: Workers Health in African PHC</a:t>
            </a:r>
          </a:p>
          <a:p>
            <a:pPr lvl="1" fontAlgn="base"/>
            <a:r>
              <a:rPr lang="en-ZA" dirty="0"/>
              <a:t>15</a:t>
            </a:r>
            <a:r>
              <a:rPr lang="en-ZA" baseline="30000" dirty="0"/>
              <a:t>th</a:t>
            </a:r>
            <a:r>
              <a:rPr lang="en-ZA" dirty="0"/>
              <a:t> November 2022: Health Equity in African PHC</a:t>
            </a:r>
          </a:p>
          <a:p>
            <a:endParaRPr lang="en-US" dirty="0"/>
          </a:p>
          <a:p>
            <a:endParaRPr lang="en-US" dirty="0"/>
          </a:p>
        </p:txBody>
      </p:sp>
    </p:spTree>
    <p:extLst>
      <p:ext uri="{BB962C8B-B14F-4D97-AF65-F5344CB8AC3E}">
        <p14:creationId xmlns:p14="http://schemas.microsoft.com/office/powerpoint/2010/main" val="3997855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26BE-8A6B-5FFC-78C2-58F5C27FEC2E}"/>
              </a:ext>
            </a:extLst>
          </p:cNvPr>
          <p:cNvSpPr>
            <a:spLocks noGrp="1"/>
          </p:cNvSpPr>
          <p:nvPr>
            <p:ph type="title"/>
          </p:nvPr>
        </p:nvSpPr>
        <p:spPr/>
        <p:txBody>
          <a:bodyPr/>
          <a:lstStyle/>
          <a:p>
            <a:r>
              <a:rPr lang="en-US" dirty="0"/>
              <a:t>Policy Framework –Content (1)</a:t>
            </a:r>
          </a:p>
        </p:txBody>
      </p:sp>
      <p:sp>
        <p:nvSpPr>
          <p:cNvPr id="3" name="Content Placeholder 2">
            <a:extLst>
              <a:ext uri="{FF2B5EF4-FFF2-40B4-BE49-F238E27FC236}">
                <a16:creationId xmlns:a16="http://schemas.microsoft.com/office/drawing/2014/main" id="{B3148373-61E0-C10F-A86E-C8F69BBD2423}"/>
              </a:ext>
            </a:extLst>
          </p:cNvPr>
          <p:cNvSpPr>
            <a:spLocks noGrp="1"/>
          </p:cNvSpPr>
          <p:nvPr>
            <p:ph idx="1"/>
          </p:nvPr>
        </p:nvSpPr>
        <p:spPr/>
        <p:txBody>
          <a:bodyPr>
            <a:normAutofit fontScale="92500" lnSpcReduction="10000"/>
          </a:bodyPr>
          <a:lstStyle/>
          <a:p>
            <a:r>
              <a:rPr lang="en-US" dirty="0"/>
              <a:t>Latest draft on </a:t>
            </a:r>
            <a:r>
              <a:rPr lang="en-US" dirty="0" err="1"/>
              <a:t>AfroPHC</a:t>
            </a:r>
            <a:r>
              <a:rPr lang="en-US" dirty="0"/>
              <a:t> 2022 Conference </a:t>
            </a:r>
            <a:r>
              <a:rPr lang="en-US" dirty="0">
                <a:hlinkClick r:id="rId2"/>
              </a:rPr>
              <a:t>webpage</a:t>
            </a:r>
            <a:r>
              <a:rPr lang="en-US" dirty="0"/>
              <a:t> | Executive Summary</a:t>
            </a:r>
          </a:p>
          <a:p>
            <a:r>
              <a:rPr lang="en-US" b="1" u="sng" dirty="0"/>
              <a:t>BACKGROUND: </a:t>
            </a:r>
            <a:r>
              <a:rPr lang="en-US" b="1" i="1" dirty="0" err="1"/>
              <a:t>AfroPHC</a:t>
            </a:r>
            <a:r>
              <a:rPr lang="en-US" b="1" i="1" dirty="0"/>
              <a:t> supports the African Union and various UHC efforts in Africa, especially those that focus on PHC. </a:t>
            </a:r>
            <a:r>
              <a:rPr lang="en-US" i="1" dirty="0"/>
              <a:t>However, the implementation of PHC/UHC is challenged both by factors outside our control and more importantly by factors within our control. We see great opportunity in Africa to deliver on PHC/UHC. There are many important milestones on the global journey to PHC/UHC: the </a:t>
            </a:r>
            <a:r>
              <a:rPr lang="en-US" b="1" i="1" dirty="0"/>
              <a:t>Alma Ata Declaration in 1978, the World Health Report of 2008 on PHC and the Astana Declaration in 2018</a:t>
            </a:r>
            <a:r>
              <a:rPr lang="en-US" i="1" dirty="0"/>
              <a:t>. The report of the </a:t>
            </a:r>
            <a:r>
              <a:rPr lang="en-ZA" i="1" dirty="0"/>
              <a:t>Africa Health Agenda International Conference </a:t>
            </a:r>
            <a:r>
              <a:rPr lang="en-ZA" b="1" i="1" dirty="0"/>
              <a:t>(AHAIC) Commission </a:t>
            </a:r>
            <a:r>
              <a:rPr lang="en-ZA" i="1" dirty="0"/>
              <a:t>on UHC is to be commended for its focus on re-orienting health systems to respond to population needs and to prioritise and strengthen PHC as the foundation for UHC. </a:t>
            </a:r>
          </a:p>
          <a:p>
            <a:pPr marL="0" indent="0">
              <a:buNone/>
            </a:pPr>
            <a:endParaRPr lang="en-ZA" dirty="0"/>
          </a:p>
        </p:txBody>
      </p:sp>
    </p:spTree>
    <p:extLst>
      <p:ext uri="{BB962C8B-B14F-4D97-AF65-F5344CB8AC3E}">
        <p14:creationId xmlns:p14="http://schemas.microsoft.com/office/powerpoint/2010/main" val="1203027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26BE-8A6B-5FFC-78C2-58F5C27FEC2E}"/>
              </a:ext>
            </a:extLst>
          </p:cNvPr>
          <p:cNvSpPr>
            <a:spLocks noGrp="1"/>
          </p:cNvSpPr>
          <p:nvPr>
            <p:ph type="title"/>
          </p:nvPr>
        </p:nvSpPr>
        <p:spPr/>
        <p:txBody>
          <a:bodyPr/>
          <a:lstStyle/>
          <a:p>
            <a:r>
              <a:rPr lang="en-US" dirty="0"/>
              <a:t>Policy Framework –Content (2)</a:t>
            </a:r>
          </a:p>
        </p:txBody>
      </p:sp>
      <p:sp>
        <p:nvSpPr>
          <p:cNvPr id="3" name="Content Placeholder 2">
            <a:extLst>
              <a:ext uri="{FF2B5EF4-FFF2-40B4-BE49-F238E27FC236}">
                <a16:creationId xmlns:a16="http://schemas.microsoft.com/office/drawing/2014/main" id="{B3148373-61E0-C10F-A86E-C8F69BBD2423}"/>
              </a:ext>
            </a:extLst>
          </p:cNvPr>
          <p:cNvSpPr>
            <a:spLocks noGrp="1"/>
          </p:cNvSpPr>
          <p:nvPr>
            <p:ph idx="1"/>
          </p:nvPr>
        </p:nvSpPr>
        <p:spPr/>
        <p:txBody>
          <a:bodyPr>
            <a:normAutofit fontScale="92500" lnSpcReduction="20000"/>
          </a:bodyPr>
          <a:lstStyle/>
          <a:p>
            <a:r>
              <a:rPr lang="en-US" dirty="0"/>
              <a:t>Latest draft on </a:t>
            </a:r>
            <a:r>
              <a:rPr lang="en-US" dirty="0" err="1"/>
              <a:t>AfroPHC</a:t>
            </a:r>
            <a:r>
              <a:rPr lang="en-US" dirty="0"/>
              <a:t> 2022 Conference </a:t>
            </a:r>
            <a:r>
              <a:rPr lang="en-US" dirty="0">
                <a:hlinkClick r:id="rId2"/>
              </a:rPr>
              <a:t>webpage</a:t>
            </a:r>
            <a:r>
              <a:rPr lang="en-US" dirty="0"/>
              <a:t> | Executive Summary</a:t>
            </a:r>
          </a:p>
          <a:p>
            <a:r>
              <a:rPr lang="en-ZA" b="1" u="sng" dirty="0"/>
              <a:t>ASPIRATIONS: </a:t>
            </a:r>
            <a:r>
              <a:rPr lang="en-ZA" i="1" dirty="0" err="1"/>
              <a:t>AfroPHC</a:t>
            </a:r>
            <a:r>
              <a:rPr lang="en-ZA" i="1" dirty="0"/>
              <a:t> aims to deepen the discourse. </a:t>
            </a:r>
            <a:r>
              <a:rPr lang="en-GB" i="1" dirty="0"/>
              <a:t>Whilst </a:t>
            </a:r>
            <a:r>
              <a:rPr lang="en-GB" b="1" i="1" dirty="0"/>
              <a:t>primary health care (PHC) is a broader concept than primary care (PC)</a:t>
            </a:r>
            <a:r>
              <a:rPr lang="en-GB" i="1" dirty="0"/>
              <a:t>, good quality primary care services – as the cornerstone of frontline PHC service delivery </a:t>
            </a:r>
            <a:r>
              <a:rPr lang="en-ZA" i="1" dirty="0"/>
              <a:t> </a:t>
            </a:r>
            <a:r>
              <a:rPr lang="en-GB" i="1" dirty="0"/>
              <a:t>and the principal tool of governments’ provision of first contact health care for their populations - needs to be better understood and structured to achieve PHC</a:t>
            </a:r>
            <a:r>
              <a:rPr lang="en-ZA" i="1" dirty="0"/>
              <a:t> </a:t>
            </a:r>
            <a:r>
              <a:rPr lang="en-GB" i="1" dirty="0"/>
              <a:t>. The nature of PHC is</a:t>
            </a:r>
            <a:r>
              <a:rPr lang="en-GB" b="1" i="1" dirty="0"/>
              <a:t> </a:t>
            </a:r>
            <a:r>
              <a:rPr lang="en-GB" i="1" dirty="0"/>
              <a:t>complex. Common PHC conditions are easily complicated by a patient’s psychosocial and spiritual issues. </a:t>
            </a:r>
            <a:r>
              <a:rPr lang="en-GB" b="1" i="1" dirty="0"/>
              <a:t>The role of PHC service delivery is often to address the complex and uncertain. PHC needs to be delivered in a wider spectrum of care in the context of family and community. PHC roles need flexibility and teamwork</a:t>
            </a:r>
            <a:r>
              <a:rPr lang="en-GB" i="1" dirty="0"/>
              <a:t>. </a:t>
            </a:r>
            <a:r>
              <a:rPr lang="en-GB" b="1" i="1" dirty="0" err="1"/>
              <a:t>AfroPHC</a:t>
            </a:r>
            <a:r>
              <a:rPr lang="en-GB" b="1" i="1" dirty="0"/>
              <a:t> strongly advocates for multi-disciplinary and interprofessional PHC teamwork with supervised and supported task-sharing where needed.</a:t>
            </a:r>
            <a:endParaRPr lang="en-ZA" b="1" i="1" dirty="0"/>
          </a:p>
        </p:txBody>
      </p:sp>
    </p:spTree>
    <p:extLst>
      <p:ext uri="{BB962C8B-B14F-4D97-AF65-F5344CB8AC3E}">
        <p14:creationId xmlns:p14="http://schemas.microsoft.com/office/powerpoint/2010/main" val="2768145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26BE-8A6B-5FFC-78C2-58F5C27FEC2E}"/>
              </a:ext>
            </a:extLst>
          </p:cNvPr>
          <p:cNvSpPr>
            <a:spLocks noGrp="1"/>
          </p:cNvSpPr>
          <p:nvPr>
            <p:ph type="title"/>
          </p:nvPr>
        </p:nvSpPr>
        <p:spPr/>
        <p:txBody>
          <a:bodyPr/>
          <a:lstStyle/>
          <a:p>
            <a:r>
              <a:rPr lang="en-US" dirty="0"/>
              <a:t>Policy Framework –Content (3)</a:t>
            </a:r>
          </a:p>
        </p:txBody>
      </p:sp>
      <p:sp>
        <p:nvSpPr>
          <p:cNvPr id="3" name="Content Placeholder 2">
            <a:extLst>
              <a:ext uri="{FF2B5EF4-FFF2-40B4-BE49-F238E27FC236}">
                <a16:creationId xmlns:a16="http://schemas.microsoft.com/office/drawing/2014/main" id="{B3148373-61E0-C10F-A86E-C8F69BBD2423}"/>
              </a:ext>
            </a:extLst>
          </p:cNvPr>
          <p:cNvSpPr>
            <a:spLocks noGrp="1"/>
          </p:cNvSpPr>
          <p:nvPr>
            <p:ph idx="1"/>
          </p:nvPr>
        </p:nvSpPr>
        <p:spPr/>
        <p:txBody>
          <a:bodyPr>
            <a:normAutofit fontScale="85000" lnSpcReduction="20000"/>
          </a:bodyPr>
          <a:lstStyle/>
          <a:p>
            <a:r>
              <a:rPr lang="en-US" dirty="0"/>
              <a:t>Latest draft on </a:t>
            </a:r>
            <a:r>
              <a:rPr lang="en-US" dirty="0" err="1"/>
              <a:t>AfroPHC</a:t>
            </a:r>
            <a:r>
              <a:rPr lang="en-US" dirty="0"/>
              <a:t> 2022 Conference </a:t>
            </a:r>
            <a:r>
              <a:rPr lang="en-US" dirty="0">
                <a:hlinkClick r:id="rId2"/>
              </a:rPr>
              <a:t>webpage</a:t>
            </a:r>
            <a:r>
              <a:rPr lang="en-US" dirty="0"/>
              <a:t> | Executive Summary</a:t>
            </a:r>
          </a:p>
          <a:p>
            <a:r>
              <a:rPr lang="en-ZA" b="1" u="sng" dirty="0"/>
              <a:t>MODEL OF PHC: </a:t>
            </a:r>
            <a:r>
              <a:rPr lang="en-ZA" i="1" dirty="0"/>
              <a:t>“</a:t>
            </a:r>
            <a:r>
              <a:rPr lang="en-GB" i="1" dirty="0"/>
              <a:t>A culture of distributed leadership and clinical accountability should be created to improve PHC team cohesion and thereby quality of care for populations in Africa. </a:t>
            </a:r>
            <a:r>
              <a:rPr lang="en-ZA" i="1" dirty="0"/>
              <a:t> </a:t>
            </a:r>
            <a:r>
              <a:rPr lang="en-GB" b="1" i="1" dirty="0"/>
              <a:t>This is best realised in a decentralised model of PHC team practice, what we call “community practice”. </a:t>
            </a:r>
            <a:r>
              <a:rPr lang="en-GB" i="1" dirty="0"/>
              <a:t>In this model CHWs take care of defined sections of the enrolled population strongly linked to clinicians</a:t>
            </a:r>
            <a:r>
              <a:rPr lang="en-ZA" i="1" dirty="0"/>
              <a:t> </a:t>
            </a:r>
            <a:r>
              <a:rPr lang="en-GB" i="1" dirty="0"/>
              <a:t> at a local clinic where care is provided in patient- and family-centred manner by a PHC team with a mix of skills. This link between personal/individual/facility and public/community/self care is enhanced by stakeholder engagement and targeted health promotion based on data collected from the enrolled population. </a:t>
            </a:r>
            <a:r>
              <a:rPr lang="en-GB" b="1" i="1" dirty="0"/>
              <a:t>Panel sizes of enrolled populations can be larger than the global averages. We propose 10 000-30 000 across Africa as an aspirational target.</a:t>
            </a:r>
            <a:r>
              <a:rPr lang="en-ZA" b="1" i="1" dirty="0"/>
              <a:t> </a:t>
            </a:r>
            <a:r>
              <a:rPr lang="en-GB" b="1" i="1" dirty="0"/>
              <a:t> </a:t>
            </a:r>
            <a:r>
              <a:rPr lang="en-GB" i="1" dirty="0"/>
              <a:t>This is based on experience with PHC teams in Africa e.g., Chiawelo Community Practice</a:t>
            </a:r>
            <a:r>
              <a:rPr lang="en-GB" b="1" i="1" dirty="0"/>
              <a:t>. PHC team configurations can also </a:t>
            </a:r>
            <a:r>
              <a:rPr lang="en-ZA" b="1" i="1" dirty="0"/>
              <a:t> </a:t>
            </a:r>
            <a:r>
              <a:rPr lang="en-GB" b="1" i="1" dirty="0"/>
              <a:t>vary across Africa,</a:t>
            </a:r>
            <a:r>
              <a:rPr lang="en-ZA" b="1" i="1" dirty="0"/>
              <a:t>  </a:t>
            </a:r>
            <a:r>
              <a:rPr lang="en-GB" b="1" i="1" dirty="0"/>
              <a:t>taking available resources and skills mix needed into account</a:t>
            </a:r>
            <a:r>
              <a:rPr lang="en-ZA" b="1" i="1" dirty="0"/>
              <a:t>”</a:t>
            </a:r>
          </a:p>
        </p:txBody>
      </p:sp>
    </p:spTree>
    <p:extLst>
      <p:ext uri="{BB962C8B-B14F-4D97-AF65-F5344CB8AC3E}">
        <p14:creationId xmlns:p14="http://schemas.microsoft.com/office/powerpoint/2010/main" val="2086501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26BE-8A6B-5FFC-78C2-58F5C27FEC2E}"/>
              </a:ext>
            </a:extLst>
          </p:cNvPr>
          <p:cNvSpPr>
            <a:spLocks noGrp="1"/>
          </p:cNvSpPr>
          <p:nvPr>
            <p:ph type="title"/>
          </p:nvPr>
        </p:nvSpPr>
        <p:spPr/>
        <p:txBody>
          <a:bodyPr/>
          <a:lstStyle/>
          <a:p>
            <a:r>
              <a:rPr lang="en-US" dirty="0"/>
              <a:t>Policy Framework –Content (4)</a:t>
            </a:r>
          </a:p>
        </p:txBody>
      </p:sp>
      <p:sp>
        <p:nvSpPr>
          <p:cNvPr id="3" name="Content Placeholder 2">
            <a:extLst>
              <a:ext uri="{FF2B5EF4-FFF2-40B4-BE49-F238E27FC236}">
                <a16:creationId xmlns:a16="http://schemas.microsoft.com/office/drawing/2014/main" id="{B3148373-61E0-C10F-A86E-C8F69BBD2423}"/>
              </a:ext>
            </a:extLst>
          </p:cNvPr>
          <p:cNvSpPr>
            <a:spLocks noGrp="1"/>
          </p:cNvSpPr>
          <p:nvPr>
            <p:ph idx="1"/>
          </p:nvPr>
        </p:nvSpPr>
        <p:spPr/>
        <p:txBody>
          <a:bodyPr>
            <a:normAutofit fontScale="92500" lnSpcReduction="10000"/>
          </a:bodyPr>
          <a:lstStyle/>
          <a:p>
            <a:r>
              <a:rPr lang="en-US" dirty="0"/>
              <a:t>Latest draft on </a:t>
            </a:r>
            <a:r>
              <a:rPr lang="en-US" dirty="0" err="1"/>
              <a:t>AfroPHC</a:t>
            </a:r>
            <a:r>
              <a:rPr lang="en-US" dirty="0"/>
              <a:t> 2022 Conference </a:t>
            </a:r>
            <a:r>
              <a:rPr lang="en-US" dirty="0">
                <a:hlinkClick r:id="rId2"/>
              </a:rPr>
              <a:t>webpage</a:t>
            </a:r>
            <a:r>
              <a:rPr lang="en-US" dirty="0"/>
              <a:t> | Executive Summary</a:t>
            </a:r>
          </a:p>
          <a:p>
            <a:r>
              <a:rPr lang="en-ZA" b="1" u="sng" dirty="0"/>
              <a:t>MODEL OF PHC: </a:t>
            </a:r>
            <a:r>
              <a:rPr lang="en-ZA" i="1" dirty="0"/>
              <a:t>“</a:t>
            </a:r>
            <a:r>
              <a:rPr lang="en-GB" b="1" i="1" dirty="0"/>
              <a:t>Community health workers (CHWs) are an essential part </a:t>
            </a:r>
            <a:r>
              <a:rPr lang="en-GB" i="1" dirty="0"/>
              <a:t>of the PHC team and need to be respected as such. They perform important educational and support tasks for rural / marginalised communities in Africa. However, they should not be seen to substitute professionals but rather extend their reach as a PHC team. </a:t>
            </a:r>
            <a:r>
              <a:rPr lang="en-ZA" i="1" dirty="0"/>
              <a:t> </a:t>
            </a:r>
            <a:r>
              <a:rPr lang="en-GB" b="1" i="1" dirty="0"/>
              <a:t>CHWs are essential to balance the bio-medical focus of health professionals and to engender community engagement by the PHC team. </a:t>
            </a:r>
            <a:r>
              <a:rPr lang="en-GB" i="1" dirty="0"/>
              <a:t>Policymakers need to support the PHC team to manage resources and integrate care around the patient and around a defined population enrolled for care by the PHC team. We can leapfrog bureaucratic hurdles by </a:t>
            </a:r>
            <a:r>
              <a:rPr lang="en-GB" b="1" i="1" dirty="0"/>
              <a:t>managing the organisation of African PHC as a complex adaptive system</a:t>
            </a:r>
            <a:r>
              <a:rPr lang="en-GB" i="1" dirty="0"/>
              <a:t>.</a:t>
            </a:r>
            <a:r>
              <a:rPr lang="en-ZA" i="1" dirty="0"/>
              <a:t>”</a:t>
            </a:r>
          </a:p>
        </p:txBody>
      </p:sp>
    </p:spTree>
    <p:extLst>
      <p:ext uri="{BB962C8B-B14F-4D97-AF65-F5344CB8AC3E}">
        <p14:creationId xmlns:p14="http://schemas.microsoft.com/office/powerpoint/2010/main" val="209270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26BE-8A6B-5FFC-78C2-58F5C27FEC2E}"/>
              </a:ext>
            </a:extLst>
          </p:cNvPr>
          <p:cNvSpPr>
            <a:spLocks noGrp="1"/>
          </p:cNvSpPr>
          <p:nvPr>
            <p:ph type="title"/>
          </p:nvPr>
        </p:nvSpPr>
        <p:spPr/>
        <p:txBody>
          <a:bodyPr/>
          <a:lstStyle/>
          <a:p>
            <a:r>
              <a:rPr lang="en-US" dirty="0"/>
              <a:t>Policy Framework –Content (5)</a:t>
            </a:r>
          </a:p>
        </p:txBody>
      </p:sp>
      <p:sp>
        <p:nvSpPr>
          <p:cNvPr id="3" name="Content Placeholder 2">
            <a:extLst>
              <a:ext uri="{FF2B5EF4-FFF2-40B4-BE49-F238E27FC236}">
                <a16:creationId xmlns:a16="http://schemas.microsoft.com/office/drawing/2014/main" id="{B3148373-61E0-C10F-A86E-C8F69BBD2423}"/>
              </a:ext>
            </a:extLst>
          </p:cNvPr>
          <p:cNvSpPr>
            <a:spLocks noGrp="1"/>
          </p:cNvSpPr>
          <p:nvPr>
            <p:ph idx="1"/>
          </p:nvPr>
        </p:nvSpPr>
        <p:spPr/>
        <p:txBody>
          <a:bodyPr>
            <a:normAutofit/>
          </a:bodyPr>
          <a:lstStyle/>
          <a:p>
            <a:r>
              <a:rPr lang="en-US" sz="2600" dirty="0"/>
              <a:t>Latest draft on </a:t>
            </a:r>
            <a:r>
              <a:rPr lang="en-US" sz="2600" dirty="0" err="1"/>
              <a:t>AfroPHC</a:t>
            </a:r>
            <a:r>
              <a:rPr lang="en-US" sz="2600" dirty="0"/>
              <a:t> 2022 Conference </a:t>
            </a:r>
            <a:r>
              <a:rPr lang="en-US" sz="2600" dirty="0">
                <a:hlinkClick r:id="rId2"/>
              </a:rPr>
              <a:t>webpage</a:t>
            </a:r>
            <a:r>
              <a:rPr lang="en-US" sz="2600" dirty="0"/>
              <a:t> | Executive Summary</a:t>
            </a:r>
          </a:p>
          <a:p>
            <a:r>
              <a:rPr lang="en-ZA" sz="2600" b="1" u="sng" dirty="0"/>
              <a:t>MODEL OF PHC: </a:t>
            </a:r>
            <a:r>
              <a:rPr lang="en-ZA" sz="2600" i="1" dirty="0"/>
              <a:t>“</a:t>
            </a:r>
            <a:r>
              <a:rPr lang="en-GB" sz="2600" i="1" dirty="0"/>
              <a:t>This decentralised community practice model needs to be supported by </a:t>
            </a:r>
            <a:r>
              <a:rPr lang="en-GB" sz="2600" b="1" i="1" dirty="0"/>
              <a:t>reforms in PHC funding and payment </a:t>
            </a:r>
            <a:r>
              <a:rPr lang="en-GB" sz="2600" i="1" dirty="0"/>
              <a:t>reform. </a:t>
            </a:r>
            <a:r>
              <a:rPr lang="en-ZA" sz="2600" i="1" dirty="0"/>
              <a:t> </a:t>
            </a:r>
            <a:r>
              <a:rPr lang="en-US" sz="2600" i="1" dirty="0"/>
              <a:t>Budget systems make services unresponsive to “populations” served.</a:t>
            </a:r>
            <a:r>
              <a:rPr lang="en-ZA" sz="2600" i="1" dirty="0"/>
              <a:t> </a:t>
            </a:r>
            <a:r>
              <a:rPr lang="en-US" sz="2600" i="1" dirty="0"/>
              <a:t> </a:t>
            </a:r>
            <a:r>
              <a:rPr lang="en-US" sz="2600" b="1" i="1" dirty="0"/>
              <a:t>Mixed capitation payment </a:t>
            </a:r>
            <a:r>
              <a:rPr lang="en-US" sz="2600" i="1" dirty="0"/>
              <a:t>(including some fee-for-service and performance payment) can allow small, decentralized, and empowered PHC teams to take care of empaneled populations. Such an approach cannot work without a commitment to </a:t>
            </a:r>
            <a:r>
              <a:rPr lang="en-US" sz="2600" b="1" i="1" dirty="0"/>
              <a:t>allocate sufficient resources to PHC and to pool funding</a:t>
            </a:r>
            <a:r>
              <a:rPr lang="en-ZA" sz="2600" i="1" dirty="0"/>
              <a:t>”</a:t>
            </a:r>
          </a:p>
          <a:p>
            <a:pPr marL="0" indent="0">
              <a:buNone/>
            </a:pPr>
            <a:endParaRPr lang="en-ZA" i="1" dirty="0"/>
          </a:p>
        </p:txBody>
      </p:sp>
    </p:spTree>
    <p:extLst>
      <p:ext uri="{BB962C8B-B14F-4D97-AF65-F5344CB8AC3E}">
        <p14:creationId xmlns:p14="http://schemas.microsoft.com/office/powerpoint/2010/main" val="813139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26BE-8A6B-5FFC-78C2-58F5C27FEC2E}"/>
              </a:ext>
            </a:extLst>
          </p:cNvPr>
          <p:cNvSpPr>
            <a:spLocks noGrp="1"/>
          </p:cNvSpPr>
          <p:nvPr>
            <p:ph type="title"/>
          </p:nvPr>
        </p:nvSpPr>
        <p:spPr/>
        <p:txBody>
          <a:bodyPr/>
          <a:lstStyle/>
          <a:p>
            <a:r>
              <a:rPr lang="en-US" dirty="0"/>
              <a:t>Policy Framework –Content (5)</a:t>
            </a:r>
          </a:p>
        </p:txBody>
      </p:sp>
      <p:sp>
        <p:nvSpPr>
          <p:cNvPr id="3" name="Content Placeholder 2">
            <a:extLst>
              <a:ext uri="{FF2B5EF4-FFF2-40B4-BE49-F238E27FC236}">
                <a16:creationId xmlns:a16="http://schemas.microsoft.com/office/drawing/2014/main" id="{B3148373-61E0-C10F-A86E-C8F69BBD2423}"/>
              </a:ext>
            </a:extLst>
          </p:cNvPr>
          <p:cNvSpPr>
            <a:spLocks noGrp="1"/>
          </p:cNvSpPr>
          <p:nvPr>
            <p:ph idx="1"/>
          </p:nvPr>
        </p:nvSpPr>
        <p:spPr/>
        <p:txBody>
          <a:bodyPr>
            <a:normAutofit fontScale="85000" lnSpcReduction="20000"/>
          </a:bodyPr>
          <a:lstStyle/>
          <a:p>
            <a:r>
              <a:rPr lang="en-US" sz="2600" dirty="0"/>
              <a:t>Latest draft on </a:t>
            </a:r>
            <a:r>
              <a:rPr lang="en-US" sz="2600" dirty="0" err="1"/>
              <a:t>AfroPHC</a:t>
            </a:r>
            <a:r>
              <a:rPr lang="en-US" sz="2600" dirty="0"/>
              <a:t> 2022 Conference </a:t>
            </a:r>
            <a:r>
              <a:rPr lang="en-US" sz="2600" dirty="0">
                <a:hlinkClick r:id="rId2"/>
              </a:rPr>
              <a:t>webpage</a:t>
            </a:r>
            <a:r>
              <a:rPr lang="en-US" sz="2600" dirty="0"/>
              <a:t> | Executive Summary</a:t>
            </a:r>
          </a:p>
          <a:p>
            <a:r>
              <a:rPr lang="en-ZA" sz="2600" b="1" dirty="0"/>
              <a:t>(OTHER) RESOURCE IMPLICATIONS: </a:t>
            </a:r>
            <a:r>
              <a:rPr lang="en-ZA" sz="2600" i="1" dirty="0"/>
              <a:t>“</a:t>
            </a:r>
            <a:r>
              <a:rPr lang="en-US" i="1" dirty="0"/>
              <a:t>The framework for this PHC contracting to work includes </a:t>
            </a:r>
            <a:r>
              <a:rPr lang="en-US" b="1" i="1" dirty="0"/>
              <a:t>defining primary care services </a:t>
            </a:r>
            <a:r>
              <a:rPr lang="en-US" i="1" dirty="0"/>
              <a:t>in a standardized manner across Africa</a:t>
            </a:r>
            <a:r>
              <a:rPr lang="en-ZA" i="1" dirty="0"/>
              <a:t> </a:t>
            </a:r>
            <a:r>
              <a:rPr lang="en-US" i="1" dirty="0"/>
              <a:t>, including the human and financial resources used in each country. This approach must include private sector PHC providers.</a:t>
            </a:r>
            <a:r>
              <a:rPr lang="en-GB" i="1" dirty="0"/>
              <a:t> There are examples of PHC contracting that can show a simple way forward, given some lateral thinking by African policymakers. </a:t>
            </a:r>
            <a:r>
              <a:rPr lang="en-GB" b="1" i="1" dirty="0"/>
              <a:t>Human resource management for PHC is very important</a:t>
            </a:r>
            <a:r>
              <a:rPr lang="en-GB" i="1" dirty="0"/>
              <a:t>. Once the framework of PHC definition is in place then current global and African guidance on human resource management needs to be used to strengthen the range of human resource challenges that bedevil African PHC</a:t>
            </a:r>
            <a:r>
              <a:rPr lang="en-ZA" i="1" dirty="0"/>
              <a:t> </a:t>
            </a:r>
            <a:r>
              <a:rPr lang="en-GB" i="1" dirty="0"/>
              <a:t>. This includes addressing rural human resource challenges and the</a:t>
            </a:r>
            <a:r>
              <a:rPr lang="en-GB" b="1" i="1" dirty="0"/>
              <a:t> need for human resource development that is sensitive to the PHC context</a:t>
            </a:r>
            <a:r>
              <a:rPr lang="en-GB" i="1" dirty="0"/>
              <a:t>. Training for rural/marginalised communities in Africa can benefit from global guidance. A </a:t>
            </a:r>
            <a:r>
              <a:rPr lang="en-GB" b="1" i="1" dirty="0"/>
              <a:t>blueprint for rural health </a:t>
            </a:r>
            <a:r>
              <a:rPr lang="en-GB" i="1" dirty="0"/>
              <a:t>must address deep inequities particularly of access in rural areas of Africa. </a:t>
            </a:r>
            <a:r>
              <a:rPr lang="en-GB" b="1" i="1" dirty="0"/>
              <a:t>E-health</a:t>
            </a:r>
            <a:r>
              <a:rPr lang="en-GB" i="1" dirty="0"/>
              <a:t> is a vital part of the solution in making for quality PHC and UHC at scale across Africa</a:t>
            </a:r>
            <a:r>
              <a:rPr lang="en-ZA" sz="2600" i="1" dirty="0"/>
              <a:t>”</a:t>
            </a:r>
          </a:p>
          <a:p>
            <a:pPr marL="0" indent="0">
              <a:buNone/>
            </a:pPr>
            <a:endParaRPr lang="en-ZA" i="1" dirty="0"/>
          </a:p>
        </p:txBody>
      </p:sp>
    </p:spTree>
    <p:extLst>
      <p:ext uri="{BB962C8B-B14F-4D97-AF65-F5344CB8AC3E}">
        <p14:creationId xmlns:p14="http://schemas.microsoft.com/office/powerpoint/2010/main" val="1719677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26BE-8A6B-5FFC-78C2-58F5C27FEC2E}"/>
              </a:ext>
            </a:extLst>
          </p:cNvPr>
          <p:cNvSpPr>
            <a:spLocks noGrp="1"/>
          </p:cNvSpPr>
          <p:nvPr>
            <p:ph type="title"/>
          </p:nvPr>
        </p:nvSpPr>
        <p:spPr/>
        <p:txBody>
          <a:bodyPr/>
          <a:lstStyle/>
          <a:p>
            <a:r>
              <a:rPr lang="en-US" dirty="0"/>
              <a:t>Policy Framework –Content (6)</a:t>
            </a:r>
          </a:p>
        </p:txBody>
      </p:sp>
      <p:sp>
        <p:nvSpPr>
          <p:cNvPr id="3" name="Content Placeholder 2">
            <a:extLst>
              <a:ext uri="{FF2B5EF4-FFF2-40B4-BE49-F238E27FC236}">
                <a16:creationId xmlns:a16="http://schemas.microsoft.com/office/drawing/2014/main" id="{B3148373-61E0-C10F-A86E-C8F69BBD2423}"/>
              </a:ext>
            </a:extLst>
          </p:cNvPr>
          <p:cNvSpPr>
            <a:spLocks noGrp="1"/>
          </p:cNvSpPr>
          <p:nvPr>
            <p:ph idx="1"/>
          </p:nvPr>
        </p:nvSpPr>
        <p:spPr/>
        <p:txBody>
          <a:bodyPr>
            <a:normAutofit/>
          </a:bodyPr>
          <a:lstStyle/>
          <a:p>
            <a:r>
              <a:rPr lang="en-US" sz="2600" dirty="0"/>
              <a:t>Latest draft on </a:t>
            </a:r>
            <a:r>
              <a:rPr lang="en-US" sz="2600" dirty="0" err="1"/>
              <a:t>AfroPHC</a:t>
            </a:r>
            <a:r>
              <a:rPr lang="en-US" sz="2600" dirty="0"/>
              <a:t> 2022 Conference </a:t>
            </a:r>
            <a:r>
              <a:rPr lang="en-US" sz="2600" dirty="0">
                <a:hlinkClick r:id="rId2"/>
              </a:rPr>
              <a:t>webpage</a:t>
            </a:r>
            <a:r>
              <a:rPr lang="en-US" sz="2600" dirty="0"/>
              <a:t> | Executive Summary</a:t>
            </a:r>
          </a:p>
          <a:p>
            <a:r>
              <a:rPr lang="en-ZA" sz="2600" b="1" dirty="0"/>
              <a:t>WAY FORWARD: </a:t>
            </a:r>
            <a:r>
              <a:rPr lang="en-ZA" sz="2600" b="1" i="1" dirty="0"/>
              <a:t>“</a:t>
            </a:r>
            <a:r>
              <a:rPr lang="en-US" b="1" i="1" dirty="0" err="1"/>
              <a:t>AfroPHC</a:t>
            </a:r>
            <a:r>
              <a:rPr lang="en-US" b="1" i="1" dirty="0"/>
              <a:t> is not only advocating for this policy framework but is also doing its bit in building PHC teams for UHC across Africa</a:t>
            </a:r>
            <a:r>
              <a:rPr lang="en-US" i="1" dirty="0"/>
              <a:t>: continuing professional development, management training of healthcare workers, UHC-based postgraduate training of clinicians and research on PHC/UHC in Africa.</a:t>
            </a:r>
            <a:r>
              <a:rPr lang="en-ZA" i="1" dirty="0"/>
              <a:t>  </a:t>
            </a:r>
            <a:r>
              <a:rPr lang="en-GB" b="1" i="1" dirty="0"/>
              <a:t>We urge all </a:t>
            </a:r>
            <a:r>
              <a:rPr lang="en-GB" b="1" i="1" dirty="0" err="1"/>
              <a:t>AfroPHC</a:t>
            </a:r>
            <a:r>
              <a:rPr lang="en-GB" b="1" i="1" dirty="0"/>
              <a:t> members to review this document and ensure that it reflects the ideas of the wide array of PHC team members in Africa</a:t>
            </a:r>
            <a:r>
              <a:rPr lang="en-GB" i="1" dirty="0"/>
              <a:t>. We hope that once we adopt it that </a:t>
            </a:r>
            <a:r>
              <a:rPr lang="en-GB" b="1" i="1" dirty="0"/>
              <a:t>we can use it in parts to target various stakeholders to advocate for appropriate PHC for UHC in Africa</a:t>
            </a:r>
            <a:r>
              <a:rPr lang="en-ZA" sz="2600" i="1" dirty="0"/>
              <a:t>”</a:t>
            </a:r>
          </a:p>
          <a:p>
            <a:pPr marL="0" indent="0">
              <a:buNone/>
            </a:pPr>
            <a:endParaRPr lang="en-ZA" i="1" dirty="0"/>
          </a:p>
        </p:txBody>
      </p:sp>
    </p:spTree>
    <p:extLst>
      <p:ext uri="{BB962C8B-B14F-4D97-AF65-F5344CB8AC3E}">
        <p14:creationId xmlns:p14="http://schemas.microsoft.com/office/powerpoint/2010/main" val="428069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A7F90-982A-64D6-1067-492AA2ED9144}"/>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02A5F082-E6EE-AD63-FEE1-FCF07C9D51A4}"/>
              </a:ext>
            </a:extLst>
          </p:cNvPr>
          <p:cNvSpPr>
            <a:spLocks noGrp="1"/>
          </p:cNvSpPr>
          <p:nvPr>
            <p:ph idx="1"/>
          </p:nvPr>
        </p:nvSpPr>
        <p:spPr/>
        <p:txBody>
          <a:bodyPr/>
          <a:lstStyle/>
          <a:p>
            <a:pPr fontAlgn="base"/>
            <a:r>
              <a:rPr lang="en-ZA" dirty="0"/>
              <a:t>What do you like?</a:t>
            </a:r>
          </a:p>
          <a:p>
            <a:pPr fontAlgn="base"/>
            <a:r>
              <a:rPr lang="en-ZA" dirty="0"/>
              <a:t>What do you not understand?</a:t>
            </a:r>
          </a:p>
          <a:p>
            <a:pPr fontAlgn="base"/>
            <a:r>
              <a:rPr lang="en-ZA" dirty="0"/>
              <a:t>What do you NOT like and what are your alternative suggestions?</a:t>
            </a:r>
          </a:p>
          <a:p>
            <a:pPr fontAlgn="base"/>
            <a:r>
              <a:rPr lang="en-ZA" dirty="0"/>
              <a:t>What should the five key recommendations of the document be?</a:t>
            </a:r>
          </a:p>
          <a:p>
            <a:pPr fontAlgn="base"/>
            <a:r>
              <a:rPr lang="en-ZA" dirty="0"/>
              <a:t>Give examples of PHC teamwork and African evidence for the document, wherever possible.</a:t>
            </a:r>
          </a:p>
          <a:p>
            <a:endParaRPr lang="en-US" dirty="0"/>
          </a:p>
        </p:txBody>
      </p:sp>
    </p:spTree>
    <p:extLst>
      <p:ext uri="{BB962C8B-B14F-4D97-AF65-F5344CB8AC3E}">
        <p14:creationId xmlns:p14="http://schemas.microsoft.com/office/powerpoint/2010/main" val="32336026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1488</Words>
  <Application>Microsoft Macintosh PowerPoint</Application>
  <PresentationFormat>Widescreen</PresentationFormat>
  <Paragraphs>59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Policy Framework – Process (1)</vt:lpstr>
      <vt:lpstr>Policy Framework – Process (2)</vt:lpstr>
      <vt:lpstr>Policy Framework – Process (3)</vt:lpstr>
      <vt:lpstr>Policy Framework –Content (1)</vt:lpstr>
      <vt:lpstr>Policy Framework –Content (2)</vt:lpstr>
      <vt:lpstr>Policy Framework –Content (3)</vt:lpstr>
      <vt:lpstr>Policy Framework –Content (4)</vt:lpstr>
      <vt:lpstr>Policy Framework –Content (5)</vt:lpstr>
      <vt:lpstr>Policy Framework –Content (5)</vt:lpstr>
      <vt:lpstr>Policy Framework –Content (6)</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Shabir Moosa</dc:creator>
  <cp:lastModifiedBy>Shabir Moosa</cp:lastModifiedBy>
  <cp:revision>13</cp:revision>
  <dcterms:created xsi:type="dcterms:W3CDTF">2022-05-17T08:36:36Z</dcterms:created>
  <dcterms:modified xsi:type="dcterms:W3CDTF">2022-05-17T11:32:25Z</dcterms:modified>
</cp:coreProperties>
</file>