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6" r:id="rId3"/>
    <p:sldMasterId id="2147483697" r:id="rId4"/>
  </p:sldMasterIdLst>
  <p:notesMasterIdLst>
    <p:notesMasterId r:id="rId26"/>
  </p:notesMasterIdLst>
  <p:sldIdLst>
    <p:sldId id="269" r:id="rId5"/>
    <p:sldId id="270" r:id="rId6"/>
    <p:sldId id="271" r:id="rId7"/>
    <p:sldId id="272" r:id="rId8"/>
    <p:sldId id="266" r:id="rId9"/>
    <p:sldId id="265" r:id="rId10"/>
    <p:sldId id="1595" r:id="rId11"/>
    <p:sldId id="1596" r:id="rId12"/>
    <p:sldId id="1598" r:id="rId13"/>
    <p:sldId id="1597" r:id="rId14"/>
    <p:sldId id="1599" r:id="rId15"/>
    <p:sldId id="1602" r:id="rId16"/>
    <p:sldId id="1594" r:id="rId17"/>
    <p:sldId id="3167" r:id="rId18"/>
    <p:sldId id="275" r:id="rId19"/>
    <p:sldId id="274" r:id="rId20"/>
    <p:sldId id="306" r:id="rId21"/>
    <p:sldId id="1523" r:id="rId22"/>
    <p:sldId id="1605" r:id="rId23"/>
    <p:sldId id="1606" r:id="rId24"/>
    <p:sldId id="316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4FAD6C-4A7F-F60E-9E11-AF75B5687FE1}" name="Rebecca Crawford Munoz" initials="RCM" userId="S::rcrawfordmunoz@globalhealthstrategies.com::71772432-19a7-4504-bb70-4b7b576faf4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mily Bigelow" initials="EB" lastIdx="2" clrIdx="0">
    <p:extLst>
      <p:ext uri="{19B8F6BF-5375-455C-9EA6-DF929625EA0E}">
        <p15:presenceInfo xmlns:p15="http://schemas.microsoft.com/office/powerpoint/2012/main" userId="S::ebigelow@pai.org::253d1052-425e-4269-aa3c-99787b468cd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BAD2"/>
    <a:srgbClr val="60B0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23" autoAdjust="0"/>
    <p:restoredTop sz="92789" autoAdjust="0"/>
  </p:normalViewPr>
  <p:slideViewPr>
    <p:cSldViewPr snapToGrid="0">
      <p:cViewPr varScale="1">
        <p:scale>
          <a:sx n="114" d="100"/>
          <a:sy n="114" d="100"/>
        </p:scale>
        <p:origin x="88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E23451-0875-482F-91A4-4D263D4931BF}" type="datetimeFigureOut">
              <a:rPr lang="en-US" smtClean="0"/>
              <a:t>5/17/22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906E02-7B79-47E3-8A85-2EC1B9229826}" type="slidenum">
              <a:rPr lang="en-US" smtClean="0"/>
              <a:t>‹#›</a:t>
            </a:fld>
            <a:endParaRPr lang="en-US"/>
          </a:p>
        </p:txBody>
      </p:sp>
    </p:spTree>
    <p:extLst>
      <p:ext uri="{BB962C8B-B14F-4D97-AF65-F5344CB8AC3E}">
        <p14:creationId xmlns:p14="http://schemas.microsoft.com/office/powerpoint/2010/main" val="2310514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improvingphc.org/phc-and-covid-19-vaccination"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improvingphc.org/maintaining-access-routine-and-essential-services" TargetMode="External"/><Relationship Id="rId4" Type="http://schemas.openxmlformats.org/officeDocument/2006/relationships/hyperlink" Target="https://improvingphc.org/surveillance-response-management"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dirty="0"/>
              <a:t>You all know this all too well, but some of the biggest breakdowns we saw in health systems during COVID and long before happened at the primary health care level.</a:t>
            </a:r>
            <a:br>
              <a:rPr lang="en-US" dirty="0"/>
            </a:br>
            <a:br>
              <a:rPr lang="en-US" dirty="0"/>
            </a:br>
            <a:r>
              <a:rPr lang="en-US" dirty="0"/>
              <a:t>INTEGRATION/COMPREHENSIVENESS --- QUALITY / TRUST --- PROACTIVE APPROACH --- MOST EQUITABLE PATH</a:t>
            </a:r>
            <a:br>
              <a:rPr lang="en-US" dirty="0"/>
            </a:br>
            <a:br>
              <a:rPr lang="en-US" dirty="0"/>
            </a:br>
            <a:r>
              <a:rPr lang="en-US" b="1" i="0" dirty="0">
                <a:solidFill>
                  <a:srgbClr val="3A3A3A"/>
                </a:solidFill>
                <a:effectLst/>
                <a:latin typeface="Roboto" panose="02000000000000000000" pitchFamily="2" charset="0"/>
              </a:rPr>
              <a:t>Strong primary health care can meet the vast majority of people’s diverse health needs across a lifetime.</a:t>
            </a:r>
            <a:r>
              <a:rPr lang="en-US" b="0" i="0" dirty="0">
                <a:solidFill>
                  <a:srgbClr val="3A3A3A"/>
                </a:solidFill>
                <a:effectLst/>
                <a:latin typeface="Roboto" panose="02000000000000000000" pitchFamily="2" charset="0"/>
              </a:rPr>
              <a:t> </a:t>
            </a:r>
            <a:br>
              <a:rPr lang="en-US" b="0" i="0" dirty="0">
                <a:solidFill>
                  <a:srgbClr val="3A3A3A"/>
                </a:solidFill>
                <a:effectLst/>
                <a:latin typeface="Roboto" panose="02000000000000000000" pitchFamily="2" charset="0"/>
              </a:rPr>
            </a:br>
            <a:r>
              <a:rPr lang="en-US" b="0" i="0" dirty="0">
                <a:solidFill>
                  <a:srgbClr val="3A3A3A"/>
                </a:solidFill>
                <a:effectLst/>
                <a:latin typeface="Roboto" panose="02000000000000000000" pitchFamily="2" charset="0"/>
              </a:rPr>
              <a:t>- promoting healthy behaviors and routine check-ups</a:t>
            </a:r>
          </a:p>
          <a:p>
            <a:pPr algn="l" fontAlgn="base">
              <a:buFont typeface="Arial" panose="020B0604020202020204" pitchFamily="34" charset="0"/>
              <a:buNone/>
            </a:pPr>
            <a:r>
              <a:rPr lang="en-US" b="0" i="0" dirty="0">
                <a:solidFill>
                  <a:srgbClr val="3A3A3A"/>
                </a:solidFill>
                <a:effectLst/>
                <a:latin typeface="Roboto" panose="02000000000000000000" pitchFamily="2" charset="0"/>
              </a:rPr>
              <a:t>- preventing disease and injuries</a:t>
            </a:r>
          </a:p>
          <a:p>
            <a:pPr algn="l" fontAlgn="base">
              <a:buFont typeface="Arial" panose="020B0604020202020204" pitchFamily="34" charset="0"/>
              <a:buNone/>
            </a:pPr>
            <a:r>
              <a:rPr lang="en-US" b="0" i="0" dirty="0">
                <a:solidFill>
                  <a:srgbClr val="3A3A3A"/>
                </a:solidFill>
                <a:effectLst/>
                <a:latin typeface="Roboto" panose="02000000000000000000" pitchFamily="2" charset="0"/>
              </a:rPr>
              <a:t>- providing and coordinating any curative, rehabilitative, and palliative care that people need.</a:t>
            </a:r>
            <a:br>
              <a:rPr lang="en-US" b="0" i="0" dirty="0">
                <a:solidFill>
                  <a:srgbClr val="3A3A3A"/>
                </a:solidFill>
                <a:effectLst/>
                <a:latin typeface="Roboto" panose="02000000000000000000" pitchFamily="2" charset="0"/>
              </a:rPr>
            </a:br>
            <a:endParaRPr lang="en-US" b="0" i="0" dirty="0">
              <a:solidFill>
                <a:srgbClr val="3A3A3A"/>
              </a:solidFill>
              <a:effectLst/>
              <a:latin typeface="Roboto" panose="02000000000000000000" pitchFamily="2" charset="0"/>
            </a:endParaRPr>
          </a:p>
          <a:p>
            <a:pPr algn="l" fontAlgn="base"/>
            <a:r>
              <a:rPr lang="en-US" b="1" i="0" dirty="0">
                <a:solidFill>
                  <a:srgbClr val="3A3A3A"/>
                </a:solidFill>
                <a:effectLst/>
                <a:latin typeface="Roboto" panose="02000000000000000000" pitchFamily="2" charset="0"/>
              </a:rPr>
              <a:t>In the face of a crisis like COVID-19, </a:t>
            </a:r>
            <a:r>
              <a:rPr lang="en-US" b="0" i="0" dirty="0">
                <a:solidFill>
                  <a:srgbClr val="3A3A3A"/>
                </a:solidFill>
                <a:effectLst/>
                <a:latin typeface="Roboto" panose="02000000000000000000" pitchFamily="2" charset="0"/>
              </a:rPr>
              <a:t>frontlines of epidemic response:</a:t>
            </a:r>
          </a:p>
          <a:p>
            <a:pPr algn="l" fontAlgn="base"/>
            <a:r>
              <a:rPr lang="en-US" b="0" i="0" dirty="0">
                <a:solidFill>
                  <a:srgbClr val="3A3A3A"/>
                </a:solidFill>
                <a:effectLst/>
                <a:latin typeface="Roboto" panose="02000000000000000000" pitchFamily="2" charset="0"/>
              </a:rPr>
              <a:t>- ensuring people get tested and </a:t>
            </a:r>
            <a:r>
              <a:rPr lang="en-US" b="0" i="0" u="sng" dirty="0">
                <a:solidFill>
                  <a:srgbClr val="333D59"/>
                </a:solidFill>
                <a:effectLst/>
                <a:latin typeface="Roboto" panose="02000000000000000000" pitchFamily="2" charset="0"/>
                <a:hlinkClick r:id="rId3"/>
              </a:rPr>
              <a:t>vaccinated</a:t>
            </a:r>
            <a:endParaRPr lang="en-US" b="0" i="0" dirty="0">
              <a:solidFill>
                <a:srgbClr val="3A3A3A"/>
              </a:solidFill>
              <a:effectLst/>
              <a:latin typeface="Roboto" panose="02000000000000000000" pitchFamily="2" charset="0"/>
            </a:endParaRPr>
          </a:p>
          <a:p>
            <a:pPr algn="l" fontAlgn="base">
              <a:buFont typeface="Arial" panose="020B0604020202020204" pitchFamily="34" charset="0"/>
              <a:buNone/>
            </a:pPr>
            <a:r>
              <a:rPr lang="en-US" b="0" i="0" dirty="0">
                <a:solidFill>
                  <a:srgbClr val="3A3A3A"/>
                </a:solidFill>
                <a:effectLst/>
                <a:latin typeface="Roboto" panose="02000000000000000000" pitchFamily="2" charset="0"/>
              </a:rPr>
              <a:t>- supporting </a:t>
            </a:r>
            <a:r>
              <a:rPr lang="en-US" b="0" i="0" u="sng" dirty="0">
                <a:solidFill>
                  <a:srgbClr val="333D59"/>
                </a:solidFill>
                <a:effectLst/>
                <a:latin typeface="Roboto" panose="02000000000000000000" pitchFamily="2" charset="0"/>
                <a:hlinkClick r:id="rId4"/>
              </a:rPr>
              <a:t>contact tracing</a:t>
            </a:r>
            <a:r>
              <a:rPr lang="en-US" b="0" i="0" dirty="0">
                <a:solidFill>
                  <a:srgbClr val="3A3A3A"/>
                </a:solidFill>
                <a:effectLst/>
                <a:latin typeface="Roboto" panose="02000000000000000000" pitchFamily="2" charset="0"/>
              </a:rPr>
              <a:t> and information sharing</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b="0" i="0" dirty="0">
                <a:solidFill>
                  <a:srgbClr val="3A3A3A"/>
                </a:solidFill>
                <a:effectLst/>
                <a:latin typeface="Roboto" panose="02000000000000000000" pitchFamily="2" charset="0"/>
              </a:rPr>
              <a:t>- helping people manage short- and long-term symptoms.</a:t>
            </a:r>
            <a:br>
              <a:rPr lang="en-US" b="0" i="0" dirty="0">
                <a:solidFill>
                  <a:srgbClr val="3A3A3A"/>
                </a:solidFill>
                <a:effectLst/>
                <a:latin typeface="Roboto" panose="02000000000000000000" pitchFamily="2" charset="0"/>
              </a:rPr>
            </a:br>
            <a:r>
              <a:rPr lang="en-US" b="0" i="0" dirty="0">
                <a:solidFill>
                  <a:srgbClr val="3A3A3A"/>
                </a:solidFill>
                <a:effectLst/>
                <a:latin typeface="Roboto" panose="02000000000000000000" pitchFamily="2" charset="0"/>
              </a:rPr>
              <a:t>***Health workers in primary health care settings are more likely to know the unique needs and context of the community, and can build long-term relationships with people they serve. </a:t>
            </a:r>
            <a:br>
              <a:rPr lang="en-US" b="0" i="0" dirty="0">
                <a:solidFill>
                  <a:srgbClr val="3A3A3A"/>
                </a:solidFill>
                <a:effectLst/>
                <a:latin typeface="Roboto" panose="02000000000000000000" pitchFamily="2" charset="0"/>
              </a:rPr>
            </a:br>
            <a:br>
              <a:rPr lang="en-US" b="0" i="0" dirty="0">
                <a:solidFill>
                  <a:srgbClr val="3A3A3A"/>
                </a:solidFill>
                <a:effectLst/>
                <a:latin typeface="Roboto" panose="02000000000000000000" pitchFamily="2" charset="0"/>
              </a:rPr>
            </a:br>
            <a:r>
              <a:rPr lang="en-US" b="0" i="0" dirty="0">
                <a:solidFill>
                  <a:srgbClr val="3A3A3A"/>
                </a:solidFill>
                <a:effectLst/>
                <a:latin typeface="Roboto" panose="02000000000000000000" pitchFamily="2" charset="0"/>
              </a:rPr>
              <a:t>Strong primary health care also makes the health system more resilient. </a:t>
            </a:r>
            <a:r>
              <a:rPr lang="en-US" b="1" i="0" dirty="0">
                <a:solidFill>
                  <a:srgbClr val="3A3A3A"/>
                </a:solidFill>
                <a:effectLst/>
                <a:highlight>
                  <a:srgbClr val="FFFF00"/>
                </a:highlight>
                <a:latin typeface="Roboto" panose="02000000000000000000" pitchFamily="2" charset="0"/>
              </a:rPr>
              <a:t>Even in an emergency, people need other </a:t>
            </a:r>
            <a:r>
              <a:rPr lang="en-US" b="1" i="0" u="sng" dirty="0">
                <a:solidFill>
                  <a:srgbClr val="333D59"/>
                </a:solidFill>
                <a:effectLst/>
                <a:highlight>
                  <a:srgbClr val="FFFF00"/>
                </a:highlight>
                <a:latin typeface="Roboto" panose="02000000000000000000" pitchFamily="2" charset="0"/>
                <a:hlinkClick r:id="rId5"/>
              </a:rPr>
              <a:t>essential health services</a:t>
            </a:r>
            <a:r>
              <a:rPr lang="en-US" b="1" i="0" dirty="0">
                <a:solidFill>
                  <a:srgbClr val="3A3A3A"/>
                </a:solidFill>
                <a:effectLst/>
                <a:highlight>
                  <a:srgbClr val="FFFF00"/>
                </a:highlight>
                <a:latin typeface="Roboto" panose="02000000000000000000" pitchFamily="2" charset="0"/>
              </a:rPr>
              <a:t>—including for maternal or newborn health, sexual and reproductive health, non-communicable diseases and more—to continue without disruption. </a:t>
            </a:r>
            <a:r>
              <a:rPr lang="en-US" b="0" i="0" dirty="0">
                <a:solidFill>
                  <a:srgbClr val="3A3A3A"/>
                </a:solidFill>
                <a:effectLst/>
                <a:highlight>
                  <a:srgbClr val="FFFF00"/>
                </a:highlight>
                <a:latin typeface="Roboto" panose="02000000000000000000" pitchFamily="2" charset="0"/>
              </a:rPr>
              <a:t>We’ve missed so many opportunities during COVID by not integrating in other essential health care or establishing a touch point for future health needs. </a:t>
            </a:r>
            <a:br>
              <a:rPr lang="en-US" b="0" i="0" dirty="0">
                <a:solidFill>
                  <a:srgbClr val="3A3A3A"/>
                </a:solidFill>
                <a:effectLst/>
                <a:latin typeface="Roboto" panose="02000000000000000000" pitchFamily="2" charset="0"/>
              </a:rPr>
            </a:br>
            <a:endParaRPr lang="en-US" b="0" i="0" dirty="0">
              <a:solidFill>
                <a:srgbClr val="3A3A3A"/>
              </a:solidFill>
              <a:effectLst/>
              <a:latin typeface="Roboto" panose="02000000000000000000" pitchFamily="2" charset="0"/>
            </a:endParaRPr>
          </a:p>
          <a:p>
            <a:endParaRPr lang="en-US" dirty="0"/>
          </a:p>
          <a:p>
            <a:endParaRPr lang="en-US" dirty="0"/>
          </a:p>
          <a:p>
            <a:r>
              <a:rPr lang="en-US" dirty="0"/>
              <a:t>Basic recap of key PHC functions:</a:t>
            </a:r>
          </a:p>
          <a:p>
            <a:r>
              <a:rPr lang="en-US" dirty="0"/>
              <a:t>- </a:t>
            </a:r>
          </a:p>
        </p:txBody>
      </p:sp>
      <p:sp>
        <p:nvSpPr>
          <p:cNvPr id="4" name="Slide Number Placeholder 3"/>
          <p:cNvSpPr>
            <a:spLocks noGrp="1"/>
          </p:cNvSpPr>
          <p:nvPr>
            <p:ph type="sldNum" sz="quarter" idx="5"/>
          </p:nvPr>
        </p:nvSpPr>
        <p:spPr/>
        <p:txBody>
          <a:bodyPr/>
          <a:lstStyle/>
          <a:p>
            <a:fld id="{47906E02-7B79-47E3-8A85-2EC1B9229826}" type="slidenum">
              <a:rPr lang="en-US" smtClean="0"/>
              <a:t>2</a:t>
            </a:fld>
            <a:endParaRPr lang="en-US" dirty="0"/>
          </a:p>
        </p:txBody>
      </p:sp>
    </p:spTree>
    <p:extLst>
      <p:ext uri="{BB962C8B-B14F-4D97-AF65-F5344CB8AC3E}">
        <p14:creationId xmlns:p14="http://schemas.microsoft.com/office/powerpoint/2010/main" val="3036684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Availability just the beginning – must be accessible, integrated, people-centered and good quality in every community. </a:t>
            </a:r>
          </a:p>
          <a:p>
            <a:r>
              <a:rPr lang="en-US" dirty="0"/>
              <a:t>-   People-centered, tell the anecdote about needing to treat people’s headache for them to come back</a:t>
            </a:r>
          </a:p>
        </p:txBody>
      </p:sp>
      <p:sp>
        <p:nvSpPr>
          <p:cNvPr id="4" name="Slide Number Placeholder 3"/>
          <p:cNvSpPr>
            <a:spLocks noGrp="1"/>
          </p:cNvSpPr>
          <p:nvPr>
            <p:ph type="sldNum" sz="quarter" idx="5"/>
          </p:nvPr>
        </p:nvSpPr>
        <p:spPr/>
        <p:txBody>
          <a:bodyPr/>
          <a:lstStyle/>
          <a:p>
            <a:fld id="{47906E02-7B79-47E3-8A85-2EC1B9229826}" type="slidenum">
              <a:rPr lang="en-US" smtClean="0"/>
              <a:t>3</a:t>
            </a:fld>
            <a:endParaRPr lang="en-US" dirty="0"/>
          </a:p>
        </p:txBody>
      </p:sp>
    </p:spTree>
    <p:extLst>
      <p:ext uri="{BB962C8B-B14F-4D97-AF65-F5344CB8AC3E}">
        <p14:creationId xmlns:p14="http://schemas.microsoft.com/office/powerpoint/2010/main" val="2584407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even where there is political will, too many leaders are forced to make tough decisions about their health system in the dark – with little to no information on where primary health care is strong or weak.</a:t>
            </a:r>
          </a:p>
          <a:p>
            <a:endParaRPr lang="en-US" dirty="0"/>
          </a:p>
          <a:p>
            <a:r>
              <a:rPr lang="en-US" dirty="0"/>
              <a:t>PHCPI origin story</a:t>
            </a:r>
          </a:p>
        </p:txBody>
      </p:sp>
      <p:sp>
        <p:nvSpPr>
          <p:cNvPr id="4" name="Slide Number Placeholder 3"/>
          <p:cNvSpPr>
            <a:spLocks noGrp="1"/>
          </p:cNvSpPr>
          <p:nvPr>
            <p:ph type="sldNum" sz="quarter" idx="5"/>
          </p:nvPr>
        </p:nvSpPr>
        <p:spPr/>
        <p:txBody>
          <a:bodyPr/>
          <a:lstStyle/>
          <a:p>
            <a:fld id="{47906E02-7B79-47E3-8A85-2EC1B9229826}" type="slidenum">
              <a:rPr lang="en-US" smtClean="0"/>
              <a:t>4</a:t>
            </a:fld>
            <a:endParaRPr lang="en-US" dirty="0"/>
          </a:p>
        </p:txBody>
      </p:sp>
    </p:spTree>
    <p:extLst>
      <p:ext uri="{BB962C8B-B14F-4D97-AF65-F5344CB8AC3E}">
        <p14:creationId xmlns:p14="http://schemas.microsoft.com/office/powerpoint/2010/main" val="2859911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live website at this point, and can talk through the high-level takeaways from each section; any points of particular interest to watch going forward.</a:t>
            </a:r>
            <a:br>
              <a:rPr lang="en-US" dirty="0"/>
            </a:br>
            <a:br>
              <a:rPr lang="en-US" dirty="0"/>
            </a:br>
            <a:r>
              <a:rPr lang="en-US" dirty="0"/>
              <a:t>Plus your ‘what’s next’ for data section.</a:t>
            </a:r>
            <a:br>
              <a:rPr lang="en-US" dirty="0"/>
            </a:br>
            <a:br>
              <a:rPr lang="en-US" dirty="0"/>
            </a:br>
            <a:r>
              <a:rPr lang="en-US" dirty="0"/>
              <a:t>Financing: Area to watch – exciting things happening but still a ton of question marks that need filling. How much money, where it’s going, if it’s paying off. Big priority for PHCPI / Allies Improving PHC is to call for greater attention to measuring PHC Financing and calling for greater proportion of health spending going to PHC as a start. (THIS HAS BEEN GROUPED INTO THE NEXT PILLAR FOR VSP 2.0 – it’s an element of capacity). </a:t>
            </a:r>
            <a:br>
              <a:rPr lang="en-US" dirty="0"/>
            </a:br>
            <a:br>
              <a:rPr lang="en-US" dirty="0"/>
            </a:br>
            <a:r>
              <a:rPr lang="en-US" dirty="0"/>
              <a:t>Capacity: We now know it’s possible to measure this now! And while our sample size of 23 countries made it hard to draw any statistically significant results, interesting and not that surprising to see trends of areas of capacity that have been historically prioritized (surveillance, inputs) doing a lot better than areas that require long-term relationship building, population health outreach, etc. </a:t>
            </a:r>
            <a:br>
              <a:rPr lang="en-US" dirty="0"/>
            </a:br>
            <a:endParaRPr lang="en-US" dirty="0"/>
          </a:p>
          <a:p>
            <a:r>
              <a:rPr lang="en-US" dirty="0"/>
              <a:t>Performance: Access, Coverage, Quality. (And in VSP 2.0 – moved coverage to impact pillar, added management of services). Big thing to watch: QUALITY </a:t>
            </a:r>
            <a:r>
              <a:rPr lang="en-US" dirty="0" err="1"/>
              <a:t>QUALITY</a:t>
            </a:r>
            <a:r>
              <a:rPr lang="en-US" dirty="0"/>
              <a:t> </a:t>
            </a:r>
            <a:r>
              <a:rPr lang="en-US" dirty="0" err="1"/>
              <a:t>QUALITY</a:t>
            </a:r>
            <a:r>
              <a:rPr lang="en-US" dirty="0"/>
              <a:t>. PHC 5 Cs moment. </a:t>
            </a:r>
            <a:br>
              <a:rPr lang="en-US" dirty="0"/>
            </a:br>
            <a:br>
              <a:rPr lang="en-US" dirty="0"/>
            </a:br>
            <a:r>
              <a:rPr lang="en-US" dirty="0"/>
              <a:t>Equity: Can’t use just a single measure; equity is not a one-and-done result. Need to count everyone and examine from multiple angle to be really sure you’re not leaving anyone behind.</a:t>
            </a:r>
          </a:p>
        </p:txBody>
      </p:sp>
      <p:sp>
        <p:nvSpPr>
          <p:cNvPr id="4" name="Slide Number Placeholder 3"/>
          <p:cNvSpPr>
            <a:spLocks noGrp="1"/>
          </p:cNvSpPr>
          <p:nvPr>
            <p:ph type="sldNum" sz="quarter" idx="5"/>
          </p:nvPr>
        </p:nvSpPr>
        <p:spPr/>
        <p:txBody>
          <a:bodyPr/>
          <a:lstStyle/>
          <a:p>
            <a:fld id="{47906E02-7B79-47E3-8A85-2EC1B9229826}" type="slidenum">
              <a:rPr lang="en-US" smtClean="0"/>
              <a:t>5</a:t>
            </a:fld>
            <a:endParaRPr lang="en-US"/>
          </a:p>
        </p:txBody>
      </p:sp>
    </p:spTree>
    <p:extLst>
      <p:ext uri="{BB962C8B-B14F-4D97-AF65-F5344CB8AC3E}">
        <p14:creationId xmlns:p14="http://schemas.microsoft.com/office/powerpoint/2010/main" val="2448068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Financing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Ensure country mechanisms for standardizing, collecting, analyzing and reporting PHC Financing data are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fit-for-purpose and focus on PHC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Arial" panose="020B0604020202020204" pitchFamily="34" charset="0"/>
              <a:buChar char="•"/>
              <a:tabLst>
                <a:tab pos="9144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Even with the Lancet Commission, there still isn’t sufficient detail in the data to set a target.</a:t>
            </a:r>
          </a:p>
          <a:p>
            <a:pPr marL="742950" marR="0" lvl="1" indent="-285750">
              <a:spcBef>
                <a:spcPts val="0"/>
              </a:spcBef>
              <a:spcAft>
                <a:spcPts val="0"/>
              </a:spcAft>
              <a:buFont typeface="Arial" panose="020B0604020202020204" pitchFamily="34" charset="0"/>
              <a:buChar char="•"/>
              <a:tabLst>
                <a:tab pos="9144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We do know government investment isn’t enough to protect people from financial harm in relation to health.</a:t>
            </a:r>
          </a:p>
          <a:p>
            <a:pPr marL="1143000" marR="0" lvl="2" indent="-228600">
              <a:spcBef>
                <a:spcPts val="0"/>
              </a:spcBef>
              <a:spcAft>
                <a:spcPts val="0"/>
              </a:spcAft>
              <a:buFont typeface="Arial" panose="020B0604020202020204" pitchFamily="34" charset="0"/>
              <a:buChar char="•"/>
              <a:tabLst>
                <a:tab pos="13716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Less than half of PHC spending comes from govt sources in LMICs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Font typeface="Arial" panose="020B0604020202020204" pitchFamily="34" charset="0"/>
              <a:buChar char="•"/>
              <a:tabLst>
                <a:tab pos="13716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As a result,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OOP spending likely makes up the majority of other funding for PHC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Existing data lacks the detail to determine where and how these dollars are being spent on PHC, and if that spending is effective.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DD4D9-C2B9-454F-A532-308B3C2A3C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7155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Capacity: </a:t>
            </a:r>
            <a:r>
              <a:rPr lang="en-US" sz="1200" dirty="0">
                <a:effectLst/>
                <a:latin typeface="Calibri" panose="020F0502020204030204" pitchFamily="34" charset="0"/>
                <a:ea typeface="Calibri" panose="020F0502020204030204" pitchFamily="34" charset="0"/>
                <a:cs typeface="Times New Roman" panose="02020603050405020304" pitchFamily="18" charset="0"/>
              </a:rPr>
              <a:t>Health system measurement should be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led and driven by the people and communities</a:t>
            </a:r>
            <a:r>
              <a:rPr lang="en-US" sz="1200" dirty="0">
                <a:effectLst/>
                <a:latin typeface="Calibri" panose="020F0502020204030204" pitchFamily="34" charset="0"/>
                <a:ea typeface="Calibri" panose="020F0502020204030204" pitchFamily="34" charset="0"/>
                <a:cs typeface="Times New Roman" panose="02020603050405020304" pitchFamily="18" charset="0"/>
              </a:rPr>
              <a:t> it is intended to help</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Progression Model assessments should that capacity for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Population Health &amp; Facility Management </a:t>
            </a:r>
            <a:r>
              <a:rPr lang="en-US" sz="1200" dirty="0">
                <a:effectLst/>
                <a:latin typeface="Calibri" panose="020F0502020204030204" pitchFamily="34" charset="0"/>
                <a:ea typeface="Calibri" panose="020F0502020204030204" pitchFamily="34" charset="0"/>
                <a:cs typeface="Times New Roman" panose="02020603050405020304" pitchFamily="18" charset="0"/>
              </a:rPr>
              <a:t>including community engagement and social accountability remains quite poor in many countries, </a:t>
            </a:r>
            <a:endParaRPr lang="en-US" dirty="0"/>
          </a:p>
        </p:txBody>
      </p:sp>
      <p:sp>
        <p:nvSpPr>
          <p:cNvPr id="4" name="Slide Number Placeholder 3"/>
          <p:cNvSpPr>
            <a:spLocks noGrp="1"/>
          </p:cNvSpPr>
          <p:nvPr>
            <p:ph type="sldNum" sz="quarter" idx="5"/>
          </p:nvPr>
        </p:nvSpPr>
        <p:spPr/>
        <p:txBody>
          <a:bodyPr/>
          <a:lstStyle/>
          <a:p>
            <a:fld id="{47906E02-7B79-47E3-8A85-2EC1B9229826}" type="slidenum">
              <a:rPr lang="en-US" smtClean="0"/>
              <a:t>8</a:t>
            </a:fld>
            <a:endParaRPr lang="en-US"/>
          </a:p>
        </p:txBody>
      </p:sp>
    </p:spTree>
    <p:extLst>
      <p:ext uri="{BB962C8B-B14F-4D97-AF65-F5344CB8AC3E}">
        <p14:creationId xmlns:p14="http://schemas.microsoft.com/office/powerpoint/2010/main" val="2890031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Inputs such as human resources for health, safety precautions and vital statistics, facilities, diagnostics, essential medicines and vaccines are all often critically low. </a:t>
            </a:r>
          </a:p>
          <a:p>
            <a:endParaRPr lang="en-US" dirty="0"/>
          </a:p>
        </p:txBody>
      </p:sp>
      <p:sp>
        <p:nvSpPr>
          <p:cNvPr id="4" name="Slide Number Placeholder 3"/>
          <p:cNvSpPr>
            <a:spLocks noGrp="1"/>
          </p:cNvSpPr>
          <p:nvPr>
            <p:ph type="sldNum" sz="quarter" idx="5"/>
          </p:nvPr>
        </p:nvSpPr>
        <p:spPr/>
        <p:txBody>
          <a:bodyPr/>
          <a:lstStyle/>
          <a:p>
            <a:fld id="{47906E02-7B79-47E3-8A85-2EC1B9229826}" type="slidenum">
              <a:rPr lang="en-US" smtClean="0"/>
              <a:t>9</a:t>
            </a:fld>
            <a:endParaRPr lang="en-US"/>
          </a:p>
        </p:txBody>
      </p:sp>
    </p:spTree>
    <p:extLst>
      <p:ext uri="{BB962C8B-B14F-4D97-AF65-F5344CB8AC3E}">
        <p14:creationId xmlns:p14="http://schemas.microsoft.com/office/powerpoint/2010/main" val="2124755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906E02-7B79-47E3-8A85-2EC1B9229826}" type="slidenum">
              <a:rPr lang="en-US" smtClean="0"/>
              <a:t>10</a:t>
            </a:fld>
            <a:endParaRPr lang="en-US"/>
          </a:p>
        </p:txBody>
      </p:sp>
    </p:spTree>
    <p:extLst>
      <p:ext uri="{BB962C8B-B14F-4D97-AF65-F5344CB8AC3E}">
        <p14:creationId xmlns:p14="http://schemas.microsoft.com/office/powerpoint/2010/main" val="316197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venir Next LT Pro" panose="020B0504020202020204" pitchFamily="34" charset="0"/>
                <a:cs typeface="Calibri" panose="020F0502020204030204" pitchFamily="34" charset="0"/>
              </a:rPr>
              <a:t>Overall room for improvement (not shown)</a:t>
            </a:r>
          </a:p>
          <a:p>
            <a:pPr marL="171450" lvl="0" indent="-171450">
              <a:buFont typeface="Arial" panose="020B0604020202020204" pitchFamily="34" charset="0"/>
              <a:buChar char="•"/>
            </a:pPr>
            <a:r>
              <a:rPr lang="en-US" dirty="0">
                <a:latin typeface="Avenir Next LT Pro" panose="020B0504020202020204" pitchFamily="34" charset="0"/>
                <a:cs typeface="Calibri" panose="020F0502020204030204" pitchFamily="34" charset="0"/>
              </a:rPr>
              <a:t>Access is variable and </a:t>
            </a:r>
            <a:r>
              <a:rPr lang="en-US" b="1" dirty="0">
                <a:latin typeface="Avenir Next LT Pro" panose="020B0504020202020204" pitchFamily="34" charset="0"/>
                <a:cs typeface="Calibri" panose="020F0502020204030204" pitchFamily="34" charset="0"/>
              </a:rPr>
              <a:t>nearly a third of people report substantial barriers</a:t>
            </a:r>
            <a:r>
              <a:rPr lang="en-US" dirty="0">
                <a:latin typeface="Avenir Next LT Pro" panose="020B0504020202020204" pitchFamily="34" charset="0"/>
                <a:cs typeface="Calibri" panose="020F0502020204030204" pitchFamily="34" charset="0"/>
              </a:rPr>
              <a:t>, financial &gt;geography</a:t>
            </a:r>
          </a:p>
          <a:p>
            <a:pPr marL="171450" lvl="0" indent="-171450">
              <a:buFont typeface="Arial" panose="020B0604020202020204" pitchFamily="34" charset="0"/>
              <a:buChar char="•"/>
            </a:pPr>
            <a:r>
              <a:rPr lang="en-US" b="1" dirty="0">
                <a:latin typeface="Avenir Next LT Pro" panose="020B0504020202020204" pitchFamily="34" charset="0"/>
                <a:cs typeface="Calibri" panose="020F0502020204030204" pitchFamily="34" charset="0"/>
              </a:rPr>
              <a:t>Major deficits in Quality </a:t>
            </a:r>
            <a:r>
              <a:rPr lang="en-US" dirty="0">
                <a:latin typeface="Avenir Next LT Pro" panose="020B0504020202020204" pitchFamily="34" charset="0"/>
                <a:cs typeface="Calibri" panose="020F0502020204030204" pitchFamily="34" charset="0"/>
              </a:rPr>
              <a:t>and probably worse than data shows due to data gaps</a:t>
            </a:r>
          </a:p>
          <a:p>
            <a:pPr marL="171450" lvl="0" indent="-171450">
              <a:buFont typeface="Arial" panose="020B0604020202020204" pitchFamily="34" charset="0"/>
              <a:buChar char="•"/>
            </a:pPr>
            <a:r>
              <a:rPr lang="en-US" b="1" dirty="0">
                <a:latin typeface="Avenir Next LT Pro" panose="020B0504020202020204" pitchFamily="34" charset="0"/>
                <a:cs typeface="Calibri" panose="020F0502020204030204" pitchFamily="34" charset="0"/>
              </a:rPr>
              <a:t>Barely over half of all people across VSP countries received necessary or recommended services</a:t>
            </a:r>
          </a:p>
          <a:p>
            <a:pPr marL="628650" lvl="1" indent="-171450">
              <a:buFont typeface="Arial" panose="020B0604020202020204" pitchFamily="34" charset="0"/>
              <a:buChar char="•"/>
            </a:pPr>
            <a:r>
              <a:rPr lang="en-US" dirty="0">
                <a:latin typeface="Avenir Next LT Pro" panose="020B0504020202020204" pitchFamily="34" charset="0"/>
                <a:cs typeface="Calibri" panose="020F0502020204030204" pitchFamily="34" charset="0"/>
              </a:rPr>
              <a:t>the best performing country barely topped 70%</a:t>
            </a:r>
          </a:p>
          <a:p>
            <a:pPr marL="628650" lvl="1" indent="-171450">
              <a:buFont typeface="Arial" panose="020B0604020202020204" pitchFamily="34" charset="0"/>
              <a:buChar char="•"/>
            </a:pPr>
            <a:r>
              <a:rPr lang="en-US" dirty="0">
                <a:latin typeface="Avenir Next LT Pro" panose="020B0504020202020204" pitchFamily="34" charset="0"/>
                <a:cs typeface="Calibri" panose="020F0502020204030204" pitchFamily="34" charset="0"/>
              </a:rPr>
              <a:t>these measures do not consider effective service coverage (need, use &amp; quality – see above)</a:t>
            </a:r>
          </a:p>
          <a:p>
            <a:pPr marL="628650" lvl="1" indent="-171450">
              <a:buFont typeface="Arial" panose="020B0604020202020204" pitchFamily="34" charset="0"/>
              <a:buChar char="•"/>
            </a:pPr>
            <a:endParaRPr lang="en-US" dirty="0">
              <a:latin typeface="Avenir Next LT Pro" panose="020B0504020202020204" pitchFamily="34" charset="0"/>
              <a:cs typeface="Calibri" panose="020F0502020204030204" pitchFamily="34" charset="0"/>
            </a:endParaRPr>
          </a:p>
          <a:p>
            <a:pPr marL="0" lvl="0" indent="0">
              <a:buFont typeface="Arial" panose="020B0604020202020204" pitchFamily="34" charset="0"/>
              <a:buNone/>
            </a:pPr>
            <a:r>
              <a:rPr lang="en-US" b="1" dirty="0">
                <a:latin typeface="Avenir Next LT Pro" panose="020B0504020202020204" pitchFamily="34" charset="0"/>
                <a:cs typeface="Calibri" panose="020F0502020204030204" pitchFamily="34" charset="0"/>
              </a:rPr>
              <a:t>Missing Data</a:t>
            </a:r>
          </a:p>
          <a:p>
            <a:pPr marL="171450" indent="-171450">
              <a:buFont typeface="Arial" panose="020B0604020202020204" pitchFamily="34" charset="0"/>
              <a:buChar char="•"/>
            </a:pPr>
            <a:r>
              <a:rPr lang="en-US" b="1" dirty="0">
                <a:latin typeface="Avenir Next LT Pro" panose="020B0504020202020204" pitchFamily="34" charset="0"/>
                <a:cs typeface="Calibri" panose="020F0502020204030204" pitchFamily="34" charset="0"/>
              </a:rPr>
              <a:t>Missing performance data poses a major obstacle </a:t>
            </a:r>
            <a:r>
              <a:rPr lang="en-US" dirty="0">
                <a:latin typeface="Avenir Next LT Pro" panose="020B0504020202020204" pitchFamily="34" charset="0"/>
                <a:cs typeface="Calibri" panose="020F0502020204030204" pitchFamily="34" charset="0"/>
              </a:rPr>
              <a:t>to ensuring strong, equitable PHC</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DD4D9-C2B9-454F-A532-308B3C2A3C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2207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Equity must be front and center </a:t>
            </a:r>
            <a:r>
              <a:rPr lang="en-US" sz="1200" dirty="0">
                <a:effectLst/>
                <a:latin typeface="Calibri" panose="020F0502020204030204" pitchFamily="34" charset="0"/>
                <a:ea typeface="Calibri" panose="020F0502020204030204" pitchFamily="34" charset="0"/>
                <a:cs typeface="Times New Roman" panose="02020603050405020304" pitchFamily="18" charset="0"/>
              </a:rPr>
              <a:t>in all health system measurements, especially for PHC</a:t>
            </a:r>
          </a:p>
          <a:p>
            <a:pPr marL="742950" marR="0" lvl="1" indent="-285750">
              <a:spcBef>
                <a:spcPts val="0"/>
              </a:spcBef>
              <a:spcAft>
                <a:spcPts val="0"/>
              </a:spcAft>
              <a:buFont typeface="Arial" panose="020B0604020202020204" pitchFamily="34" charset="0"/>
              <a:buChar char="•"/>
              <a:tabLst>
                <a:tab pos="9144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Disparities across diverse areas – financial barriers, coverage of MCH services, and under 5 mortality – and an assortment of social determinants such as wealth, gender, education and location – were varied but significant across all countries, with wide-ranging profiles from country to country, proving targeted solutions for one inequity will not necessarily provide improvements for another.</a:t>
            </a:r>
          </a:p>
          <a:p>
            <a:endParaRPr lang="en-US" dirty="0"/>
          </a:p>
        </p:txBody>
      </p:sp>
      <p:sp>
        <p:nvSpPr>
          <p:cNvPr id="4" name="Slide Number Placeholder 3"/>
          <p:cNvSpPr>
            <a:spLocks noGrp="1"/>
          </p:cNvSpPr>
          <p:nvPr>
            <p:ph type="sldNum" sz="quarter" idx="5"/>
          </p:nvPr>
        </p:nvSpPr>
        <p:spPr/>
        <p:txBody>
          <a:bodyPr/>
          <a:lstStyle/>
          <a:p>
            <a:fld id="{47906E02-7B79-47E3-8A85-2EC1B9229826}" type="slidenum">
              <a:rPr lang="en-US" smtClean="0"/>
              <a:t>12</a:t>
            </a:fld>
            <a:endParaRPr lang="en-US" dirty="0"/>
          </a:p>
        </p:txBody>
      </p:sp>
    </p:spTree>
    <p:extLst>
      <p:ext uri="{BB962C8B-B14F-4D97-AF65-F5344CB8AC3E}">
        <p14:creationId xmlns:p14="http://schemas.microsoft.com/office/powerpoint/2010/main" val="1039369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a:t>Each country has a unique fingerprint for it’s progress on strengthening PHC.  This is a </a:t>
            </a:r>
            <a:r>
              <a:rPr lang="en-US" dirty="0" err="1"/>
              <a:t>spiderplot</a:t>
            </a:r>
            <a:r>
              <a:rPr lang="en-US" dirty="0"/>
              <a:t> showing the 23 countries with VSPs and how they are performing in the various pillars, domains and subdomain areas. </a:t>
            </a:r>
            <a:br>
              <a:rPr lang="en-US" dirty="0"/>
            </a:br>
            <a:br>
              <a:rPr lang="en-US" dirty="0"/>
            </a:br>
            <a:r>
              <a:rPr lang="en-US" sz="1800" b="1" dirty="0">
                <a:effectLst/>
                <a:latin typeface="Calibri" panose="020F0502020204030204" pitchFamily="34" charset="0"/>
                <a:ea typeface="Calibri" panose="020F0502020204030204" pitchFamily="34" charset="0"/>
                <a:cs typeface="Times New Roman" panose="02020603050405020304" pitchFamily="18" charset="0"/>
              </a:rPr>
              <a:t>Overall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fontAlgn="base">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can define and examine the strength of PHC in a rigorous, standardized way – and so now we need to move forward with action – while prioritizing further collection of PHC data in a standardized way to monitor our progress</a:t>
            </a:r>
          </a:p>
          <a:p>
            <a:pPr marL="342900" marR="0" lvl="0" indent="-342900">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While the direction is usually the same, the precise best approach to get there will differ significantly from country to country based on their existing PHC profile - every country’s path to strong PHC should be </a:t>
            </a: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tailored to maximize local resources and impact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still need </a:t>
            </a: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more and better PHC data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on a global and sub-national scale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DD4D9-C2B9-454F-A532-308B3C2A3C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7245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they need is your recommendations on HOW to most effectively invest in the </a:t>
            </a:r>
            <a:r>
              <a:rPr lang="en-US" dirty="0" err="1"/>
              <a:t>workfroce</a:t>
            </a:r>
            <a:endParaRPr lang="en-US" dirty="0"/>
          </a:p>
        </p:txBody>
      </p:sp>
      <p:sp>
        <p:nvSpPr>
          <p:cNvPr id="4" name="Slide Number Placeholder 3"/>
          <p:cNvSpPr>
            <a:spLocks noGrp="1"/>
          </p:cNvSpPr>
          <p:nvPr>
            <p:ph type="sldNum" sz="quarter" idx="5"/>
          </p:nvPr>
        </p:nvSpPr>
        <p:spPr/>
        <p:txBody>
          <a:bodyPr/>
          <a:lstStyle/>
          <a:p>
            <a:fld id="{47906E02-7B79-47E3-8A85-2EC1B9229826}" type="slidenum">
              <a:rPr lang="en-US" smtClean="0"/>
              <a:t>14</a:t>
            </a:fld>
            <a:endParaRPr lang="en-US"/>
          </a:p>
        </p:txBody>
      </p:sp>
    </p:spTree>
    <p:extLst>
      <p:ext uri="{BB962C8B-B14F-4D97-AF65-F5344CB8AC3E}">
        <p14:creationId xmlns:p14="http://schemas.microsoft.com/office/powerpoint/2010/main" val="4152051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from PHCME launch TPs</a:t>
            </a:r>
          </a:p>
        </p:txBody>
      </p:sp>
      <p:sp>
        <p:nvSpPr>
          <p:cNvPr id="4" name="Slide Number Placeholder 3"/>
          <p:cNvSpPr>
            <a:spLocks noGrp="1"/>
          </p:cNvSpPr>
          <p:nvPr>
            <p:ph type="sldNum" sz="quarter" idx="5"/>
          </p:nvPr>
        </p:nvSpPr>
        <p:spPr/>
        <p:txBody>
          <a:bodyPr/>
          <a:lstStyle/>
          <a:p>
            <a:fld id="{47906E02-7B79-47E3-8A85-2EC1B9229826}" type="slidenum">
              <a:rPr lang="en-US" smtClean="0"/>
              <a:t>15</a:t>
            </a:fld>
            <a:endParaRPr lang="en-US"/>
          </a:p>
        </p:txBody>
      </p:sp>
    </p:spTree>
    <p:extLst>
      <p:ext uri="{BB962C8B-B14F-4D97-AF65-F5344CB8AC3E}">
        <p14:creationId xmlns:p14="http://schemas.microsoft.com/office/powerpoint/2010/main" val="3958935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906E02-7B79-47E3-8A85-2EC1B9229826}" type="slidenum">
              <a:rPr lang="en-US" smtClean="0"/>
              <a:t>19</a:t>
            </a:fld>
            <a:endParaRPr lang="en-US"/>
          </a:p>
        </p:txBody>
      </p:sp>
    </p:spTree>
    <p:extLst>
      <p:ext uri="{BB962C8B-B14F-4D97-AF65-F5344CB8AC3E}">
        <p14:creationId xmlns:p14="http://schemas.microsoft.com/office/powerpoint/2010/main" val="1620776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rgbClr val="40BAD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0B5C28-F89B-46E5-A68A-C763084A1A02}" type="datetimeFigureOut">
              <a:rPr lang="en-US" smtClean="0"/>
              <a:t>5/17/22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2372840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4269470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3869621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dirty="0"/>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0B5C28-F89B-46E5-A68A-C763084A1A02}" type="datetimeFigureOut">
              <a:rPr lang="en-US" smtClean="0"/>
              <a:t>5/17/22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782960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980B5C28-F89B-46E5-A68A-C763084A1A02}" type="datetimeFigureOut">
              <a:rPr lang="en-US" smtClean="0"/>
              <a:t>5/17/22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106783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80B5C28-F89B-46E5-A68A-C763084A1A02}" type="datetimeFigureOut">
              <a:rPr lang="en-US" smtClean="0"/>
              <a:t>5/17/22</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320450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80B5C28-F89B-46E5-A68A-C763084A1A02}" type="datetimeFigureOut">
              <a:rPr lang="en-US" smtClean="0"/>
              <a:t>5/17/22</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1737023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80B5C28-F89B-46E5-A68A-C763084A1A02}" type="datetimeFigureOut">
              <a:rPr lang="en-US" smtClean="0"/>
              <a:t>5/17/22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3982459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80B5C28-F89B-46E5-A68A-C763084A1A02}" type="datetimeFigureOut">
              <a:rPr lang="en-US" smtClean="0"/>
              <a:t>5/17/22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4197226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80B5C28-F89B-46E5-A68A-C763084A1A02}" type="datetimeFigureOut">
              <a:rPr lang="en-US" smtClean="0"/>
              <a:t>5/17/22</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3054125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0B5C28-F89B-46E5-A68A-C763084A1A02}" type="datetimeFigureOut">
              <a:rPr lang="en-US" smtClean="0"/>
              <a:t>5/17/22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55839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0B5C28-F89B-46E5-A68A-C763084A1A02}" type="datetimeFigureOut">
              <a:rPr lang="en-US" smtClean="0"/>
              <a:t>5/17/22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444888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rgbClr val="40BAD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0B5C28-F89B-46E5-A68A-C763084A1A02}" type="datetimeFigureOut">
              <a:rPr lang="en-US" smtClean="0"/>
              <a:t>5/17/22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11861734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38254000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622686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dirty="0"/>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0B5C28-F89B-46E5-A68A-C763084A1A02}" type="datetimeFigureOut">
              <a:rPr lang="en-US" smtClean="0"/>
              <a:t>5/17/22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29189514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980B5C28-F89B-46E5-A68A-C763084A1A02}" type="datetimeFigureOut">
              <a:rPr lang="en-US" smtClean="0"/>
              <a:t>5/17/22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3187716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80B5C28-F89B-46E5-A68A-C763084A1A02}" type="datetimeFigureOut">
              <a:rPr lang="en-US" smtClean="0"/>
              <a:t>5/17/22</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1474732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80B5C28-F89B-46E5-A68A-C763084A1A02}" type="datetimeFigureOut">
              <a:rPr lang="en-US" smtClean="0"/>
              <a:t>5/17/22</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3968795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80B5C28-F89B-46E5-A68A-C763084A1A02}" type="datetimeFigureOut">
              <a:rPr lang="en-US" smtClean="0"/>
              <a:t>5/17/22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20558520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80B5C28-F89B-46E5-A68A-C763084A1A02}" type="datetimeFigureOut">
              <a:rPr lang="en-US" smtClean="0"/>
              <a:t>5/17/22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3091619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80B5C28-F89B-46E5-A68A-C763084A1A02}" type="datetimeFigureOut">
              <a:rPr lang="en-US" smtClean="0"/>
              <a:t>5/17/22</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4135174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0B5C28-F89B-46E5-A68A-C763084A1A02}" type="datetimeFigureOut">
              <a:rPr lang="en-US" smtClean="0"/>
              <a:t>5/17/22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13895496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0B5C28-F89B-46E5-A68A-C763084A1A02}" type="datetimeFigureOut">
              <a:rPr lang="en-US" smtClean="0"/>
              <a:t>5/17/22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D3C3DD-A2E5-4FC6-AB3E-F8E6C8EEA98C}" type="slidenum">
              <a:rPr lang="en-US" smtClean="0"/>
              <a:t>‹#›</a:t>
            </a:fld>
            <a:endParaRPr lang="en-US"/>
          </a:p>
        </p:txBody>
      </p:sp>
    </p:spTree>
    <p:extLst>
      <p:ext uri="{BB962C8B-B14F-4D97-AF65-F5344CB8AC3E}">
        <p14:creationId xmlns:p14="http://schemas.microsoft.com/office/powerpoint/2010/main" val="27787431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15">
            <a:extLst>
              <a:ext uri="{FF2B5EF4-FFF2-40B4-BE49-F238E27FC236}">
                <a16:creationId xmlns:a16="http://schemas.microsoft.com/office/drawing/2014/main" id="{1031B042-D5A5-1841-8472-023B2C77E34E}"/>
              </a:ext>
            </a:extLst>
          </p:cNvPr>
          <p:cNvSpPr>
            <a:spLocks noChangeArrowheads="1"/>
          </p:cNvSpPr>
          <p:nvPr userDrawn="1"/>
        </p:nvSpPr>
        <p:spPr bwMode="auto">
          <a:xfrm>
            <a:off x="0" y="23284"/>
            <a:ext cx="12192000" cy="2895600"/>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2400">
              <a:latin typeface="Arial" charset="0"/>
              <a:ea typeface="Osaka" charset="0"/>
            </a:endParaRPr>
          </a:p>
        </p:txBody>
      </p:sp>
      <p:sp>
        <p:nvSpPr>
          <p:cNvPr id="3" name="Subtitle 2"/>
          <p:cNvSpPr>
            <a:spLocks noGrp="1"/>
          </p:cNvSpPr>
          <p:nvPr>
            <p:ph type="subTitle" idx="1"/>
          </p:nvPr>
        </p:nvSpPr>
        <p:spPr>
          <a:xfrm>
            <a:off x="812800" y="3632200"/>
            <a:ext cx="9144000" cy="1655763"/>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10" name="Rectangle 2">
            <a:extLst>
              <a:ext uri="{FF2B5EF4-FFF2-40B4-BE49-F238E27FC236}">
                <a16:creationId xmlns:a16="http://schemas.microsoft.com/office/drawing/2014/main" id="{61972171-6A13-E843-97EF-71322E18AB51}"/>
              </a:ext>
            </a:extLst>
          </p:cNvPr>
          <p:cNvSpPr>
            <a:spLocks noGrp="1" noChangeArrowheads="1"/>
          </p:cNvSpPr>
          <p:nvPr>
            <p:ph type="ctrTitle"/>
          </p:nvPr>
        </p:nvSpPr>
        <p:spPr>
          <a:xfrm>
            <a:off x="813995" y="1623484"/>
            <a:ext cx="9144000" cy="1295400"/>
          </a:xfrm>
        </p:spPr>
        <p:txBody>
          <a:bodyPr/>
          <a:lstStyle>
            <a:lvl1pPr>
              <a:defRPr sz="2667">
                <a:solidFill>
                  <a:schemeClr val="bg1"/>
                </a:solidFill>
              </a:defRPr>
            </a:lvl1pPr>
          </a:lstStyle>
          <a:p>
            <a:pPr lvl="0"/>
            <a:r>
              <a:rPr lang="en-US" altLang="en-US" noProof="0" dirty="0"/>
              <a:t>Click to edit Master title style</a:t>
            </a:r>
          </a:p>
        </p:txBody>
      </p:sp>
    </p:spTree>
    <p:extLst>
      <p:ext uri="{BB962C8B-B14F-4D97-AF65-F5344CB8AC3E}">
        <p14:creationId xmlns:p14="http://schemas.microsoft.com/office/powerpoint/2010/main" val="13454076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82601"/>
            <a:ext cx="10515600" cy="1121833"/>
          </a:xfrm>
        </p:spPr>
        <p:txBody>
          <a:bodyPr/>
          <a:lstStyle>
            <a:lvl1pPr>
              <a:defRPr sz="3200"/>
            </a:lvl1pPr>
          </a:lstStyle>
          <a:p>
            <a:r>
              <a:rPr lang="en-US" dirty="0"/>
              <a:t>Click to edit Master title style</a:t>
            </a:r>
          </a:p>
        </p:txBody>
      </p:sp>
      <p:sp>
        <p:nvSpPr>
          <p:cNvPr id="3" name="Content Placeholder 2"/>
          <p:cNvSpPr>
            <a:spLocks noGrp="1"/>
          </p:cNvSpPr>
          <p:nvPr>
            <p:ph idx="1"/>
          </p:nvPr>
        </p:nvSpPr>
        <p:spPr>
          <a:xfrm>
            <a:off x="838200" y="1803400"/>
            <a:ext cx="10515600" cy="355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5">
            <a:extLst>
              <a:ext uri="{FF2B5EF4-FFF2-40B4-BE49-F238E27FC236}">
                <a16:creationId xmlns:a16="http://schemas.microsoft.com/office/drawing/2014/main" id="{E06FDA47-8CF5-0346-AD9A-76EBC736E3E1}"/>
              </a:ext>
            </a:extLst>
          </p:cNvPr>
          <p:cNvSpPr txBox="1">
            <a:spLocks noChangeArrowheads="1"/>
          </p:cNvSpPr>
          <p:nvPr userDrawn="1"/>
        </p:nvSpPr>
        <p:spPr bwMode="auto">
          <a:xfrm>
            <a:off x="740833" y="35984"/>
            <a:ext cx="6807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a:lstStyle>
            <a:defPPr>
              <a:defRPr lang="en-US"/>
            </a:defPPr>
            <a:lvl1pPr algn="l" rtl="0" eaLnBrk="0" fontAlgn="base" hangingPunct="0">
              <a:spcBef>
                <a:spcPct val="0"/>
              </a:spcBef>
              <a:spcAft>
                <a:spcPct val="0"/>
              </a:spcAft>
              <a:defRPr sz="1200" kern="1200">
                <a:solidFill>
                  <a:schemeClr val="bg1"/>
                </a:solidFill>
                <a:latin typeface="Arial" charset="0"/>
                <a:ea typeface="Osaka" charset="0"/>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itchFamily="-6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itchFamily="-6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itchFamily="-6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itchFamily="-64" charset="-128"/>
                <a:cs typeface="+mn-cs"/>
              </a:defRPr>
            </a:lvl9pPr>
          </a:lstStyle>
          <a:p>
            <a:pPr>
              <a:defRPr/>
            </a:pPr>
            <a:r>
              <a:rPr lang="en-US" altLang="en-US" sz="1600" dirty="0"/>
              <a:t>Championing the Champions: Building true sustainability In global health</a:t>
            </a:r>
          </a:p>
        </p:txBody>
      </p:sp>
    </p:spTree>
    <p:extLst>
      <p:ext uri="{BB962C8B-B14F-4D97-AF65-F5344CB8AC3E}">
        <p14:creationId xmlns:p14="http://schemas.microsoft.com/office/powerpoint/2010/main" val="1677712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E0D79652-BE4B-E542-90BB-EFC685BB7A50}"/>
              </a:ext>
            </a:extLst>
          </p:cNvPr>
          <p:cNvSpPr txBox="1">
            <a:spLocks noChangeArrowheads="1"/>
          </p:cNvSpPr>
          <p:nvPr userDrawn="1"/>
        </p:nvSpPr>
        <p:spPr bwMode="auto">
          <a:xfrm>
            <a:off x="740833" y="35984"/>
            <a:ext cx="6807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a:lstStyle>
            <a:defPPr>
              <a:defRPr lang="en-US"/>
            </a:defPPr>
            <a:lvl1pPr algn="l" rtl="0" eaLnBrk="0" fontAlgn="base" hangingPunct="0">
              <a:spcBef>
                <a:spcPct val="0"/>
              </a:spcBef>
              <a:spcAft>
                <a:spcPct val="0"/>
              </a:spcAft>
              <a:defRPr sz="1200" kern="1200">
                <a:solidFill>
                  <a:schemeClr val="bg1"/>
                </a:solidFill>
                <a:latin typeface="Arial" charset="0"/>
                <a:ea typeface="Osaka" charset="0"/>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itchFamily="-6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itchFamily="-6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itchFamily="-6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itchFamily="-64" charset="-128"/>
                <a:cs typeface="+mn-cs"/>
              </a:defRPr>
            </a:lvl9pPr>
          </a:lstStyle>
          <a:p>
            <a:pPr>
              <a:defRPr/>
            </a:pPr>
            <a:r>
              <a:rPr lang="en-US" altLang="en-US" sz="1600" dirty="0"/>
              <a:t>Championing the Champions: Building true sustainability In global health</a:t>
            </a:r>
          </a:p>
        </p:txBody>
      </p:sp>
      <p:sp>
        <p:nvSpPr>
          <p:cNvPr id="2" name="Title 1"/>
          <p:cNvSpPr>
            <a:spLocks noGrp="1"/>
          </p:cNvSpPr>
          <p:nvPr>
            <p:ph type="title"/>
          </p:nvPr>
        </p:nvSpPr>
        <p:spPr>
          <a:xfrm>
            <a:off x="831851" y="1397001"/>
            <a:ext cx="10515600" cy="2852737"/>
          </a:xfrm>
        </p:spPr>
        <p:txBody>
          <a:bodyPr anchor="b"/>
          <a:lstStyle>
            <a:lvl1pPr>
              <a:defRPr sz="6400"/>
            </a:lvl1pPr>
          </a:lstStyle>
          <a:p>
            <a:r>
              <a:rPr lang="en-US"/>
              <a:t>Click to edit Master title style</a:t>
            </a:r>
            <a:endParaRPr lang="en-US" dirty="0"/>
          </a:p>
        </p:txBody>
      </p:sp>
      <p:sp>
        <p:nvSpPr>
          <p:cNvPr id="3" name="Text Placeholder 2"/>
          <p:cNvSpPr>
            <a:spLocks noGrp="1"/>
          </p:cNvSpPr>
          <p:nvPr>
            <p:ph type="body" idx="1"/>
          </p:nvPr>
        </p:nvSpPr>
        <p:spPr>
          <a:xfrm>
            <a:off x="831851" y="424973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8697263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E9998AC0-C157-6D4B-BFA0-036BABB19537}"/>
              </a:ext>
            </a:extLst>
          </p:cNvPr>
          <p:cNvSpPr txBox="1">
            <a:spLocks noChangeArrowheads="1"/>
          </p:cNvSpPr>
          <p:nvPr userDrawn="1"/>
        </p:nvSpPr>
        <p:spPr bwMode="auto">
          <a:xfrm>
            <a:off x="740833" y="35984"/>
            <a:ext cx="6807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a:lstStyle>
            <a:defPPr>
              <a:defRPr lang="en-US"/>
            </a:defPPr>
            <a:lvl1pPr algn="l" rtl="0" eaLnBrk="0" fontAlgn="base" hangingPunct="0">
              <a:spcBef>
                <a:spcPct val="0"/>
              </a:spcBef>
              <a:spcAft>
                <a:spcPct val="0"/>
              </a:spcAft>
              <a:defRPr sz="1200" kern="1200">
                <a:solidFill>
                  <a:schemeClr val="bg1"/>
                </a:solidFill>
                <a:latin typeface="Arial" charset="0"/>
                <a:ea typeface="Osaka" charset="0"/>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itchFamily="-6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itchFamily="-6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itchFamily="-6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itchFamily="-64" charset="-128"/>
                <a:cs typeface="+mn-cs"/>
              </a:defRPr>
            </a:lvl9pPr>
          </a:lstStyle>
          <a:p>
            <a:pPr>
              <a:defRPr/>
            </a:pPr>
            <a:r>
              <a:rPr lang="en-US" altLang="en-US" sz="1600" dirty="0"/>
              <a:t>Championing the Champions: Building true sustainability In global health</a:t>
            </a:r>
          </a:p>
        </p:txBody>
      </p:sp>
      <p:sp>
        <p:nvSpPr>
          <p:cNvPr id="2" name="Title 1"/>
          <p:cNvSpPr>
            <a:spLocks noGrp="1"/>
          </p:cNvSpPr>
          <p:nvPr>
            <p:ph type="title"/>
          </p:nvPr>
        </p:nvSpPr>
        <p:spPr>
          <a:xfrm>
            <a:off x="838200" y="889001"/>
            <a:ext cx="10515600" cy="711199"/>
          </a:xfrm>
        </p:spPr>
        <p:txBody>
          <a:bodyPr/>
          <a:lstStyle>
            <a:lvl1pPr>
              <a:defRPr sz="2667"/>
            </a:lvl1pPr>
          </a:lstStyle>
          <a:p>
            <a:r>
              <a:rPr lang="en-US" dirty="0"/>
              <a:t>Click to edit Master title style</a:t>
            </a:r>
          </a:p>
        </p:txBody>
      </p:sp>
      <p:sp>
        <p:nvSpPr>
          <p:cNvPr id="3" name="Content Placeholder 2"/>
          <p:cNvSpPr>
            <a:spLocks noGrp="1"/>
          </p:cNvSpPr>
          <p:nvPr>
            <p:ph sz="half" idx="1"/>
          </p:nvPr>
        </p:nvSpPr>
        <p:spPr>
          <a:xfrm>
            <a:off x="838200" y="1825626"/>
            <a:ext cx="5181600" cy="36353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6"/>
            <a:ext cx="5181600" cy="36353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8050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F62BBF5C-6D45-E74B-B4D1-5A1F6F1A009D}"/>
              </a:ext>
            </a:extLst>
          </p:cNvPr>
          <p:cNvSpPr txBox="1">
            <a:spLocks noChangeArrowheads="1"/>
          </p:cNvSpPr>
          <p:nvPr userDrawn="1"/>
        </p:nvSpPr>
        <p:spPr bwMode="auto">
          <a:xfrm>
            <a:off x="740833" y="35984"/>
            <a:ext cx="6807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a:lstStyle>
            <a:defPPr>
              <a:defRPr lang="en-US"/>
            </a:defPPr>
            <a:lvl1pPr algn="l" rtl="0" eaLnBrk="0" fontAlgn="base" hangingPunct="0">
              <a:spcBef>
                <a:spcPct val="0"/>
              </a:spcBef>
              <a:spcAft>
                <a:spcPct val="0"/>
              </a:spcAft>
              <a:defRPr sz="1200" kern="1200">
                <a:solidFill>
                  <a:schemeClr val="bg1"/>
                </a:solidFill>
                <a:latin typeface="Arial" charset="0"/>
                <a:ea typeface="Osaka" charset="0"/>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itchFamily="-6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itchFamily="-6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itchFamily="-6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itchFamily="-64" charset="-128"/>
                <a:cs typeface="+mn-cs"/>
              </a:defRPr>
            </a:lvl9pPr>
          </a:lstStyle>
          <a:p>
            <a:pPr>
              <a:defRPr/>
            </a:pPr>
            <a:r>
              <a:rPr lang="en-US" altLang="en-US" sz="1600" dirty="0"/>
              <a:t>Championing the Champions: Building true sustainability In global health</a:t>
            </a:r>
          </a:p>
        </p:txBody>
      </p:sp>
      <p:sp>
        <p:nvSpPr>
          <p:cNvPr id="2" name="Title 1"/>
          <p:cNvSpPr>
            <a:spLocks noGrp="1"/>
          </p:cNvSpPr>
          <p:nvPr>
            <p:ph type="title"/>
          </p:nvPr>
        </p:nvSpPr>
        <p:spPr>
          <a:xfrm>
            <a:off x="839788" y="196694"/>
            <a:ext cx="10515600" cy="1182969"/>
          </a:xfrm>
        </p:spPr>
        <p:txBody>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Edit Master text styles</a:t>
            </a:r>
          </a:p>
        </p:txBody>
      </p:sp>
      <p:sp>
        <p:nvSpPr>
          <p:cNvPr id="4" name="Content Placeholder 3"/>
          <p:cNvSpPr>
            <a:spLocks noGrp="1"/>
          </p:cNvSpPr>
          <p:nvPr>
            <p:ph sz="half" idx="2"/>
          </p:nvPr>
        </p:nvSpPr>
        <p:spPr>
          <a:xfrm>
            <a:off x="839789" y="2505075"/>
            <a:ext cx="5157787" cy="30575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6"/>
            <a:ext cx="5183188" cy="30575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19414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1830A0BA-66B8-7946-9DFC-D199E32CFD24}"/>
              </a:ext>
            </a:extLst>
          </p:cNvPr>
          <p:cNvSpPr txBox="1">
            <a:spLocks noChangeArrowheads="1"/>
          </p:cNvSpPr>
          <p:nvPr userDrawn="1"/>
        </p:nvSpPr>
        <p:spPr bwMode="auto">
          <a:xfrm>
            <a:off x="740833" y="35984"/>
            <a:ext cx="6807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a:lstStyle>
            <a:defPPr>
              <a:defRPr lang="en-US"/>
            </a:defPPr>
            <a:lvl1pPr algn="l" rtl="0" eaLnBrk="0" fontAlgn="base" hangingPunct="0">
              <a:spcBef>
                <a:spcPct val="0"/>
              </a:spcBef>
              <a:spcAft>
                <a:spcPct val="0"/>
              </a:spcAft>
              <a:defRPr sz="1200" kern="1200">
                <a:solidFill>
                  <a:schemeClr val="bg1"/>
                </a:solidFill>
                <a:latin typeface="Arial" charset="0"/>
                <a:ea typeface="Osaka" charset="0"/>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itchFamily="-6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itchFamily="-6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itchFamily="-6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itchFamily="-64" charset="-128"/>
                <a:cs typeface="+mn-cs"/>
              </a:defRPr>
            </a:lvl9pPr>
          </a:lstStyle>
          <a:p>
            <a:pPr>
              <a:defRPr/>
            </a:pPr>
            <a:r>
              <a:rPr lang="en-US" altLang="en-US" sz="1600" dirty="0"/>
              <a:t>Championing the Champions: Building true sustainability In global health</a:t>
            </a:r>
          </a:p>
        </p:txBody>
      </p:sp>
      <p:sp>
        <p:nvSpPr>
          <p:cNvPr id="2" name="Title 1"/>
          <p:cNvSpPr>
            <a:spLocks noGrp="1"/>
          </p:cNvSpPr>
          <p:nvPr>
            <p:ph type="title"/>
          </p:nvPr>
        </p:nvSpPr>
        <p:spPr>
          <a:xfrm>
            <a:off x="740833" y="889001"/>
            <a:ext cx="10515600" cy="613833"/>
          </a:xfrm>
        </p:spPr>
        <p:txBody>
          <a:bodyPr/>
          <a:lstStyle>
            <a:lvl1pPr>
              <a:defRPr sz="2667"/>
            </a:lvl1pPr>
          </a:lstStyle>
          <a:p>
            <a:r>
              <a:rPr lang="en-US" dirty="0"/>
              <a:t>Click to edit Master title style</a:t>
            </a:r>
          </a:p>
        </p:txBody>
      </p:sp>
    </p:spTree>
    <p:extLst>
      <p:ext uri="{BB962C8B-B14F-4D97-AF65-F5344CB8AC3E}">
        <p14:creationId xmlns:p14="http://schemas.microsoft.com/office/powerpoint/2010/main" val="219807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B4D97962-6A10-D143-8C75-9531E10DAE12}"/>
              </a:ext>
            </a:extLst>
          </p:cNvPr>
          <p:cNvSpPr txBox="1">
            <a:spLocks noChangeArrowheads="1"/>
          </p:cNvSpPr>
          <p:nvPr userDrawn="1"/>
        </p:nvSpPr>
        <p:spPr bwMode="auto">
          <a:xfrm>
            <a:off x="740833" y="35984"/>
            <a:ext cx="6807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a:lstStyle>
            <a:defPPr>
              <a:defRPr lang="en-US"/>
            </a:defPPr>
            <a:lvl1pPr algn="l" rtl="0" eaLnBrk="0" fontAlgn="base" hangingPunct="0">
              <a:spcBef>
                <a:spcPct val="0"/>
              </a:spcBef>
              <a:spcAft>
                <a:spcPct val="0"/>
              </a:spcAft>
              <a:defRPr sz="1200" kern="1200">
                <a:solidFill>
                  <a:schemeClr val="bg1"/>
                </a:solidFill>
                <a:latin typeface="Arial" charset="0"/>
                <a:ea typeface="Osaka" charset="0"/>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itchFamily="-6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itchFamily="-6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itchFamily="-6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itchFamily="-64" charset="-128"/>
                <a:cs typeface="+mn-cs"/>
              </a:defRPr>
            </a:lvl9pPr>
          </a:lstStyle>
          <a:p>
            <a:pPr>
              <a:defRPr/>
            </a:pPr>
            <a:r>
              <a:rPr lang="en-US" altLang="en-US" sz="1600" dirty="0"/>
              <a:t>Championing the Champions: Building true sustainability In global health</a:t>
            </a:r>
          </a:p>
        </p:txBody>
      </p:sp>
    </p:spTree>
    <p:extLst>
      <p:ext uri="{BB962C8B-B14F-4D97-AF65-F5344CB8AC3E}">
        <p14:creationId xmlns:p14="http://schemas.microsoft.com/office/powerpoint/2010/main" val="17247631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8861852E-40D2-B448-B418-7AA970A3CD82}"/>
              </a:ext>
            </a:extLst>
          </p:cNvPr>
          <p:cNvSpPr txBox="1">
            <a:spLocks noChangeArrowheads="1"/>
          </p:cNvSpPr>
          <p:nvPr userDrawn="1"/>
        </p:nvSpPr>
        <p:spPr bwMode="auto">
          <a:xfrm>
            <a:off x="740833" y="35984"/>
            <a:ext cx="6807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a:lstStyle>
            <a:defPPr>
              <a:defRPr lang="en-US"/>
            </a:defPPr>
            <a:lvl1pPr algn="l" rtl="0" eaLnBrk="0" fontAlgn="base" hangingPunct="0">
              <a:spcBef>
                <a:spcPct val="0"/>
              </a:spcBef>
              <a:spcAft>
                <a:spcPct val="0"/>
              </a:spcAft>
              <a:defRPr sz="1200" kern="1200">
                <a:solidFill>
                  <a:schemeClr val="bg1"/>
                </a:solidFill>
                <a:latin typeface="Arial" charset="0"/>
                <a:ea typeface="Osaka" charset="0"/>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itchFamily="-6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itchFamily="-6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itchFamily="-6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itchFamily="-64" charset="-128"/>
                <a:cs typeface="+mn-cs"/>
              </a:defRPr>
            </a:lvl9pPr>
          </a:lstStyle>
          <a:p>
            <a:pPr>
              <a:defRPr/>
            </a:pPr>
            <a:r>
              <a:rPr lang="en-US" altLang="en-US" sz="1600" dirty="0"/>
              <a:t>Championing the Champions: Building true sustainability In global health</a:t>
            </a:r>
          </a:p>
        </p:txBody>
      </p:sp>
      <p:sp>
        <p:nvSpPr>
          <p:cNvPr id="2" name="Title 1"/>
          <p:cNvSpPr>
            <a:spLocks noGrp="1"/>
          </p:cNvSpPr>
          <p:nvPr>
            <p:ph type="title"/>
          </p:nvPr>
        </p:nvSpPr>
        <p:spPr>
          <a:xfrm>
            <a:off x="831972" y="787400"/>
            <a:ext cx="3932237" cy="1473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1190626"/>
            <a:ext cx="6172200" cy="43719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260602"/>
            <a:ext cx="3932237" cy="3301999"/>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Edit Master text styles</a:t>
            </a:r>
          </a:p>
        </p:txBody>
      </p:sp>
    </p:spTree>
    <p:extLst>
      <p:ext uri="{BB962C8B-B14F-4D97-AF65-F5344CB8AC3E}">
        <p14:creationId xmlns:p14="http://schemas.microsoft.com/office/powerpoint/2010/main" val="39663660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240C7D1A-D81D-D341-89F4-6A0A3D9A460C}"/>
              </a:ext>
            </a:extLst>
          </p:cNvPr>
          <p:cNvSpPr txBox="1">
            <a:spLocks noChangeArrowheads="1"/>
          </p:cNvSpPr>
          <p:nvPr userDrawn="1"/>
        </p:nvSpPr>
        <p:spPr bwMode="auto">
          <a:xfrm>
            <a:off x="740833" y="35984"/>
            <a:ext cx="6807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a:lstStyle>
            <a:defPPr>
              <a:defRPr lang="en-US"/>
            </a:defPPr>
            <a:lvl1pPr algn="l" rtl="0" eaLnBrk="0" fontAlgn="base" hangingPunct="0">
              <a:spcBef>
                <a:spcPct val="0"/>
              </a:spcBef>
              <a:spcAft>
                <a:spcPct val="0"/>
              </a:spcAft>
              <a:defRPr sz="1200" kern="1200">
                <a:solidFill>
                  <a:schemeClr val="bg1"/>
                </a:solidFill>
                <a:latin typeface="Arial" charset="0"/>
                <a:ea typeface="Osaka" charset="0"/>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itchFamily="-6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itchFamily="-6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itchFamily="-6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itchFamily="-64" charset="-128"/>
                <a:cs typeface="+mn-cs"/>
              </a:defRPr>
            </a:lvl9pPr>
          </a:lstStyle>
          <a:p>
            <a:pPr>
              <a:defRPr/>
            </a:pPr>
            <a:r>
              <a:rPr lang="en-US" altLang="en-US" sz="1600" dirty="0"/>
              <a:t>Championing the Champions: Building true sustainability In global health</a:t>
            </a:r>
          </a:p>
        </p:txBody>
      </p:sp>
      <p:sp>
        <p:nvSpPr>
          <p:cNvPr id="2" name="Title 1"/>
          <p:cNvSpPr>
            <a:spLocks noGrp="1"/>
          </p:cNvSpPr>
          <p:nvPr>
            <p:ph type="title"/>
          </p:nvPr>
        </p:nvSpPr>
        <p:spPr>
          <a:xfrm>
            <a:off x="839788" y="584201"/>
            <a:ext cx="3932237" cy="1422399"/>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6"/>
            <a:ext cx="6172200" cy="4371975"/>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1"/>
            <a:ext cx="3932237" cy="3302000"/>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Tree>
    <p:extLst>
      <p:ext uri="{BB962C8B-B14F-4D97-AF65-F5344CB8AC3E}">
        <p14:creationId xmlns:p14="http://schemas.microsoft.com/office/powerpoint/2010/main" val="32655457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CC356ED4-25F2-B741-AE27-7BC284FDE9FC}"/>
              </a:ext>
            </a:extLst>
          </p:cNvPr>
          <p:cNvSpPr txBox="1">
            <a:spLocks noChangeArrowheads="1"/>
          </p:cNvSpPr>
          <p:nvPr userDrawn="1"/>
        </p:nvSpPr>
        <p:spPr bwMode="auto">
          <a:xfrm>
            <a:off x="740833" y="35984"/>
            <a:ext cx="6807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a:lstStyle>
            <a:defPPr>
              <a:defRPr lang="en-US"/>
            </a:defPPr>
            <a:lvl1pPr algn="l" rtl="0" eaLnBrk="0" fontAlgn="base" hangingPunct="0">
              <a:spcBef>
                <a:spcPct val="0"/>
              </a:spcBef>
              <a:spcAft>
                <a:spcPct val="0"/>
              </a:spcAft>
              <a:defRPr sz="1200" kern="1200">
                <a:solidFill>
                  <a:schemeClr val="bg1"/>
                </a:solidFill>
                <a:latin typeface="Arial" charset="0"/>
                <a:ea typeface="Osaka" charset="0"/>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itchFamily="-6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itchFamily="-6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itchFamily="-6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itchFamily="-64" charset="-128"/>
                <a:cs typeface="+mn-cs"/>
              </a:defRPr>
            </a:lvl9pPr>
          </a:lstStyle>
          <a:p>
            <a:pPr>
              <a:defRPr/>
            </a:pPr>
            <a:r>
              <a:rPr lang="en-US" altLang="en-US" sz="1600" dirty="0"/>
              <a:t>Championing the Champions: Building true sustainability In global health</a:t>
            </a:r>
          </a:p>
        </p:txBody>
      </p:sp>
      <p:sp>
        <p:nvSpPr>
          <p:cNvPr id="7" name="Content Placeholder 2">
            <a:extLst>
              <a:ext uri="{FF2B5EF4-FFF2-40B4-BE49-F238E27FC236}">
                <a16:creationId xmlns:a16="http://schemas.microsoft.com/office/drawing/2014/main" id="{1D693FF1-60C2-CC43-969A-CBCBE0CFBB57}"/>
              </a:ext>
            </a:extLst>
          </p:cNvPr>
          <p:cNvSpPr>
            <a:spLocks noGrp="1"/>
          </p:cNvSpPr>
          <p:nvPr>
            <p:ph idx="1"/>
          </p:nvPr>
        </p:nvSpPr>
        <p:spPr>
          <a:xfrm>
            <a:off x="812801" y="889000"/>
            <a:ext cx="7636329" cy="45720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a:extLst>
              <a:ext uri="{FF2B5EF4-FFF2-40B4-BE49-F238E27FC236}">
                <a16:creationId xmlns:a16="http://schemas.microsoft.com/office/drawing/2014/main" id="{66B30B78-E5A5-E44B-B5B9-DC9CCE73EFD2}"/>
              </a:ext>
            </a:extLst>
          </p:cNvPr>
          <p:cNvSpPr>
            <a:spLocks noGrp="1"/>
          </p:cNvSpPr>
          <p:nvPr>
            <p:ph type="title"/>
          </p:nvPr>
        </p:nvSpPr>
        <p:spPr>
          <a:xfrm>
            <a:off x="8636000" y="889000"/>
            <a:ext cx="3352800" cy="4572003"/>
          </a:xfrm>
        </p:spPr>
        <p:txBody>
          <a:bodyPr anchor="b"/>
          <a:lstStyle>
            <a:lvl1pPr>
              <a:defRPr sz="3200"/>
            </a:lvl1pPr>
          </a:lstStyle>
          <a:p>
            <a:r>
              <a:rPr lang="en-US"/>
              <a:t>Click to edit Master title style</a:t>
            </a:r>
            <a:endParaRPr lang="en-US" dirty="0"/>
          </a:p>
        </p:txBody>
      </p:sp>
    </p:spTree>
    <p:extLst>
      <p:ext uri="{BB962C8B-B14F-4D97-AF65-F5344CB8AC3E}">
        <p14:creationId xmlns:p14="http://schemas.microsoft.com/office/powerpoint/2010/main" val="17387696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0218EC3-D9FA-4400-BD9E-389003BF2421}" type="slidenum">
              <a:rPr lang="en-US" smtClean="0">
                <a:solidFill>
                  <a:prstClr val="white"/>
                </a:solidFill>
              </a:rPr>
              <a:pPr/>
              <a:t>‹#›</a:t>
            </a:fld>
            <a:endParaRPr lang="en-US">
              <a:solidFill>
                <a:prstClr val="white"/>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3872" y="1415012"/>
            <a:ext cx="9912997" cy="1543341"/>
          </a:xfrm>
          <a:prstGeom prst="rect">
            <a:avLst/>
          </a:prstGeom>
        </p:spPr>
      </p:pic>
      <p:sp>
        <p:nvSpPr>
          <p:cNvPr id="15" name="Rectangle 14"/>
          <p:cNvSpPr/>
          <p:nvPr userDrawn="1"/>
        </p:nvSpPr>
        <p:spPr>
          <a:xfrm>
            <a:off x="609600" y="4957660"/>
            <a:ext cx="11582400" cy="45719"/>
          </a:xfrm>
          <a:prstGeom prst="rect">
            <a:avLst/>
          </a:prstGeom>
          <a:solidFill>
            <a:srgbClr val="60B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321981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47745"/>
            <a:ext cx="10972800" cy="489450"/>
          </a:xfrm>
        </p:spPr>
        <p:txBody>
          <a:bodyPr anchor="t">
            <a:normAutofit/>
          </a:bodyPr>
          <a:lstStyle>
            <a:lvl1pPr algn="l">
              <a:defRPr sz="2800"/>
            </a:lvl1pPr>
          </a:lstStyle>
          <a:p>
            <a:r>
              <a:rPr lang="en-US"/>
              <a:t>Click to edit Master title style</a:t>
            </a:r>
          </a:p>
        </p:txBody>
      </p:sp>
      <p:sp>
        <p:nvSpPr>
          <p:cNvPr id="3" name="Content Placeholder 2"/>
          <p:cNvSpPr>
            <a:spLocks noGrp="1"/>
          </p:cNvSpPr>
          <p:nvPr>
            <p:ph idx="1"/>
          </p:nvPr>
        </p:nvSpPr>
        <p:spPr/>
        <p:txBody>
          <a:bodyPr/>
          <a:lstStyle>
            <a:lvl1pPr>
              <a:defRPr sz="2000"/>
            </a:lvl1pPr>
            <a:lvl2pPr>
              <a:defRPr sz="1800"/>
            </a:lvl2pPr>
            <a:lvl3pPr>
              <a:defRPr sz="1600"/>
            </a:lvl3p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0218EC3-D9FA-4400-BD9E-389003BF2421}" type="slidenum">
              <a:rPr lang="en-US" smtClean="0">
                <a:solidFill>
                  <a:srgbClr val="262626"/>
                </a:solidFill>
              </a:rPr>
              <a:pPr/>
              <a:t>‹#›</a:t>
            </a:fld>
            <a:endParaRPr lang="en-US">
              <a:solidFill>
                <a:srgbClr val="262626"/>
              </a:solidFill>
            </a:endParaRPr>
          </a:p>
        </p:txBody>
      </p:sp>
    </p:spTree>
    <p:extLst>
      <p:ext uri="{BB962C8B-B14F-4D97-AF65-F5344CB8AC3E}">
        <p14:creationId xmlns:p14="http://schemas.microsoft.com/office/powerpoint/2010/main" val="42638798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39873"/>
            <a:ext cx="5384800" cy="4986295"/>
          </a:xfrm>
        </p:spPr>
        <p:txBody>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97600" y="1139873"/>
            <a:ext cx="5384800" cy="4986295"/>
          </a:xfrm>
        </p:spPr>
        <p:txBody>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7" name="Slide Number Placeholder 6"/>
          <p:cNvSpPr>
            <a:spLocks noGrp="1"/>
          </p:cNvSpPr>
          <p:nvPr>
            <p:ph type="sldNum" sz="quarter" idx="12"/>
          </p:nvPr>
        </p:nvSpPr>
        <p:spPr/>
        <p:txBody>
          <a:bodyPr/>
          <a:lstStyle/>
          <a:p>
            <a:fld id="{F0218EC3-D9FA-4400-BD9E-389003BF2421}"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373150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146807"/>
            <a:ext cx="5386917" cy="706538"/>
          </a:xfrm>
        </p:spPr>
        <p:txBody>
          <a:bodyPr anchor="t">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786569"/>
            <a:ext cx="5386917" cy="4363710"/>
          </a:xfrm>
        </p:spPr>
        <p:txBody>
          <a:bodyPr/>
          <a:lstStyle>
            <a:lvl1pPr>
              <a:defRPr sz="1800"/>
            </a:lvl1pPr>
            <a:lvl2pPr>
              <a:defRPr sz="1600"/>
            </a:lvl2pPr>
            <a:lvl3pPr>
              <a:defRPr sz="14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193370" y="1146807"/>
            <a:ext cx="5389033" cy="706538"/>
          </a:xfrm>
        </p:spPr>
        <p:txBody>
          <a:bodyPr anchor="t">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1786569"/>
            <a:ext cx="5389033" cy="4363710"/>
          </a:xfrm>
        </p:spPr>
        <p:txBody>
          <a:bodyPr/>
          <a:lstStyle>
            <a:lvl1pPr>
              <a:defRPr sz="1800"/>
            </a:lvl1pPr>
            <a:lvl2pPr>
              <a:defRPr sz="1600"/>
            </a:lvl2pPr>
            <a:lvl3pPr>
              <a:defRPr sz="14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9" name="Slide Number Placeholder 8"/>
          <p:cNvSpPr>
            <a:spLocks noGrp="1"/>
          </p:cNvSpPr>
          <p:nvPr>
            <p:ph type="sldNum" sz="quarter" idx="12"/>
          </p:nvPr>
        </p:nvSpPr>
        <p:spPr/>
        <p:txBody>
          <a:bodyPr/>
          <a:lstStyle/>
          <a:p>
            <a:fld id="{F0218EC3-D9FA-4400-BD9E-389003BF2421}"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46790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F0218EC3-D9FA-4400-BD9E-389003BF2421}"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093744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1_Comparison">
    <p:spTree>
      <p:nvGrpSpPr>
        <p:cNvPr id="1" name=""/>
        <p:cNvGrpSpPr/>
        <p:nvPr/>
      </p:nvGrpSpPr>
      <p:grpSpPr>
        <a:xfrm>
          <a:off x="0" y="0"/>
          <a:ext cx="0" cy="0"/>
          <a:chOff x="0" y="0"/>
          <a:chExt cx="0" cy="0"/>
        </a:xfrm>
      </p:grpSpPr>
      <p:sp>
        <p:nvSpPr>
          <p:cNvPr id="34" name="Shape 34"/>
          <p:cNvSpPr>
            <a:spLocks noGrp="1"/>
          </p:cNvSpPr>
          <p:nvPr>
            <p:ph type="title"/>
          </p:nvPr>
        </p:nvSpPr>
        <p:spPr>
          <a:prstGeom prst="rect">
            <a:avLst/>
          </a:prstGeom>
        </p:spPr>
        <p:txBody>
          <a:bodyPr/>
          <a:lstStyle/>
          <a:p>
            <a:pPr lvl="0">
              <a:defRPr sz="1800">
                <a:solidFill>
                  <a:srgbClr val="000000"/>
                </a:solidFill>
              </a:defRPr>
            </a:pPr>
            <a:r>
              <a:rPr lang="en-US" sz="2700">
                <a:solidFill>
                  <a:srgbClr val="262626"/>
                </a:solidFill>
              </a:rPr>
              <a:t>Click to edit Master title style</a:t>
            </a:r>
            <a:endParaRPr sz="2700">
              <a:solidFill>
                <a:srgbClr val="262626"/>
              </a:solidFill>
            </a:endParaRPr>
          </a:p>
        </p:txBody>
      </p:sp>
      <p:sp>
        <p:nvSpPr>
          <p:cNvPr id="35" name="Shape 35"/>
          <p:cNvSpPr>
            <a:spLocks noGrp="1"/>
          </p:cNvSpPr>
          <p:nvPr>
            <p:ph type="body" idx="1"/>
          </p:nvPr>
        </p:nvSpPr>
        <p:spPr>
          <a:prstGeom prst="rect">
            <a:avLst/>
          </a:prstGeom>
        </p:spPr>
        <p:txBody>
          <a:bodyPr/>
          <a:lstStyle/>
          <a:p>
            <a:pPr lvl="0">
              <a:defRPr sz="1800" b="0">
                <a:solidFill>
                  <a:srgbClr val="000000"/>
                </a:solidFill>
              </a:defRPr>
            </a:pPr>
            <a:r>
              <a:rPr lang="en-US" sz="2000" b="1">
                <a:solidFill>
                  <a:srgbClr val="262626"/>
                </a:solidFill>
              </a:rPr>
              <a:t>Click to edit Master text styles</a:t>
            </a:r>
          </a:p>
          <a:p>
            <a:pPr lvl="1">
              <a:defRPr sz="1800" b="0">
                <a:solidFill>
                  <a:srgbClr val="000000"/>
                </a:solidFill>
              </a:defRPr>
            </a:pPr>
            <a:r>
              <a:rPr lang="en-US" sz="2000" b="1">
                <a:solidFill>
                  <a:srgbClr val="262626"/>
                </a:solidFill>
              </a:rPr>
              <a:t>Second level</a:t>
            </a:r>
          </a:p>
          <a:p>
            <a:pPr lvl="2">
              <a:defRPr sz="1800" b="0">
                <a:solidFill>
                  <a:srgbClr val="000000"/>
                </a:solidFill>
              </a:defRPr>
            </a:pPr>
            <a:r>
              <a:rPr lang="en-US" sz="2000" b="1">
                <a:solidFill>
                  <a:srgbClr val="262626"/>
                </a:solidFill>
              </a:rPr>
              <a:t>Third level</a:t>
            </a:r>
          </a:p>
          <a:p>
            <a:pPr lvl="3">
              <a:defRPr sz="1800" b="0">
                <a:solidFill>
                  <a:srgbClr val="000000"/>
                </a:solidFill>
              </a:defRPr>
            </a:pPr>
            <a:r>
              <a:rPr lang="en-US" sz="2000" b="1">
                <a:solidFill>
                  <a:srgbClr val="262626"/>
                </a:solidFill>
              </a:rPr>
              <a:t>Fourth level</a:t>
            </a:r>
          </a:p>
          <a:p>
            <a:pPr lvl="4">
              <a:defRPr sz="1800" b="0">
                <a:solidFill>
                  <a:srgbClr val="000000"/>
                </a:solidFill>
              </a:defRPr>
            </a:pPr>
            <a:r>
              <a:rPr lang="en-US" sz="2000" b="1">
                <a:solidFill>
                  <a:srgbClr val="262626"/>
                </a:solidFill>
              </a:rPr>
              <a:t>Fifth level</a:t>
            </a:r>
            <a:endParaRPr sz="2000" b="1">
              <a:solidFill>
                <a:srgbClr val="262626"/>
              </a:solidFill>
            </a:endParaRPr>
          </a:p>
        </p:txBody>
      </p:sp>
      <p:sp>
        <p:nvSpPr>
          <p:cNvPr id="36" name="Shape 36"/>
          <p:cNvSpPr>
            <a:spLocks noGrp="1"/>
          </p:cNvSpPr>
          <p:nvPr>
            <p:ph type="sldNum" sz="quarter" idx="2"/>
          </p:nvPr>
        </p:nvSpPr>
        <p:spPr>
          <a:prstGeom prst="rect">
            <a:avLst/>
          </a:prstGeom>
        </p:spPr>
        <p:txBody>
          <a:bodyPr/>
          <a:lstStyle/>
          <a:p>
            <a:fld id="{86CB4B4D-7CA3-9044-876B-883B54F8677D}" type="slidenum">
              <a:rPr>
                <a:solidFill>
                  <a:prstClr val="white"/>
                </a:solidFill>
              </a:rPr>
              <a:pPr/>
              <a:t>‹#›</a:t>
            </a:fld>
            <a:endParaRPr>
              <a:solidFill>
                <a:prstClr val="white"/>
              </a:solidFill>
            </a:endParaRPr>
          </a:p>
        </p:txBody>
      </p:sp>
    </p:spTree>
    <p:extLst>
      <p:ext uri="{BB962C8B-B14F-4D97-AF65-F5344CB8AC3E}">
        <p14:creationId xmlns:p14="http://schemas.microsoft.com/office/powerpoint/2010/main" val="321551421"/>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A98D0A5D-4805-4627-8384-EBB39169728C}" type="slidenum">
              <a:rPr lang="en-US" smtClean="0"/>
              <a:pPr/>
              <a:t>‹#›</a:t>
            </a:fld>
            <a:endParaRPr lang="en-US"/>
          </a:p>
        </p:txBody>
      </p:sp>
    </p:spTree>
    <p:extLst>
      <p:ext uri="{BB962C8B-B14F-4D97-AF65-F5344CB8AC3E}">
        <p14:creationId xmlns:p14="http://schemas.microsoft.com/office/powerpoint/2010/main" val="3797283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1.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3.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980B5C28-F89B-46E5-A68A-C763084A1A02}" type="datetimeFigureOut">
              <a:rPr lang="en-US" smtClean="0"/>
              <a:t>5/17/22</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CDD3C3DD-A2E5-4FC6-AB3E-F8E6C8EEA98C}" type="slidenum">
              <a:rPr lang="en-US" smtClean="0"/>
              <a:t>‹#›</a:t>
            </a:fld>
            <a:endParaRPr lang="en-US"/>
          </a:p>
        </p:txBody>
      </p:sp>
    </p:spTree>
    <p:extLst>
      <p:ext uri="{BB962C8B-B14F-4D97-AF65-F5344CB8AC3E}">
        <p14:creationId xmlns:p14="http://schemas.microsoft.com/office/powerpoint/2010/main" val="31955388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980B5C28-F89B-46E5-A68A-C763084A1A02}" type="datetimeFigureOut">
              <a:rPr lang="en-US" smtClean="0"/>
              <a:t>5/17/22</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CDD3C3DD-A2E5-4FC6-AB3E-F8E6C8EEA98C}" type="slidenum">
              <a:rPr lang="en-US" smtClean="0"/>
              <a:t>‹#›</a:t>
            </a:fld>
            <a:endParaRPr lang="en-US"/>
          </a:p>
        </p:txBody>
      </p:sp>
    </p:spTree>
    <p:extLst>
      <p:ext uri="{BB962C8B-B14F-4D97-AF65-F5344CB8AC3E}">
        <p14:creationId xmlns:p14="http://schemas.microsoft.com/office/powerpoint/2010/main" val="402327798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489084D-70EB-D343-A345-C826315748FB}"/>
              </a:ext>
            </a:extLst>
          </p:cNvPr>
          <p:cNvSpPr>
            <a:spLocks noGrp="1" noChangeArrowheads="1"/>
          </p:cNvSpPr>
          <p:nvPr>
            <p:ph type="title"/>
          </p:nvPr>
        </p:nvSpPr>
        <p:spPr bwMode="auto">
          <a:xfrm>
            <a:off x="838200" y="889001"/>
            <a:ext cx="10515600" cy="132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1AC9DE31-7BFB-794F-A4A0-FF366B678725}"/>
              </a:ext>
            </a:extLst>
          </p:cNvPr>
          <p:cNvSpPr>
            <a:spLocks noGrp="1" noChangeArrowheads="1"/>
          </p:cNvSpPr>
          <p:nvPr>
            <p:ph type="body" idx="1"/>
          </p:nvPr>
        </p:nvSpPr>
        <p:spPr bwMode="auto">
          <a:xfrm>
            <a:off x="838200" y="2349501"/>
            <a:ext cx="1051560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10">
            <a:extLst>
              <a:ext uri="{FF2B5EF4-FFF2-40B4-BE49-F238E27FC236}">
                <a16:creationId xmlns:a16="http://schemas.microsoft.com/office/drawing/2014/main" id="{8B0A5EFE-ABF3-A443-8C07-FEED45DAEB55}"/>
              </a:ext>
            </a:extLst>
          </p:cNvPr>
          <p:cNvSpPr>
            <a:spLocks noChangeArrowheads="1"/>
          </p:cNvSpPr>
          <p:nvPr userDrawn="1"/>
        </p:nvSpPr>
        <p:spPr bwMode="auto">
          <a:xfrm>
            <a:off x="2117" y="-6350"/>
            <a:ext cx="12192000" cy="491068"/>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2400">
              <a:latin typeface="Arial" charset="0"/>
              <a:ea typeface="Osaka" charset="0"/>
            </a:endParaRPr>
          </a:p>
        </p:txBody>
      </p:sp>
      <p:sp>
        <p:nvSpPr>
          <p:cNvPr id="10" name="Rectangle 23">
            <a:extLst>
              <a:ext uri="{FF2B5EF4-FFF2-40B4-BE49-F238E27FC236}">
                <a16:creationId xmlns:a16="http://schemas.microsoft.com/office/drawing/2014/main" id="{8C9CBC1F-6FEB-0541-BC69-0EA56E8665B5}"/>
              </a:ext>
            </a:extLst>
          </p:cNvPr>
          <p:cNvSpPr>
            <a:spLocks noChangeArrowheads="1"/>
          </p:cNvSpPr>
          <p:nvPr userDrawn="1"/>
        </p:nvSpPr>
        <p:spPr bwMode="auto">
          <a:xfrm>
            <a:off x="740834" y="5911851"/>
            <a:ext cx="621876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altLang="en-US" sz="1200" b="1" i="0" baseline="0" dirty="0">
                <a:latin typeface="Arial Bold" charset="0"/>
                <a:ea typeface="Osaka" charset="0"/>
              </a:rPr>
              <a:t>Boston University</a:t>
            </a:r>
            <a:r>
              <a:rPr lang="en-US" altLang="en-US" sz="1200" dirty="0">
                <a:latin typeface="Arial" charset="0"/>
                <a:ea typeface="Osaka" charset="0"/>
              </a:rPr>
              <a:t> School of Medicine</a:t>
            </a:r>
          </a:p>
          <a:p>
            <a:pPr>
              <a:defRPr/>
            </a:pPr>
            <a:r>
              <a:rPr lang="en-US" altLang="en-US" sz="1200" dirty="0">
                <a:latin typeface="Arial" charset="0"/>
                <a:ea typeface="Osaka" charset="0"/>
              </a:rPr>
              <a:t>Department of Family Medicine </a:t>
            </a:r>
          </a:p>
          <a:p>
            <a:pPr>
              <a:defRPr/>
            </a:pPr>
            <a:r>
              <a:rPr lang="en-US" altLang="en-US" sz="1200" dirty="0">
                <a:latin typeface="Arial" charset="0"/>
                <a:ea typeface="Osaka" charset="0"/>
              </a:rPr>
              <a:t>Global Health Collaborative</a:t>
            </a:r>
          </a:p>
        </p:txBody>
      </p:sp>
      <p:sp>
        <p:nvSpPr>
          <p:cNvPr id="12" name="Rectangle 18">
            <a:extLst>
              <a:ext uri="{FF2B5EF4-FFF2-40B4-BE49-F238E27FC236}">
                <a16:creationId xmlns:a16="http://schemas.microsoft.com/office/drawing/2014/main" id="{FACC0CFC-3D40-BA4F-98FB-D1CB2A1750EB}"/>
              </a:ext>
            </a:extLst>
          </p:cNvPr>
          <p:cNvSpPr txBox="1">
            <a:spLocks noChangeArrowheads="1"/>
          </p:cNvSpPr>
          <p:nvPr userDrawn="1"/>
        </p:nvSpPr>
        <p:spPr bwMode="auto">
          <a:xfrm>
            <a:off x="10024533" y="76200"/>
            <a:ext cx="1422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a:lstStyle>
            <a:defPPr>
              <a:defRPr lang="en-US"/>
            </a:defPPr>
            <a:lvl1pPr algn="r" rtl="0" eaLnBrk="0" fontAlgn="base" hangingPunct="0">
              <a:spcBef>
                <a:spcPct val="0"/>
              </a:spcBef>
              <a:spcAft>
                <a:spcPct val="0"/>
              </a:spcAft>
              <a:defRPr sz="1200" kern="1200" baseline="30000">
                <a:solidFill>
                  <a:srgbClr val="CCCCCC"/>
                </a:solidFill>
                <a:latin typeface="Arial" charset="0"/>
                <a:ea typeface="Osaka" charset="0"/>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Osaka" pitchFamily="-64" charset="-128"/>
                <a:cs typeface="+mn-cs"/>
              </a:defRPr>
            </a:lvl5pPr>
            <a:lvl6pPr marL="2286000" algn="l" defTabSz="914400" rtl="0" eaLnBrk="1" latinLnBrk="0" hangingPunct="1">
              <a:defRPr sz="2400" kern="1200">
                <a:solidFill>
                  <a:schemeClr val="tx1"/>
                </a:solidFill>
                <a:latin typeface="Arial" panose="020B0604020202020204" pitchFamily="34" charset="0"/>
                <a:ea typeface="Osaka" pitchFamily="-64" charset="-128"/>
                <a:cs typeface="+mn-cs"/>
              </a:defRPr>
            </a:lvl6pPr>
            <a:lvl7pPr marL="2743200" algn="l" defTabSz="914400" rtl="0" eaLnBrk="1" latinLnBrk="0" hangingPunct="1">
              <a:defRPr sz="2400" kern="1200">
                <a:solidFill>
                  <a:schemeClr val="tx1"/>
                </a:solidFill>
                <a:latin typeface="Arial" panose="020B0604020202020204" pitchFamily="34" charset="0"/>
                <a:ea typeface="Osaka" pitchFamily="-64" charset="-128"/>
                <a:cs typeface="+mn-cs"/>
              </a:defRPr>
            </a:lvl7pPr>
            <a:lvl8pPr marL="3200400" algn="l" defTabSz="914400" rtl="0" eaLnBrk="1" latinLnBrk="0" hangingPunct="1">
              <a:defRPr sz="2400" kern="1200">
                <a:solidFill>
                  <a:schemeClr val="tx1"/>
                </a:solidFill>
                <a:latin typeface="Arial" panose="020B0604020202020204" pitchFamily="34" charset="0"/>
                <a:ea typeface="Osaka" pitchFamily="-64" charset="-128"/>
                <a:cs typeface="+mn-cs"/>
              </a:defRPr>
            </a:lvl8pPr>
            <a:lvl9pPr marL="3657600" algn="l" defTabSz="914400" rtl="0" eaLnBrk="1" latinLnBrk="0" hangingPunct="1">
              <a:defRPr sz="2400" kern="1200">
                <a:solidFill>
                  <a:schemeClr val="tx1"/>
                </a:solidFill>
                <a:latin typeface="Arial" panose="020B0604020202020204" pitchFamily="34" charset="0"/>
                <a:ea typeface="Osaka" pitchFamily="-64" charset="-128"/>
                <a:cs typeface="+mn-cs"/>
              </a:defRPr>
            </a:lvl9pPr>
          </a:lstStyle>
          <a:p>
            <a:pPr>
              <a:defRPr/>
            </a:pPr>
            <a:r>
              <a:rPr lang="en-US" altLang="en-US" sz="1600" dirty="0"/>
              <a:t>2/23/2021  </a:t>
            </a:r>
            <a:fld id="{D66C3B60-BA2E-8247-9D23-BA22FD3B5233}" type="slidenum">
              <a:rPr lang="en-US" altLang="en-US" sz="1600" smtClean="0"/>
              <a:pPr>
                <a:defRPr/>
              </a:pPr>
              <a:t>‹#›</a:t>
            </a:fld>
            <a:endParaRPr lang="en-US" altLang="en-US" sz="1600" baseline="0" dirty="0"/>
          </a:p>
        </p:txBody>
      </p:sp>
      <p:pic>
        <p:nvPicPr>
          <p:cNvPr id="16" name="Picture 20">
            <a:extLst>
              <a:ext uri="{FF2B5EF4-FFF2-40B4-BE49-F238E27FC236}">
                <a16:creationId xmlns:a16="http://schemas.microsoft.com/office/drawing/2014/main" id="{D9E98F67-54D2-8242-9230-91890B97EC7F}"/>
              </a:ext>
            </a:extLst>
          </p:cNvPr>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10134600" y="5789084"/>
            <a:ext cx="1219200" cy="548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74796242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Lst>
  <p:hf hdr="0" ftr="0"/>
  <p:txStyles>
    <p:titleStyle>
      <a:lvl1pPr algn="l" defTabSz="914377" rtl="0" eaLnBrk="0" fontAlgn="base" hangingPunct="0">
        <a:lnSpc>
          <a:spcPct val="90000"/>
        </a:lnSpc>
        <a:spcBef>
          <a:spcPct val="0"/>
        </a:spcBef>
        <a:spcAft>
          <a:spcPct val="0"/>
        </a:spcAft>
        <a:defRPr sz="4000" kern="1200">
          <a:solidFill>
            <a:schemeClr val="tx1"/>
          </a:solidFill>
          <a:latin typeface="Arial Regular"/>
          <a:ea typeface="+mj-ea"/>
          <a:cs typeface="+mj-cs"/>
        </a:defRPr>
      </a:lvl1pPr>
      <a:lvl2pPr algn="l" defTabSz="914377" rtl="0" eaLnBrk="0" fontAlgn="base" hangingPunct="0">
        <a:lnSpc>
          <a:spcPct val="90000"/>
        </a:lnSpc>
        <a:spcBef>
          <a:spcPct val="0"/>
        </a:spcBef>
        <a:spcAft>
          <a:spcPct val="0"/>
        </a:spcAft>
        <a:defRPr sz="4000">
          <a:solidFill>
            <a:schemeClr val="tx1"/>
          </a:solidFill>
          <a:latin typeface="Arial Regular"/>
        </a:defRPr>
      </a:lvl2pPr>
      <a:lvl3pPr algn="l" defTabSz="914377" rtl="0" eaLnBrk="0" fontAlgn="base" hangingPunct="0">
        <a:lnSpc>
          <a:spcPct val="90000"/>
        </a:lnSpc>
        <a:spcBef>
          <a:spcPct val="0"/>
        </a:spcBef>
        <a:spcAft>
          <a:spcPct val="0"/>
        </a:spcAft>
        <a:defRPr sz="4000">
          <a:solidFill>
            <a:schemeClr val="tx1"/>
          </a:solidFill>
          <a:latin typeface="Arial Regular"/>
        </a:defRPr>
      </a:lvl3pPr>
      <a:lvl4pPr algn="l" defTabSz="914377" rtl="0" eaLnBrk="0" fontAlgn="base" hangingPunct="0">
        <a:lnSpc>
          <a:spcPct val="90000"/>
        </a:lnSpc>
        <a:spcBef>
          <a:spcPct val="0"/>
        </a:spcBef>
        <a:spcAft>
          <a:spcPct val="0"/>
        </a:spcAft>
        <a:defRPr sz="4000">
          <a:solidFill>
            <a:schemeClr val="tx1"/>
          </a:solidFill>
          <a:latin typeface="Arial Regular"/>
        </a:defRPr>
      </a:lvl4pPr>
      <a:lvl5pPr algn="l" defTabSz="914377" rtl="0" eaLnBrk="0" fontAlgn="base" hangingPunct="0">
        <a:lnSpc>
          <a:spcPct val="90000"/>
        </a:lnSpc>
        <a:spcBef>
          <a:spcPct val="0"/>
        </a:spcBef>
        <a:spcAft>
          <a:spcPct val="0"/>
        </a:spcAft>
        <a:defRPr sz="4000">
          <a:solidFill>
            <a:schemeClr val="tx1"/>
          </a:solidFill>
          <a:latin typeface="Arial Regular"/>
        </a:defRPr>
      </a:lvl5pPr>
      <a:lvl6pPr marL="609585" algn="l" defTabSz="914377" rtl="0" fontAlgn="base">
        <a:lnSpc>
          <a:spcPct val="90000"/>
        </a:lnSpc>
        <a:spcBef>
          <a:spcPct val="0"/>
        </a:spcBef>
        <a:spcAft>
          <a:spcPct val="0"/>
        </a:spcAft>
        <a:defRPr sz="4000">
          <a:solidFill>
            <a:schemeClr val="tx1"/>
          </a:solidFill>
          <a:latin typeface="Arial Regular"/>
        </a:defRPr>
      </a:lvl6pPr>
      <a:lvl7pPr marL="1219170" algn="l" defTabSz="914377" rtl="0" fontAlgn="base">
        <a:lnSpc>
          <a:spcPct val="90000"/>
        </a:lnSpc>
        <a:spcBef>
          <a:spcPct val="0"/>
        </a:spcBef>
        <a:spcAft>
          <a:spcPct val="0"/>
        </a:spcAft>
        <a:defRPr sz="4000">
          <a:solidFill>
            <a:schemeClr val="tx1"/>
          </a:solidFill>
          <a:latin typeface="Arial Regular"/>
        </a:defRPr>
      </a:lvl7pPr>
      <a:lvl8pPr marL="1828754" algn="l" defTabSz="914377" rtl="0" fontAlgn="base">
        <a:lnSpc>
          <a:spcPct val="90000"/>
        </a:lnSpc>
        <a:spcBef>
          <a:spcPct val="0"/>
        </a:spcBef>
        <a:spcAft>
          <a:spcPct val="0"/>
        </a:spcAft>
        <a:defRPr sz="4000">
          <a:solidFill>
            <a:schemeClr val="tx1"/>
          </a:solidFill>
          <a:latin typeface="Arial Regular"/>
        </a:defRPr>
      </a:lvl8pPr>
      <a:lvl9pPr marL="2438339" algn="l" defTabSz="914377" rtl="0" fontAlgn="base">
        <a:lnSpc>
          <a:spcPct val="90000"/>
        </a:lnSpc>
        <a:spcBef>
          <a:spcPct val="0"/>
        </a:spcBef>
        <a:spcAft>
          <a:spcPct val="0"/>
        </a:spcAft>
        <a:defRPr sz="4000">
          <a:solidFill>
            <a:schemeClr val="tx1"/>
          </a:solidFill>
          <a:latin typeface="Arial Regular"/>
        </a:defRPr>
      </a:lvl9pPr>
    </p:titleStyle>
    <p:bodyStyle>
      <a:lvl1pPr marL="228594" indent="-228594" algn="l" defTabSz="914377" rtl="0" eaLnBrk="0" fontAlgn="base" hangingPunct="0">
        <a:lnSpc>
          <a:spcPct val="90000"/>
        </a:lnSpc>
        <a:spcBef>
          <a:spcPts val="1000"/>
        </a:spcBef>
        <a:spcAft>
          <a:spcPct val="0"/>
        </a:spcAft>
        <a:buClr>
          <a:schemeClr val="accent1"/>
        </a:buClr>
        <a:buFont typeface="Wingdings" pitchFamily="2" charset="2"/>
        <a:buChar char="§"/>
        <a:defRPr sz="2800" kern="1200">
          <a:solidFill>
            <a:schemeClr val="tx1"/>
          </a:solidFill>
          <a:latin typeface="Arial Regular"/>
          <a:ea typeface="+mn-ea"/>
          <a:cs typeface="+mn-cs"/>
        </a:defRPr>
      </a:lvl1pPr>
      <a:lvl2pPr marL="685783" indent="-228594" algn="l" defTabSz="914377" rtl="0" eaLnBrk="0" fontAlgn="base" hangingPunct="0">
        <a:lnSpc>
          <a:spcPct val="90000"/>
        </a:lnSpc>
        <a:spcBef>
          <a:spcPts val="500"/>
        </a:spcBef>
        <a:spcAft>
          <a:spcPct val="0"/>
        </a:spcAft>
        <a:buClr>
          <a:schemeClr val="accent1"/>
        </a:buClr>
        <a:buFont typeface="Wingdings" pitchFamily="2" charset="2"/>
        <a:buChar char="§"/>
        <a:defRPr kern="1200">
          <a:solidFill>
            <a:schemeClr val="tx1"/>
          </a:solidFill>
          <a:latin typeface="Arial Regular"/>
          <a:ea typeface="+mn-ea"/>
          <a:cs typeface="+mn-cs"/>
        </a:defRPr>
      </a:lvl2pPr>
      <a:lvl3pPr marL="1142971" indent="-228594" algn="l" defTabSz="914377" rtl="0" eaLnBrk="0" fontAlgn="base" hangingPunct="0">
        <a:lnSpc>
          <a:spcPct val="90000"/>
        </a:lnSpc>
        <a:spcBef>
          <a:spcPts val="500"/>
        </a:spcBef>
        <a:spcAft>
          <a:spcPct val="0"/>
        </a:spcAft>
        <a:buClr>
          <a:schemeClr val="accent1"/>
        </a:buClr>
        <a:buFont typeface="Wingdings" pitchFamily="2" charset="2"/>
        <a:buChar char="§"/>
        <a:defRPr sz="2000" kern="1200">
          <a:solidFill>
            <a:schemeClr val="tx1"/>
          </a:solidFill>
          <a:latin typeface="Arial Regular"/>
          <a:ea typeface="+mn-ea"/>
          <a:cs typeface="+mn-cs"/>
        </a:defRPr>
      </a:lvl3pPr>
      <a:lvl4pPr marL="1600160" indent="-228594" algn="l" defTabSz="914377" rtl="0" eaLnBrk="0" fontAlgn="base" hangingPunct="0">
        <a:lnSpc>
          <a:spcPct val="90000"/>
        </a:lnSpc>
        <a:spcBef>
          <a:spcPts val="500"/>
        </a:spcBef>
        <a:spcAft>
          <a:spcPct val="0"/>
        </a:spcAft>
        <a:buClr>
          <a:schemeClr val="accent1"/>
        </a:buClr>
        <a:buFont typeface="Wingdings" pitchFamily="2" charset="2"/>
        <a:buChar char="§"/>
        <a:defRPr sz="1733" kern="1200">
          <a:solidFill>
            <a:schemeClr val="tx1"/>
          </a:solidFill>
          <a:latin typeface="Arial Regular"/>
          <a:ea typeface="+mn-ea"/>
          <a:cs typeface="+mn-cs"/>
        </a:defRPr>
      </a:lvl4pPr>
      <a:lvl5pPr marL="2057349" indent="-228594" algn="l" defTabSz="914377" rtl="0" eaLnBrk="0" fontAlgn="base" hangingPunct="0">
        <a:lnSpc>
          <a:spcPct val="90000"/>
        </a:lnSpc>
        <a:spcBef>
          <a:spcPts val="500"/>
        </a:spcBef>
        <a:spcAft>
          <a:spcPct val="0"/>
        </a:spcAft>
        <a:buClr>
          <a:schemeClr val="accent1"/>
        </a:buClr>
        <a:buFont typeface="Wingdings" pitchFamily="2" charset="2"/>
        <a:buChar char="§"/>
        <a:defRPr sz="1733" kern="1200">
          <a:solidFill>
            <a:schemeClr val="tx1"/>
          </a:solidFill>
          <a:latin typeface="Arial Regular"/>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48945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09600" y="1127345"/>
            <a:ext cx="10972800" cy="499882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bg1"/>
                </a:solidFill>
              </a:defRPr>
            </a:lvl1pPr>
          </a:lstStyle>
          <a:p>
            <a:fld id="{F0218EC3-D9FA-4400-BD9E-389003BF2421}" type="slidenum">
              <a:rPr lang="en-US" smtClean="0">
                <a:solidFill>
                  <a:prstClr val="white"/>
                </a:solidFill>
              </a:rPr>
              <a:pPr/>
              <a:t>‹#›</a:t>
            </a:fld>
            <a:endParaRPr lang="en-US">
              <a:solidFill>
                <a:prstClr val="white"/>
              </a:solidFill>
            </a:endParaRPr>
          </a:p>
        </p:txBody>
      </p:sp>
      <p:sp>
        <p:nvSpPr>
          <p:cNvPr id="8" name="Rectangle 7"/>
          <p:cNvSpPr/>
          <p:nvPr userDrawn="1"/>
        </p:nvSpPr>
        <p:spPr>
          <a:xfrm>
            <a:off x="0" y="909002"/>
            <a:ext cx="11582400" cy="45719"/>
          </a:xfrm>
          <a:prstGeom prst="rect">
            <a:avLst/>
          </a:prstGeom>
          <a:solidFill>
            <a:srgbClr val="60B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Picture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15152" y="6225746"/>
            <a:ext cx="4061013" cy="632254"/>
          </a:xfrm>
          <a:prstGeom prst="rect">
            <a:avLst/>
          </a:prstGeom>
        </p:spPr>
      </p:pic>
    </p:spTree>
    <p:extLst>
      <p:ext uri="{BB962C8B-B14F-4D97-AF65-F5344CB8AC3E}">
        <p14:creationId xmlns:p14="http://schemas.microsoft.com/office/powerpoint/2010/main" val="5253254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Lst>
  <p:hf hdr="0" ftr="0" dt="0"/>
  <p:txStyles>
    <p:titleStyle>
      <a:lvl1pPr algn="l" defTabSz="914400" rtl="0" eaLnBrk="1" latinLnBrk="0" hangingPunct="1">
        <a:spcBef>
          <a:spcPct val="0"/>
        </a:spcBef>
        <a:buNone/>
        <a:defRPr sz="2800" kern="1200">
          <a:solidFill>
            <a:schemeClr val="tx1"/>
          </a:solidFill>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8.xml"/><Relationship Id="rId4" Type="http://schemas.openxmlformats.org/officeDocument/2006/relationships/image" Target="../media/image10.gif"/></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hyperlink" Target="https://apps.who.int/iris/bitstream/handle/10665/250368/9789241511131-eng.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E8EB9E-E47A-4939-99DD-3E8683188550}"/>
              </a:ext>
            </a:extLst>
          </p:cNvPr>
          <p:cNvSpPr txBox="1"/>
          <p:nvPr/>
        </p:nvSpPr>
        <p:spPr>
          <a:xfrm>
            <a:off x="878840" y="1142836"/>
            <a:ext cx="6309360" cy="1323439"/>
          </a:xfrm>
          <a:prstGeom prst="rect">
            <a:avLst/>
          </a:prstGeom>
          <a:noFill/>
        </p:spPr>
        <p:txBody>
          <a:bodyPr wrap="square" rtlCol="0">
            <a:spAutoFit/>
          </a:bodyPr>
          <a:lstStyle/>
          <a:p>
            <a:r>
              <a:rPr lang="en-US" sz="4000" b="1" dirty="0" err="1">
                <a:latin typeface="Avenir Next LT Pro" panose="020B0504020202020204" pitchFamily="34" charset="0"/>
                <a:ea typeface="Gadugi" panose="020B0502040204020203" pitchFamily="34" charset="0"/>
              </a:rPr>
              <a:t>AfroPHC</a:t>
            </a:r>
            <a:endParaRPr lang="en-US" sz="4000" b="1" dirty="0">
              <a:latin typeface="Avenir Next LT Pro" panose="020B0504020202020204" pitchFamily="34" charset="0"/>
              <a:ea typeface="Gadugi" panose="020B0502040204020203" pitchFamily="34" charset="0"/>
            </a:endParaRPr>
          </a:p>
          <a:p>
            <a:r>
              <a:rPr lang="en-US" sz="4000" b="1" dirty="0">
                <a:latin typeface="Avenir Next LT Pro" panose="020B0504020202020204" pitchFamily="34" charset="0"/>
                <a:ea typeface="Gadugi" panose="020B0502040204020203" pitchFamily="34" charset="0"/>
              </a:rPr>
              <a:t>2022 Conference</a:t>
            </a:r>
          </a:p>
        </p:txBody>
      </p:sp>
      <p:cxnSp>
        <p:nvCxnSpPr>
          <p:cNvPr id="8" name="Straight Connector 7">
            <a:extLst>
              <a:ext uri="{FF2B5EF4-FFF2-40B4-BE49-F238E27FC236}">
                <a16:creationId xmlns:a16="http://schemas.microsoft.com/office/drawing/2014/main" id="{4CF33062-67B1-4824-BC64-3E7DADB7D783}"/>
              </a:ext>
            </a:extLst>
          </p:cNvPr>
          <p:cNvCxnSpPr/>
          <p:nvPr/>
        </p:nvCxnSpPr>
        <p:spPr>
          <a:xfrm>
            <a:off x="6096000" y="1021080"/>
            <a:ext cx="0" cy="481584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DBEA2D1-F0A9-42B1-AE2F-2DFAC04C1349}"/>
              </a:ext>
            </a:extLst>
          </p:cNvPr>
          <p:cNvSpPr txBox="1"/>
          <p:nvPr/>
        </p:nvSpPr>
        <p:spPr>
          <a:xfrm>
            <a:off x="6644640" y="1142836"/>
            <a:ext cx="5068388" cy="1107996"/>
          </a:xfrm>
          <a:prstGeom prst="rect">
            <a:avLst/>
          </a:prstGeom>
          <a:noFill/>
        </p:spPr>
        <p:txBody>
          <a:bodyPr wrap="square" rtlCol="0">
            <a:spAutoFit/>
          </a:bodyPr>
          <a:lstStyle/>
          <a:p>
            <a:endParaRPr lang="en-US" sz="2400" b="1" dirty="0">
              <a:solidFill>
                <a:schemeClr val="accent1">
                  <a:lumMod val="75000"/>
                </a:schemeClr>
              </a:solidFill>
              <a:ea typeface="Gadugi" panose="020B0502040204020203" pitchFamily="34" charset="0"/>
            </a:endParaRPr>
          </a:p>
          <a:p>
            <a:pPr marL="285750" indent="-285750" algn="l">
              <a:buFont typeface="Arial" panose="020B0604020202020204" pitchFamily="34" charset="0"/>
              <a:buChar char="•"/>
            </a:pPr>
            <a:endParaRPr lang="en-US" b="1" i="0" dirty="0">
              <a:solidFill>
                <a:srgbClr val="222222"/>
              </a:solidFill>
              <a:effectLst/>
              <a:latin typeface="Avenir Next LT Pro" panose="020B0504020202020204" pitchFamily="34" charset="0"/>
            </a:endParaRPr>
          </a:p>
          <a:p>
            <a:endParaRPr lang="en-US" sz="2400" b="1" dirty="0">
              <a:solidFill>
                <a:schemeClr val="accent1">
                  <a:lumMod val="75000"/>
                </a:schemeClr>
              </a:solidFill>
              <a:latin typeface="Avenir Next LT Pro" panose="020B0504020202020204" pitchFamily="34" charset="0"/>
              <a:ea typeface="Gadugi" panose="020B0502040204020203" pitchFamily="34" charset="0"/>
            </a:endParaRPr>
          </a:p>
        </p:txBody>
      </p:sp>
      <p:sp>
        <p:nvSpPr>
          <p:cNvPr id="2" name="TextBox 1">
            <a:extLst>
              <a:ext uri="{FF2B5EF4-FFF2-40B4-BE49-F238E27FC236}">
                <a16:creationId xmlns:a16="http://schemas.microsoft.com/office/drawing/2014/main" id="{F7C58F4C-CFB2-0868-1D47-04CB775648C0}"/>
              </a:ext>
            </a:extLst>
          </p:cNvPr>
          <p:cNvSpPr txBox="1"/>
          <p:nvPr/>
        </p:nvSpPr>
        <p:spPr>
          <a:xfrm>
            <a:off x="878841" y="3244334"/>
            <a:ext cx="5007610" cy="2031325"/>
          </a:xfrm>
          <a:prstGeom prst="rect">
            <a:avLst/>
          </a:prstGeom>
          <a:noFill/>
        </p:spPr>
        <p:txBody>
          <a:bodyPr wrap="square" rtlCol="0">
            <a:spAutoFit/>
          </a:bodyPr>
          <a:lstStyle/>
          <a:p>
            <a:r>
              <a:rPr lang="en-US" dirty="0">
                <a:latin typeface="Avenir Next LT Pro" panose="020B0504020202020204" pitchFamily="34" charset="77"/>
              </a:rPr>
              <a:t>Jeff Markuns, MD, </a:t>
            </a:r>
            <a:r>
              <a:rPr lang="en-US" dirty="0" err="1">
                <a:latin typeface="Avenir Next LT Pro" panose="020B0504020202020204" pitchFamily="34" charset="77"/>
              </a:rPr>
              <a:t>EdM</a:t>
            </a:r>
            <a:r>
              <a:rPr lang="en-US" dirty="0">
                <a:latin typeface="Avenir Next LT Pro" panose="020B0504020202020204" pitchFamily="34" charset="77"/>
              </a:rPr>
              <a:t>, FAAFP</a:t>
            </a:r>
          </a:p>
          <a:p>
            <a:r>
              <a:rPr lang="en-US" i="1" dirty="0">
                <a:latin typeface="Avenir Next LT Pro" panose="020B0504020202020204" pitchFamily="34" charset="77"/>
              </a:rPr>
              <a:t>Executive Director, PHCPI</a:t>
            </a:r>
          </a:p>
          <a:p>
            <a:r>
              <a:rPr lang="en-US" i="1" dirty="0">
                <a:latin typeface="Avenir Next LT Pro" panose="020B0504020202020204" pitchFamily="34" charset="77"/>
              </a:rPr>
              <a:t>Executive Director, BU Global Health Collaborative</a:t>
            </a:r>
          </a:p>
          <a:p>
            <a:r>
              <a:rPr lang="en-US" i="1" dirty="0">
                <a:latin typeface="Avenir Next LT Pro" panose="020B0504020202020204" pitchFamily="34" charset="77"/>
              </a:rPr>
              <a:t>Director, BU Health Professions Education program</a:t>
            </a:r>
          </a:p>
          <a:p>
            <a:r>
              <a:rPr lang="en-US" i="1" dirty="0">
                <a:latin typeface="Avenir Next LT Pro" panose="020B0504020202020204" pitchFamily="34" charset="77"/>
              </a:rPr>
              <a:t>NA Region President, WONCA</a:t>
            </a:r>
          </a:p>
        </p:txBody>
      </p:sp>
      <p:pic>
        <p:nvPicPr>
          <p:cNvPr id="6" name="Picture 5" descr="A picture containing LEGO, toy&#10;&#10;Description automatically generated">
            <a:extLst>
              <a:ext uri="{FF2B5EF4-FFF2-40B4-BE49-F238E27FC236}">
                <a16:creationId xmlns:a16="http://schemas.microsoft.com/office/drawing/2014/main" id="{E5DC5995-508C-FED3-A102-B926298F39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3784" y="1021080"/>
            <a:ext cx="4839244" cy="4824580"/>
          </a:xfrm>
          <a:prstGeom prst="rect">
            <a:avLst/>
          </a:prstGeom>
        </p:spPr>
      </p:pic>
    </p:spTree>
    <p:extLst>
      <p:ext uri="{BB962C8B-B14F-4D97-AF65-F5344CB8AC3E}">
        <p14:creationId xmlns:p14="http://schemas.microsoft.com/office/powerpoint/2010/main" val="1171051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text&#10;&#10;Description automatically generated">
            <a:extLst>
              <a:ext uri="{FF2B5EF4-FFF2-40B4-BE49-F238E27FC236}">
                <a16:creationId xmlns:a16="http://schemas.microsoft.com/office/drawing/2014/main" id="{FE505062-4553-4DD2-BCD4-08F525D8CC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2"/>
          </a:xfrm>
          <a:prstGeom prst="rect">
            <a:avLst/>
          </a:prstGeom>
        </p:spPr>
      </p:pic>
    </p:spTree>
    <p:extLst>
      <p:ext uri="{BB962C8B-B14F-4D97-AF65-F5344CB8AC3E}">
        <p14:creationId xmlns:p14="http://schemas.microsoft.com/office/powerpoint/2010/main" val="964441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563E2F-4E9A-4D13-9391-DC6ED2F62F6F}"/>
              </a:ext>
            </a:extLst>
          </p:cNvPr>
          <p:cNvSpPr/>
          <p:nvPr/>
        </p:nvSpPr>
        <p:spPr>
          <a:xfrm>
            <a:off x="381000" y="1469571"/>
            <a:ext cx="3657600" cy="365760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855171AD-10C9-42F0-85D2-4A81ECE7C779}"/>
              </a:ext>
            </a:extLst>
          </p:cNvPr>
          <p:cNvSpPr/>
          <p:nvPr/>
        </p:nvSpPr>
        <p:spPr>
          <a:xfrm>
            <a:off x="4267200" y="1469571"/>
            <a:ext cx="3657600" cy="365760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D55CBAC0-BCD0-4ABA-B8BC-86BC8578F1E4}"/>
              </a:ext>
            </a:extLst>
          </p:cNvPr>
          <p:cNvSpPr/>
          <p:nvPr/>
        </p:nvSpPr>
        <p:spPr>
          <a:xfrm>
            <a:off x="8153400" y="1469571"/>
            <a:ext cx="3657600" cy="365760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AAACD2C4-831C-48E0-826F-E7D0C98C3E6F}"/>
              </a:ext>
            </a:extLst>
          </p:cNvPr>
          <p:cNvCxnSpPr>
            <a:cxnSpLocks/>
          </p:cNvCxnSpPr>
          <p:nvPr/>
        </p:nvCxnSpPr>
        <p:spPr>
          <a:xfrm>
            <a:off x="870857" y="2155371"/>
            <a:ext cx="0" cy="2253343"/>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601B834-8CFC-4523-AD77-94F2E6FA8B78}"/>
              </a:ext>
            </a:extLst>
          </p:cNvPr>
          <p:cNvCxnSpPr>
            <a:cxnSpLocks/>
          </p:cNvCxnSpPr>
          <p:nvPr/>
        </p:nvCxnSpPr>
        <p:spPr>
          <a:xfrm>
            <a:off x="1417320" y="2155371"/>
            <a:ext cx="0" cy="2253343"/>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C143008-85FB-4314-ABC3-D13FC9A14010}"/>
              </a:ext>
            </a:extLst>
          </p:cNvPr>
          <p:cNvCxnSpPr>
            <a:cxnSpLocks/>
          </p:cNvCxnSpPr>
          <p:nvPr/>
        </p:nvCxnSpPr>
        <p:spPr>
          <a:xfrm>
            <a:off x="1963783" y="2155371"/>
            <a:ext cx="0" cy="2253343"/>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EADEE9D-9F1F-43CC-B07B-3B29DE06DE7E}"/>
              </a:ext>
            </a:extLst>
          </p:cNvPr>
          <p:cNvCxnSpPr>
            <a:cxnSpLocks/>
          </p:cNvCxnSpPr>
          <p:nvPr/>
        </p:nvCxnSpPr>
        <p:spPr>
          <a:xfrm>
            <a:off x="2510246" y="2155371"/>
            <a:ext cx="0" cy="2253343"/>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44A2D45-A55E-4EB6-A2A3-6AD235C01FD3}"/>
              </a:ext>
            </a:extLst>
          </p:cNvPr>
          <p:cNvCxnSpPr>
            <a:cxnSpLocks/>
          </p:cNvCxnSpPr>
          <p:nvPr/>
        </p:nvCxnSpPr>
        <p:spPr>
          <a:xfrm>
            <a:off x="3056709" y="2155371"/>
            <a:ext cx="0" cy="2253343"/>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47C030F-20C7-4B7B-8669-D8317CCE9F8A}"/>
              </a:ext>
            </a:extLst>
          </p:cNvPr>
          <p:cNvCxnSpPr>
            <a:cxnSpLocks/>
          </p:cNvCxnSpPr>
          <p:nvPr/>
        </p:nvCxnSpPr>
        <p:spPr>
          <a:xfrm>
            <a:off x="3603171" y="2155371"/>
            <a:ext cx="0" cy="2253343"/>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6D49F60-18D7-43C6-981A-9D00AC8C388D}"/>
              </a:ext>
            </a:extLst>
          </p:cNvPr>
          <p:cNvCxnSpPr>
            <a:cxnSpLocks/>
          </p:cNvCxnSpPr>
          <p:nvPr/>
        </p:nvCxnSpPr>
        <p:spPr>
          <a:xfrm>
            <a:off x="4757057" y="2171699"/>
            <a:ext cx="892629" cy="2237015"/>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1102447-D853-4748-A07F-69F669EB4613}"/>
              </a:ext>
            </a:extLst>
          </p:cNvPr>
          <p:cNvCxnSpPr>
            <a:cxnSpLocks/>
          </p:cNvCxnSpPr>
          <p:nvPr/>
        </p:nvCxnSpPr>
        <p:spPr>
          <a:xfrm>
            <a:off x="5303520" y="2547257"/>
            <a:ext cx="0" cy="1404257"/>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8B0ABC2-936E-4A76-BD44-20E8B8DF3E35}"/>
              </a:ext>
            </a:extLst>
          </p:cNvPr>
          <p:cNvCxnSpPr>
            <a:cxnSpLocks/>
          </p:cNvCxnSpPr>
          <p:nvPr/>
        </p:nvCxnSpPr>
        <p:spPr>
          <a:xfrm>
            <a:off x="5849983" y="2171699"/>
            <a:ext cx="831669" cy="1779815"/>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8DA4244-450D-48F5-8CDE-2A4D294A5AFF}"/>
              </a:ext>
            </a:extLst>
          </p:cNvPr>
          <p:cNvCxnSpPr>
            <a:cxnSpLocks/>
          </p:cNvCxnSpPr>
          <p:nvPr/>
        </p:nvCxnSpPr>
        <p:spPr>
          <a:xfrm flipH="1">
            <a:off x="4757057" y="2171699"/>
            <a:ext cx="1639389" cy="1638301"/>
          </a:xfrm>
          <a:prstGeom prst="line">
            <a:avLst/>
          </a:prstGeom>
          <a:ln w="76200">
            <a:solidFill>
              <a:schemeClr val="accent4"/>
            </a:solidFill>
            <a:prstDash val="lgDashDot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F0BACBC-EBD9-4DAF-9730-FA3FE6AB3F2C}"/>
              </a:ext>
            </a:extLst>
          </p:cNvPr>
          <p:cNvCxnSpPr>
            <a:cxnSpLocks/>
          </p:cNvCxnSpPr>
          <p:nvPr/>
        </p:nvCxnSpPr>
        <p:spPr>
          <a:xfrm>
            <a:off x="6942909" y="2171699"/>
            <a:ext cx="0" cy="2253343"/>
          </a:xfrm>
          <a:prstGeom prst="line">
            <a:avLst/>
          </a:prstGeom>
          <a:ln w="762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85AAADB-F3C6-47CA-8F48-F5CD9549782C}"/>
              </a:ext>
            </a:extLst>
          </p:cNvPr>
          <p:cNvCxnSpPr>
            <a:cxnSpLocks/>
          </p:cNvCxnSpPr>
          <p:nvPr/>
        </p:nvCxnSpPr>
        <p:spPr>
          <a:xfrm flipH="1">
            <a:off x="6302829" y="2171699"/>
            <a:ext cx="1186542" cy="1619087"/>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9C73E8C-776D-47E5-84DE-54247FC0FF50}"/>
              </a:ext>
            </a:extLst>
          </p:cNvPr>
          <p:cNvCxnSpPr>
            <a:cxnSpLocks/>
          </p:cNvCxnSpPr>
          <p:nvPr/>
        </p:nvCxnSpPr>
        <p:spPr>
          <a:xfrm>
            <a:off x="8610600" y="2171699"/>
            <a:ext cx="1371600" cy="2253343"/>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D32C85C-0FC0-4D31-9D4E-5E5291231E57}"/>
              </a:ext>
            </a:extLst>
          </p:cNvPr>
          <p:cNvCxnSpPr>
            <a:cxnSpLocks/>
          </p:cNvCxnSpPr>
          <p:nvPr/>
        </p:nvCxnSpPr>
        <p:spPr>
          <a:xfrm>
            <a:off x="9157063" y="2171699"/>
            <a:ext cx="825137" cy="2253343"/>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BDABACA-A480-4BAB-B4EF-C6FAF1F4789E}"/>
              </a:ext>
            </a:extLst>
          </p:cNvPr>
          <p:cNvCxnSpPr>
            <a:cxnSpLocks/>
          </p:cNvCxnSpPr>
          <p:nvPr/>
        </p:nvCxnSpPr>
        <p:spPr>
          <a:xfrm>
            <a:off x="9703526" y="2171699"/>
            <a:ext cx="278674" cy="2237015"/>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43C8CD3-BC6D-4782-82FB-EDBF8C27FB4A}"/>
              </a:ext>
            </a:extLst>
          </p:cNvPr>
          <p:cNvCxnSpPr>
            <a:cxnSpLocks/>
          </p:cNvCxnSpPr>
          <p:nvPr/>
        </p:nvCxnSpPr>
        <p:spPr>
          <a:xfrm flipH="1">
            <a:off x="9982200" y="2171699"/>
            <a:ext cx="267789" cy="2237015"/>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D0E6743-7A4F-414E-B644-7679054CDDDA}"/>
              </a:ext>
            </a:extLst>
          </p:cNvPr>
          <p:cNvCxnSpPr>
            <a:cxnSpLocks/>
          </p:cNvCxnSpPr>
          <p:nvPr/>
        </p:nvCxnSpPr>
        <p:spPr>
          <a:xfrm flipH="1">
            <a:off x="9982200" y="2171699"/>
            <a:ext cx="814252" cy="2253343"/>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88CB2-B55D-409C-9055-7FF4BEE2FFEF}"/>
              </a:ext>
            </a:extLst>
          </p:cNvPr>
          <p:cNvCxnSpPr>
            <a:cxnSpLocks/>
          </p:cNvCxnSpPr>
          <p:nvPr/>
        </p:nvCxnSpPr>
        <p:spPr>
          <a:xfrm flipH="1">
            <a:off x="9982200" y="2171699"/>
            <a:ext cx="1360714" cy="2237015"/>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1AE11176-D588-4CA8-B337-07B8E771BE67}"/>
              </a:ext>
            </a:extLst>
          </p:cNvPr>
          <p:cNvSpPr/>
          <p:nvPr/>
        </p:nvSpPr>
        <p:spPr>
          <a:xfrm>
            <a:off x="9848305" y="4593771"/>
            <a:ext cx="267789" cy="23948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01EDDE14-A9AB-4EEB-8B3A-9E4D1C002C63}"/>
              </a:ext>
            </a:extLst>
          </p:cNvPr>
          <p:cNvSpPr/>
          <p:nvPr/>
        </p:nvSpPr>
        <p:spPr>
          <a:xfrm>
            <a:off x="5962105" y="4631870"/>
            <a:ext cx="267789" cy="23948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46B1118A-C172-4F88-A8CA-3F722B594E97}"/>
              </a:ext>
            </a:extLst>
          </p:cNvPr>
          <p:cNvSpPr/>
          <p:nvPr/>
        </p:nvSpPr>
        <p:spPr>
          <a:xfrm>
            <a:off x="2075905" y="4631870"/>
            <a:ext cx="267789" cy="23948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id="{93ACB804-2AC2-46E7-9A8F-427265A79C6C}"/>
              </a:ext>
            </a:extLst>
          </p:cNvPr>
          <p:cNvSpPr txBox="1"/>
          <p:nvPr/>
        </p:nvSpPr>
        <p:spPr>
          <a:xfrm>
            <a:off x="298267" y="287138"/>
            <a:ext cx="11991704" cy="707886"/>
          </a:xfrm>
          <a:prstGeom prst="rect">
            <a:avLst/>
          </a:prstGeom>
          <a:noFill/>
        </p:spPr>
        <p:txBody>
          <a:bodyPr wrap="square" rtlCol="0">
            <a:spAutoFit/>
          </a:bodyPr>
          <a:lstStyle/>
          <a:p>
            <a:r>
              <a:rPr lang="en-US" sz="4000" b="1" u="sng" dirty="0">
                <a:latin typeface="Avenir Next LT Pro" panose="020B0504020202020204" pitchFamily="34" charset="0"/>
                <a:ea typeface="Gadugi" panose="020B0502040204020203" pitchFamily="34" charset="0"/>
              </a:rPr>
              <a:t>How</a:t>
            </a:r>
            <a:r>
              <a:rPr lang="en-US" sz="4000" b="1" dirty="0">
                <a:latin typeface="Avenir Next LT Pro" panose="020B0504020202020204" pitchFamily="34" charset="0"/>
                <a:ea typeface="Gadugi" panose="020B0502040204020203" pitchFamily="34" charset="0"/>
              </a:rPr>
              <a:t> services are delivered matters.</a:t>
            </a:r>
          </a:p>
        </p:txBody>
      </p:sp>
      <p:sp>
        <p:nvSpPr>
          <p:cNvPr id="48" name="TextBox 47">
            <a:extLst>
              <a:ext uri="{FF2B5EF4-FFF2-40B4-BE49-F238E27FC236}">
                <a16:creationId xmlns:a16="http://schemas.microsoft.com/office/drawing/2014/main" id="{70D1E487-C430-4603-8568-478CEA5A93BF}"/>
              </a:ext>
            </a:extLst>
          </p:cNvPr>
          <p:cNvSpPr txBox="1"/>
          <p:nvPr/>
        </p:nvSpPr>
        <p:spPr>
          <a:xfrm>
            <a:off x="7385412" y="5829299"/>
            <a:ext cx="4636227" cy="461665"/>
          </a:xfrm>
          <a:prstGeom prst="rect">
            <a:avLst/>
          </a:prstGeom>
          <a:noFill/>
        </p:spPr>
        <p:txBody>
          <a:bodyPr wrap="square" rtlCol="0">
            <a:spAutoFit/>
          </a:bodyPr>
          <a:lstStyle/>
          <a:p>
            <a:r>
              <a:rPr lang="en-US" sz="2400" b="1" dirty="0">
                <a:latin typeface="Avenir Next LT Pro" panose="020B0504020202020204" pitchFamily="34" charset="0"/>
                <a:ea typeface="Gadugi" panose="020B0502040204020203" pitchFamily="34" charset="0"/>
              </a:rPr>
              <a:t>But it’s often an afterthought.</a:t>
            </a:r>
          </a:p>
        </p:txBody>
      </p:sp>
      <p:cxnSp>
        <p:nvCxnSpPr>
          <p:cNvPr id="52" name="Straight Connector 51">
            <a:extLst>
              <a:ext uri="{FF2B5EF4-FFF2-40B4-BE49-F238E27FC236}">
                <a16:creationId xmlns:a16="http://schemas.microsoft.com/office/drawing/2014/main" id="{6F561AB3-C429-484C-ACDC-B73DF4C55073}"/>
              </a:ext>
            </a:extLst>
          </p:cNvPr>
          <p:cNvCxnSpPr/>
          <p:nvPr/>
        </p:nvCxnSpPr>
        <p:spPr>
          <a:xfrm>
            <a:off x="5522323" y="4408714"/>
            <a:ext cx="273232"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8702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0632639-B30C-4E12-8187-12F8D1A74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Graphical user interface, website&#10;&#10;Description automatically generated">
            <a:extLst>
              <a:ext uri="{FF2B5EF4-FFF2-40B4-BE49-F238E27FC236}">
                <a16:creationId xmlns:a16="http://schemas.microsoft.com/office/drawing/2014/main" id="{6BA99CF4-D975-4305-B6AD-EDF598F68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828" y="163286"/>
            <a:ext cx="7424057" cy="5568042"/>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326C7D05-5B84-44DD-A1F5-36334FD430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5059" y="2633362"/>
            <a:ext cx="5291666" cy="4061352"/>
          </a:xfrm>
          <a:prstGeom prst="rect">
            <a:avLst/>
          </a:prstGeom>
        </p:spPr>
      </p:pic>
    </p:spTree>
    <p:extLst>
      <p:ext uri="{BB962C8B-B14F-4D97-AF65-F5344CB8AC3E}">
        <p14:creationId xmlns:p14="http://schemas.microsoft.com/office/powerpoint/2010/main" val="830920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picture containing text, person&#10;&#10;Description automatically generated">
            <a:extLst>
              <a:ext uri="{FF2B5EF4-FFF2-40B4-BE49-F238E27FC236}">
                <a16:creationId xmlns:a16="http://schemas.microsoft.com/office/drawing/2014/main" id="{C2410150-5EFB-4470-9814-313DFC14E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1608"/>
            <a:ext cx="12195005" cy="5556151"/>
          </a:xfrm>
          <a:prstGeom prst="rect">
            <a:avLst/>
          </a:prstGeom>
        </p:spPr>
      </p:pic>
      <p:sp>
        <p:nvSpPr>
          <p:cNvPr id="3" name="TextBox 2">
            <a:extLst>
              <a:ext uri="{FF2B5EF4-FFF2-40B4-BE49-F238E27FC236}">
                <a16:creationId xmlns:a16="http://schemas.microsoft.com/office/drawing/2014/main" id="{CBF15546-7A8C-4726-A805-6932A045F0A0}"/>
              </a:ext>
            </a:extLst>
          </p:cNvPr>
          <p:cNvSpPr txBox="1"/>
          <p:nvPr/>
        </p:nvSpPr>
        <p:spPr>
          <a:xfrm>
            <a:off x="4619895" y="6271708"/>
            <a:ext cx="3289505" cy="523220"/>
          </a:xfrm>
          <a:prstGeom prst="rect">
            <a:avLst/>
          </a:prstGeom>
          <a:noFill/>
        </p:spPr>
        <p:txBody>
          <a:bodyPr wrap="square" rtlCol="0">
            <a:spAutoFit/>
          </a:bodyPr>
          <a:lstStyle/>
          <a:p>
            <a:r>
              <a:rPr lang="en-US" sz="2800" dirty="0">
                <a:solidFill>
                  <a:schemeClr val="bg1"/>
                </a:solidFill>
                <a:latin typeface="Avenir Next LT Pro" panose="020B0504020202020204" pitchFamily="34" charset="0"/>
                <a:ea typeface="Gadugi" panose="020B0502040204020203" pitchFamily="34" charset="0"/>
              </a:rPr>
              <a:t>PHCVitalSigns.org</a:t>
            </a:r>
          </a:p>
        </p:txBody>
      </p:sp>
    </p:spTree>
    <p:extLst>
      <p:ext uri="{BB962C8B-B14F-4D97-AF65-F5344CB8AC3E}">
        <p14:creationId xmlns:p14="http://schemas.microsoft.com/office/powerpoint/2010/main" val="2105295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Chart, box and whisker chart&#10;&#10;Description automatically generated">
            <a:extLst>
              <a:ext uri="{FF2B5EF4-FFF2-40B4-BE49-F238E27FC236}">
                <a16:creationId xmlns:a16="http://schemas.microsoft.com/office/drawing/2014/main" id="{BE61DC55-9AFF-4D63-90F4-0CBD5D3B10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9833" y="1662351"/>
            <a:ext cx="3627319" cy="3627319"/>
          </a:xfrm>
          <a:prstGeom prst="rect">
            <a:avLst/>
          </a:prstGeom>
        </p:spPr>
      </p:pic>
      <p:pic>
        <p:nvPicPr>
          <p:cNvPr id="7" name="Picture 6" descr="Chart&#10;&#10;Description automatically generated">
            <a:extLst>
              <a:ext uri="{FF2B5EF4-FFF2-40B4-BE49-F238E27FC236}">
                <a16:creationId xmlns:a16="http://schemas.microsoft.com/office/drawing/2014/main" id="{ED02E234-113F-4B65-A636-B4205FD52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8493" y="1568330"/>
            <a:ext cx="3721340" cy="3721340"/>
          </a:xfrm>
          <a:prstGeom prst="rect">
            <a:avLst/>
          </a:prstGeom>
        </p:spPr>
      </p:pic>
      <p:pic>
        <p:nvPicPr>
          <p:cNvPr id="9" name="Picture 8" descr="Chart, scatter chart&#10;&#10;Description automatically generated">
            <a:extLst>
              <a:ext uri="{FF2B5EF4-FFF2-40B4-BE49-F238E27FC236}">
                <a16:creationId xmlns:a16="http://schemas.microsoft.com/office/drawing/2014/main" id="{4720C07E-B75F-4ECB-9216-679C025832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25" y="1568330"/>
            <a:ext cx="3721340" cy="3721340"/>
          </a:xfrm>
          <a:prstGeom prst="rect">
            <a:avLst/>
          </a:prstGeom>
        </p:spPr>
      </p:pic>
      <p:sp>
        <p:nvSpPr>
          <p:cNvPr id="5" name="TextBox 4">
            <a:extLst>
              <a:ext uri="{FF2B5EF4-FFF2-40B4-BE49-F238E27FC236}">
                <a16:creationId xmlns:a16="http://schemas.microsoft.com/office/drawing/2014/main" id="{D36B257F-5257-4876-8A84-4DCA098C6ECB}"/>
              </a:ext>
            </a:extLst>
          </p:cNvPr>
          <p:cNvSpPr txBox="1"/>
          <p:nvPr/>
        </p:nvSpPr>
        <p:spPr>
          <a:xfrm>
            <a:off x="4451247" y="5905948"/>
            <a:ext cx="3289505" cy="523220"/>
          </a:xfrm>
          <a:prstGeom prst="rect">
            <a:avLst/>
          </a:prstGeom>
          <a:noFill/>
        </p:spPr>
        <p:txBody>
          <a:bodyPr wrap="square" rtlCol="0">
            <a:spAutoFit/>
          </a:bodyPr>
          <a:lstStyle/>
          <a:p>
            <a:r>
              <a:rPr lang="en-US" sz="2800" dirty="0">
                <a:latin typeface="Avenir Next LT Pro" panose="020B0504020202020204" pitchFamily="34" charset="0"/>
                <a:ea typeface="Gadugi" panose="020B0502040204020203" pitchFamily="34" charset="0"/>
              </a:rPr>
              <a:t>PHCVitalSigns.org</a:t>
            </a:r>
          </a:p>
        </p:txBody>
      </p:sp>
    </p:spTree>
    <p:extLst>
      <p:ext uri="{BB962C8B-B14F-4D97-AF65-F5344CB8AC3E}">
        <p14:creationId xmlns:p14="http://schemas.microsoft.com/office/powerpoint/2010/main" val="2165621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B92FF-C78A-8A4A-B746-FDA01D7B4333}"/>
              </a:ext>
            </a:extLst>
          </p:cNvPr>
          <p:cNvSpPr>
            <a:spLocks noGrp="1"/>
          </p:cNvSpPr>
          <p:nvPr>
            <p:ph type="title" idx="4294967295"/>
          </p:nvPr>
        </p:nvSpPr>
        <p:spPr>
          <a:xfrm>
            <a:off x="0" y="1123950"/>
            <a:ext cx="2947988" cy="4600575"/>
          </a:xfrm>
        </p:spPr>
        <p:txBody>
          <a:bodyPr/>
          <a:lstStyle/>
          <a:p>
            <a:r>
              <a:rPr lang="en-US" dirty="0"/>
              <a:t>Per capita PHC spending by funding source</a:t>
            </a:r>
          </a:p>
        </p:txBody>
      </p:sp>
      <p:sp>
        <p:nvSpPr>
          <p:cNvPr id="4" name="Content Placeholder 3">
            <a:extLst>
              <a:ext uri="{FF2B5EF4-FFF2-40B4-BE49-F238E27FC236}">
                <a16:creationId xmlns:a16="http://schemas.microsoft.com/office/drawing/2014/main" id="{167C74D8-69A2-184E-8124-B6A8C3F44899}"/>
              </a:ext>
            </a:extLst>
          </p:cNvPr>
          <p:cNvSpPr>
            <a:spLocks noGrp="1"/>
          </p:cNvSpPr>
          <p:nvPr>
            <p:ph idx="4294967295"/>
          </p:nvPr>
        </p:nvSpPr>
        <p:spPr>
          <a:xfrm>
            <a:off x="298267" y="1018973"/>
            <a:ext cx="4579938" cy="5165725"/>
          </a:xfrm>
        </p:spPr>
        <p:txBody>
          <a:bodyPr/>
          <a:lstStyle/>
          <a:p>
            <a:r>
              <a:rPr lang="en-US" b="1" dirty="0">
                <a:latin typeface="Avenir Next LT Pro" panose="020B0504020202020204" pitchFamily="34" charset="0"/>
                <a:cs typeface="Calibri" panose="020F0502020204030204" pitchFamily="34" charset="0"/>
              </a:rPr>
              <a:t>Less than half of PHC spending comes from government sources </a:t>
            </a:r>
            <a:r>
              <a:rPr lang="en-US" dirty="0">
                <a:latin typeface="Avenir Next LT Pro" panose="020B0504020202020204" pitchFamily="34" charset="0"/>
                <a:cs typeface="Calibri" panose="020F0502020204030204" pitchFamily="34" charset="0"/>
              </a:rPr>
              <a:t>in LMICs</a:t>
            </a:r>
          </a:p>
          <a:p>
            <a:r>
              <a:rPr lang="en-US" b="1" dirty="0">
                <a:latin typeface="Avenir Next LT Pro" panose="020B0504020202020204" pitchFamily="34" charset="0"/>
                <a:cs typeface="Calibri" panose="020F0502020204030204" pitchFamily="34" charset="0"/>
              </a:rPr>
              <a:t>Out-of-pocket spending thus comprised a substantial portion </a:t>
            </a:r>
            <a:r>
              <a:rPr lang="en-US" dirty="0">
                <a:latin typeface="Avenir Next LT Pro" panose="020B0504020202020204" pitchFamily="34" charset="0"/>
                <a:cs typeface="Calibri" panose="020F0502020204030204" pitchFamily="34" charset="0"/>
              </a:rPr>
              <a:t>of other sources of funding for PHC</a:t>
            </a:r>
          </a:p>
          <a:p>
            <a:r>
              <a:rPr lang="en-US" dirty="0">
                <a:latin typeface="Avenir Next LT Pro" panose="020B0504020202020204" pitchFamily="34" charset="0"/>
                <a:cs typeface="Calibri" panose="020F0502020204030204" pitchFamily="34" charset="0"/>
              </a:rPr>
              <a:t>Efforts to strengthen PHC financing </a:t>
            </a:r>
            <a:r>
              <a:rPr lang="en-US" b="1" dirty="0">
                <a:latin typeface="Avenir Next LT Pro" panose="020B0504020202020204" pitchFamily="34" charset="0"/>
                <a:cs typeface="Calibri" panose="020F0502020204030204" pitchFamily="34" charset="0"/>
              </a:rPr>
              <a:t>cannot focus solely on increasing overall spending</a:t>
            </a:r>
          </a:p>
          <a:p>
            <a:r>
              <a:rPr lang="en-US" dirty="0">
                <a:latin typeface="Avenir Next LT Pro" panose="020B0504020202020204" pitchFamily="34" charset="0"/>
                <a:cs typeface="Calibri" panose="020F0502020204030204" pitchFamily="34" charset="0"/>
              </a:rPr>
              <a:t>Leaders need </a:t>
            </a:r>
            <a:r>
              <a:rPr lang="en-US" b="1" dirty="0">
                <a:latin typeface="Avenir Next LT Pro" panose="020B0504020202020204" pitchFamily="34" charset="0"/>
                <a:cs typeface="Calibri" panose="020F0502020204030204" pitchFamily="34" charset="0"/>
              </a:rPr>
              <a:t>more and better information on PHC-specific financing </a:t>
            </a:r>
            <a:r>
              <a:rPr lang="en-US" dirty="0">
                <a:latin typeface="Avenir Next LT Pro" panose="020B0504020202020204" pitchFamily="34" charset="0"/>
                <a:cs typeface="Calibri" panose="020F0502020204030204" pitchFamily="34" charset="0"/>
              </a:rPr>
              <a:t>to have a clearer picture of where funds are coming from</a:t>
            </a:r>
          </a:p>
        </p:txBody>
      </p:sp>
      <p:pic>
        <p:nvPicPr>
          <p:cNvPr id="6" name="Picture 5" descr="Chart, bar chart, waterfall chart&#10;&#10;Description automatically generated">
            <a:extLst>
              <a:ext uri="{FF2B5EF4-FFF2-40B4-BE49-F238E27FC236}">
                <a16:creationId xmlns:a16="http://schemas.microsoft.com/office/drawing/2014/main" id="{0ECD0785-2985-3745-A3BC-673B78F6B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8925" y="960120"/>
            <a:ext cx="6393475" cy="5668915"/>
          </a:xfrm>
          <a:prstGeom prst="rect">
            <a:avLst/>
          </a:prstGeom>
        </p:spPr>
      </p:pic>
      <p:sp>
        <p:nvSpPr>
          <p:cNvPr id="5" name="TextBox 4">
            <a:extLst>
              <a:ext uri="{FF2B5EF4-FFF2-40B4-BE49-F238E27FC236}">
                <a16:creationId xmlns:a16="http://schemas.microsoft.com/office/drawing/2014/main" id="{4561D9DE-B604-4E7D-ADEE-FB44D22622FB}"/>
              </a:ext>
            </a:extLst>
          </p:cNvPr>
          <p:cNvSpPr txBox="1"/>
          <p:nvPr/>
        </p:nvSpPr>
        <p:spPr>
          <a:xfrm>
            <a:off x="298267" y="287138"/>
            <a:ext cx="11991704" cy="707886"/>
          </a:xfrm>
          <a:prstGeom prst="rect">
            <a:avLst/>
          </a:prstGeom>
          <a:noFill/>
        </p:spPr>
        <p:txBody>
          <a:bodyPr wrap="square" rtlCol="0">
            <a:spAutoFit/>
          </a:bodyPr>
          <a:lstStyle/>
          <a:p>
            <a:r>
              <a:rPr lang="en-US" sz="4000" b="1" dirty="0">
                <a:latin typeface="Avenir Next LT Pro" panose="020B0504020202020204" pitchFamily="34" charset="0"/>
                <a:ea typeface="Gadugi" panose="020B0502040204020203" pitchFamily="34" charset="0"/>
              </a:rPr>
              <a:t>Financing</a:t>
            </a:r>
          </a:p>
        </p:txBody>
      </p:sp>
    </p:spTree>
    <p:extLst>
      <p:ext uri="{BB962C8B-B14F-4D97-AF65-F5344CB8AC3E}">
        <p14:creationId xmlns:p14="http://schemas.microsoft.com/office/powerpoint/2010/main" val="1167840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0CC98-DD4E-FA41-935D-FBEA08A35C48}"/>
              </a:ext>
            </a:extLst>
          </p:cNvPr>
          <p:cNvSpPr>
            <a:spLocks noGrp="1"/>
          </p:cNvSpPr>
          <p:nvPr>
            <p:ph type="title" idx="4294967295"/>
          </p:nvPr>
        </p:nvSpPr>
        <p:spPr>
          <a:xfrm>
            <a:off x="685800" y="1374321"/>
            <a:ext cx="2947988" cy="4600575"/>
          </a:xfrm>
        </p:spPr>
        <p:txBody>
          <a:bodyPr/>
          <a:lstStyle/>
          <a:p>
            <a:r>
              <a:rPr lang="en-US" dirty="0">
                <a:solidFill>
                  <a:schemeClr val="tx1"/>
                </a:solidFill>
              </a:rPr>
              <a:t>Population Health &amp; Facility Management</a:t>
            </a:r>
          </a:p>
        </p:txBody>
      </p:sp>
      <p:pic>
        <p:nvPicPr>
          <p:cNvPr id="7" name="Content Placeholder 6" descr="Chart, bar chart&#10;&#10;Description automatically generated">
            <a:extLst>
              <a:ext uri="{FF2B5EF4-FFF2-40B4-BE49-F238E27FC236}">
                <a16:creationId xmlns:a16="http://schemas.microsoft.com/office/drawing/2014/main" id="{C91E5E6F-6265-B24F-A89E-3B5E1F0819AD}"/>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4986338" y="974725"/>
            <a:ext cx="7205662" cy="5597525"/>
          </a:xfrm>
        </p:spPr>
      </p:pic>
      <p:sp>
        <p:nvSpPr>
          <p:cNvPr id="4" name="TextBox 3">
            <a:extLst>
              <a:ext uri="{FF2B5EF4-FFF2-40B4-BE49-F238E27FC236}">
                <a16:creationId xmlns:a16="http://schemas.microsoft.com/office/drawing/2014/main" id="{3E9B2DA8-9AE3-4B4C-8A14-01C0FDE33822}"/>
              </a:ext>
            </a:extLst>
          </p:cNvPr>
          <p:cNvSpPr txBox="1"/>
          <p:nvPr/>
        </p:nvSpPr>
        <p:spPr>
          <a:xfrm>
            <a:off x="298267" y="287138"/>
            <a:ext cx="11991704" cy="707886"/>
          </a:xfrm>
          <a:prstGeom prst="rect">
            <a:avLst/>
          </a:prstGeom>
          <a:noFill/>
        </p:spPr>
        <p:txBody>
          <a:bodyPr wrap="square" rtlCol="0">
            <a:spAutoFit/>
          </a:bodyPr>
          <a:lstStyle/>
          <a:p>
            <a:r>
              <a:rPr lang="en-US" sz="4000" b="1" dirty="0">
                <a:latin typeface="Avenir Next LT Pro" panose="020B0504020202020204" pitchFamily="34" charset="0"/>
                <a:ea typeface="Gadugi" panose="020B0502040204020203" pitchFamily="34" charset="0"/>
              </a:rPr>
              <a:t>Capacity</a:t>
            </a:r>
          </a:p>
        </p:txBody>
      </p:sp>
      <p:sp>
        <p:nvSpPr>
          <p:cNvPr id="3" name="Right Arrow 2">
            <a:extLst>
              <a:ext uri="{FF2B5EF4-FFF2-40B4-BE49-F238E27FC236}">
                <a16:creationId xmlns:a16="http://schemas.microsoft.com/office/drawing/2014/main" id="{18DC5F9F-09BC-3ED2-6985-31B1C67C9B65}"/>
              </a:ext>
            </a:extLst>
          </p:cNvPr>
          <p:cNvSpPr/>
          <p:nvPr/>
        </p:nvSpPr>
        <p:spPr>
          <a:xfrm>
            <a:off x="5148263" y="4414837"/>
            <a:ext cx="800100" cy="3286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4461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hart, bar chart&#10;&#10;Description automatically generated">
            <a:extLst>
              <a:ext uri="{FF2B5EF4-FFF2-40B4-BE49-F238E27FC236}">
                <a16:creationId xmlns:a16="http://schemas.microsoft.com/office/drawing/2014/main" id="{985144D5-BA62-AB4B-ACB4-7BE1E7F24E11}"/>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4493623" y="924615"/>
            <a:ext cx="7303678" cy="5646247"/>
          </a:xfrm>
        </p:spPr>
      </p:pic>
      <p:sp>
        <p:nvSpPr>
          <p:cNvPr id="4" name="TextBox 3">
            <a:extLst>
              <a:ext uri="{FF2B5EF4-FFF2-40B4-BE49-F238E27FC236}">
                <a16:creationId xmlns:a16="http://schemas.microsoft.com/office/drawing/2014/main" id="{40E91C8E-1EAE-41FB-8140-D5872B19D576}"/>
              </a:ext>
            </a:extLst>
          </p:cNvPr>
          <p:cNvSpPr txBox="1"/>
          <p:nvPr/>
        </p:nvSpPr>
        <p:spPr>
          <a:xfrm>
            <a:off x="298267" y="287138"/>
            <a:ext cx="11991704" cy="707886"/>
          </a:xfrm>
          <a:prstGeom prst="rect">
            <a:avLst/>
          </a:prstGeom>
          <a:noFill/>
        </p:spPr>
        <p:txBody>
          <a:bodyPr wrap="square" rtlCol="0">
            <a:spAutoFit/>
          </a:bodyPr>
          <a:lstStyle/>
          <a:p>
            <a:r>
              <a:rPr lang="en-US" sz="4000" b="1" dirty="0">
                <a:latin typeface="Avenir Next LT Pro" panose="020B0504020202020204" pitchFamily="34" charset="0"/>
                <a:ea typeface="Gadugi" panose="020B0502040204020203" pitchFamily="34" charset="0"/>
              </a:rPr>
              <a:t>Capacity</a:t>
            </a:r>
          </a:p>
        </p:txBody>
      </p:sp>
      <p:sp>
        <p:nvSpPr>
          <p:cNvPr id="5" name="Title 1">
            <a:extLst>
              <a:ext uri="{FF2B5EF4-FFF2-40B4-BE49-F238E27FC236}">
                <a16:creationId xmlns:a16="http://schemas.microsoft.com/office/drawing/2014/main" id="{2BB8C8FD-620E-4111-91EF-491004973378}"/>
              </a:ext>
            </a:extLst>
          </p:cNvPr>
          <p:cNvSpPr txBox="1">
            <a:spLocks/>
          </p:cNvSpPr>
          <p:nvPr/>
        </p:nvSpPr>
        <p:spPr>
          <a:xfrm>
            <a:off x="685800" y="1374321"/>
            <a:ext cx="2947988" cy="4600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dirty="0">
                <a:solidFill>
                  <a:schemeClr val="tx1"/>
                </a:solidFill>
              </a:rPr>
              <a:t>Inputs</a:t>
            </a:r>
          </a:p>
        </p:txBody>
      </p:sp>
      <p:sp>
        <p:nvSpPr>
          <p:cNvPr id="6" name="Right Arrow 5">
            <a:extLst>
              <a:ext uri="{FF2B5EF4-FFF2-40B4-BE49-F238E27FC236}">
                <a16:creationId xmlns:a16="http://schemas.microsoft.com/office/drawing/2014/main" id="{218E999C-0992-037B-D607-EE0C35D2F92D}"/>
              </a:ext>
            </a:extLst>
          </p:cNvPr>
          <p:cNvSpPr/>
          <p:nvPr/>
        </p:nvSpPr>
        <p:spPr>
          <a:xfrm>
            <a:off x="4205288" y="5214937"/>
            <a:ext cx="800100" cy="3286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13FFF12B-8B1F-BC44-E9E9-204D2D51E987}"/>
              </a:ext>
            </a:extLst>
          </p:cNvPr>
          <p:cNvSpPr/>
          <p:nvPr/>
        </p:nvSpPr>
        <p:spPr>
          <a:xfrm>
            <a:off x="4552951" y="6181027"/>
            <a:ext cx="800100" cy="3286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7E71466E-34AC-CC0C-9058-E078AAD77050}"/>
              </a:ext>
            </a:extLst>
          </p:cNvPr>
          <p:cNvSpPr/>
          <p:nvPr/>
        </p:nvSpPr>
        <p:spPr>
          <a:xfrm>
            <a:off x="4000953" y="3647211"/>
            <a:ext cx="800100" cy="3286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CE6408A9-5FD2-3C9B-A95C-F43D43A1B888}"/>
              </a:ext>
            </a:extLst>
          </p:cNvPr>
          <p:cNvSpPr/>
          <p:nvPr/>
        </p:nvSpPr>
        <p:spPr>
          <a:xfrm>
            <a:off x="4291466" y="1454173"/>
            <a:ext cx="800100" cy="3286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7875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hart, bar chart&#10;&#10;Description automatically generated">
            <a:extLst>
              <a:ext uri="{FF2B5EF4-FFF2-40B4-BE49-F238E27FC236}">
                <a16:creationId xmlns:a16="http://schemas.microsoft.com/office/drawing/2014/main" id="{FFEC315B-4AE8-A34A-B4FB-A8E20B60023B}"/>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5087938" y="1109663"/>
            <a:ext cx="7104062" cy="5462587"/>
          </a:xfrm>
        </p:spPr>
      </p:pic>
      <p:sp>
        <p:nvSpPr>
          <p:cNvPr id="4" name="TextBox 3">
            <a:extLst>
              <a:ext uri="{FF2B5EF4-FFF2-40B4-BE49-F238E27FC236}">
                <a16:creationId xmlns:a16="http://schemas.microsoft.com/office/drawing/2014/main" id="{ADE11031-9D06-43EA-BCF1-15E1CC24F70B}"/>
              </a:ext>
            </a:extLst>
          </p:cNvPr>
          <p:cNvSpPr txBox="1"/>
          <p:nvPr/>
        </p:nvSpPr>
        <p:spPr>
          <a:xfrm>
            <a:off x="298267" y="287138"/>
            <a:ext cx="11991704" cy="707886"/>
          </a:xfrm>
          <a:prstGeom prst="rect">
            <a:avLst/>
          </a:prstGeom>
          <a:noFill/>
        </p:spPr>
        <p:txBody>
          <a:bodyPr wrap="square" rtlCol="0">
            <a:spAutoFit/>
          </a:bodyPr>
          <a:lstStyle/>
          <a:p>
            <a:r>
              <a:rPr lang="en-US" sz="4000" b="1" dirty="0">
                <a:latin typeface="Avenir Next LT Pro" panose="020B0504020202020204" pitchFamily="34" charset="0"/>
                <a:ea typeface="Gadugi" panose="020B0502040204020203" pitchFamily="34" charset="0"/>
              </a:rPr>
              <a:t>Capacity</a:t>
            </a:r>
          </a:p>
        </p:txBody>
      </p:sp>
      <p:sp>
        <p:nvSpPr>
          <p:cNvPr id="5" name="Title 1">
            <a:extLst>
              <a:ext uri="{FF2B5EF4-FFF2-40B4-BE49-F238E27FC236}">
                <a16:creationId xmlns:a16="http://schemas.microsoft.com/office/drawing/2014/main" id="{E412F547-A03E-49A7-8A2C-C792FE5FF8BF}"/>
              </a:ext>
            </a:extLst>
          </p:cNvPr>
          <p:cNvSpPr txBox="1">
            <a:spLocks/>
          </p:cNvSpPr>
          <p:nvPr/>
        </p:nvSpPr>
        <p:spPr>
          <a:xfrm>
            <a:off x="685800" y="1374321"/>
            <a:ext cx="2947988" cy="4600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dirty="0">
                <a:solidFill>
                  <a:schemeClr val="tx1"/>
                </a:solidFill>
              </a:rPr>
              <a:t>Governance</a:t>
            </a:r>
          </a:p>
        </p:txBody>
      </p:sp>
      <p:sp>
        <p:nvSpPr>
          <p:cNvPr id="6" name="Right Arrow 5">
            <a:extLst>
              <a:ext uri="{FF2B5EF4-FFF2-40B4-BE49-F238E27FC236}">
                <a16:creationId xmlns:a16="http://schemas.microsoft.com/office/drawing/2014/main" id="{0D010C0A-88A3-7B28-F668-46E2F255A9BB}"/>
              </a:ext>
            </a:extLst>
          </p:cNvPr>
          <p:cNvSpPr/>
          <p:nvPr/>
        </p:nvSpPr>
        <p:spPr>
          <a:xfrm>
            <a:off x="5087938" y="5419724"/>
            <a:ext cx="800100" cy="3286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ED7C88C7-BBF3-2FC5-BDB0-E553D974614E}"/>
              </a:ext>
            </a:extLst>
          </p:cNvPr>
          <p:cNvSpPr/>
          <p:nvPr/>
        </p:nvSpPr>
        <p:spPr>
          <a:xfrm>
            <a:off x="4425951" y="6015036"/>
            <a:ext cx="800100" cy="3286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8880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A269E-BFAF-644F-BF26-AA7074A1B2BF}"/>
              </a:ext>
            </a:extLst>
          </p:cNvPr>
          <p:cNvSpPr>
            <a:spLocks noGrp="1"/>
          </p:cNvSpPr>
          <p:nvPr>
            <p:ph type="title" idx="4294967295"/>
          </p:nvPr>
        </p:nvSpPr>
        <p:spPr>
          <a:xfrm>
            <a:off x="0" y="1123950"/>
            <a:ext cx="2947988" cy="4600575"/>
          </a:xfrm>
        </p:spPr>
        <p:txBody>
          <a:bodyPr/>
          <a:lstStyle/>
          <a:p>
            <a:r>
              <a:rPr lang="en-US" dirty="0"/>
              <a:t>Data Gaps in Quality</a:t>
            </a:r>
          </a:p>
        </p:txBody>
      </p:sp>
      <p:pic>
        <p:nvPicPr>
          <p:cNvPr id="4" name="Picture 3" descr="Chart&#10;&#10;Description automatically generated">
            <a:extLst>
              <a:ext uri="{FF2B5EF4-FFF2-40B4-BE49-F238E27FC236}">
                <a16:creationId xmlns:a16="http://schemas.microsoft.com/office/drawing/2014/main" id="{B3620903-0238-1942-A096-4B17216DE6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9809" y="754246"/>
            <a:ext cx="4687226" cy="5205197"/>
          </a:xfrm>
          <a:prstGeom prst="rect">
            <a:avLst/>
          </a:prstGeom>
        </p:spPr>
      </p:pic>
      <p:sp>
        <p:nvSpPr>
          <p:cNvPr id="6" name="TextBox 5">
            <a:extLst>
              <a:ext uri="{FF2B5EF4-FFF2-40B4-BE49-F238E27FC236}">
                <a16:creationId xmlns:a16="http://schemas.microsoft.com/office/drawing/2014/main" id="{C99FF270-9B79-4BEA-8B77-76D350B9B670}"/>
              </a:ext>
            </a:extLst>
          </p:cNvPr>
          <p:cNvSpPr txBox="1"/>
          <p:nvPr/>
        </p:nvSpPr>
        <p:spPr>
          <a:xfrm>
            <a:off x="298267" y="287138"/>
            <a:ext cx="11991704" cy="707886"/>
          </a:xfrm>
          <a:prstGeom prst="rect">
            <a:avLst/>
          </a:prstGeom>
          <a:noFill/>
        </p:spPr>
        <p:txBody>
          <a:bodyPr wrap="square" rtlCol="0">
            <a:spAutoFit/>
          </a:bodyPr>
          <a:lstStyle/>
          <a:p>
            <a:r>
              <a:rPr lang="en-US" sz="4000" b="1" dirty="0">
                <a:latin typeface="Avenir Next LT Pro" panose="020B0504020202020204" pitchFamily="34" charset="0"/>
                <a:ea typeface="Gadugi" panose="020B0502040204020203" pitchFamily="34" charset="0"/>
              </a:rPr>
              <a:t>Performance</a:t>
            </a:r>
            <a:endParaRPr lang="en-US" sz="4000" dirty="0">
              <a:latin typeface="Avenir Next LT Pro" panose="020B0504020202020204" pitchFamily="34" charset="0"/>
              <a:ea typeface="Gadugi" panose="020B0502040204020203" pitchFamily="34" charset="0"/>
            </a:endParaRPr>
          </a:p>
        </p:txBody>
      </p:sp>
      <p:sp>
        <p:nvSpPr>
          <p:cNvPr id="7" name="Title 1">
            <a:extLst>
              <a:ext uri="{FF2B5EF4-FFF2-40B4-BE49-F238E27FC236}">
                <a16:creationId xmlns:a16="http://schemas.microsoft.com/office/drawing/2014/main" id="{4FF91947-89E4-4DA8-9BA5-7CFDD615EE63}"/>
              </a:ext>
            </a:extLst>
          </p:cNvPr>
          <p:cNvSpPr txBox="1">
            <a:spLocks/>
          </p:cNvSpPr>
          <p:nvPr/>
        </p:nvSpPr>
        <p:spPr>
          <a:xfrm>
            <a:off x="6477563" y="5974896"/>
            <a:ext cx="2546694" cy="4049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sz="2000" dirty="0">
                <a:solidFill>
                  <a:schemeClr val="tx1"/>
                </a:solidFill>
              </a:rPr>
              <a:t>Data gaps in quality</a:t>
            </a:r>
          </a:p>
        </p:txBody>
      </p:sp>
      <p:sp>
        <p:nvSpPr>
          <p:cNvPr id="8" name="Title 1">
            <a:extLst>
              <a:ext uri="{FF2B5EF4-FFF2-40B4-BE49-F238E27FC236}">
                <a16:creationId xmlns:a16="http://schemas.microsoft.com/office/drawing/2014/main" id="{8E5B5BB5-AA41-4CF0-9971-1B385FF0C131}"/>
              </a:ext>
            </a:extLst>
          </p:cNvPr>
          <p:cNvSpPr txBox="1">
            <a:spLocks/>
          </p:cNvSpPr>
          <p:nvPr/>
        </p:nvSpPr>
        <p:spPr>
          <a:xfrm>
            <a:off x="685800" y="1374321"/>
            <a:ext cx="2947988" cy="4600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dirty="0">
                <a:solidFill>
                  <a:schemeClr val="tx1"/>
                </a:solidFill>
              </a:rPr>
              <a:t>Access</a:t>
            </a:r>
          </a:p>
          <a:p>
            <a:r>
              <a:rPr lang="en-US" dirty="0">
                <a:solidFill>
                  <a:schemeClr val="tx1"/>
                </a:solidFill>
              </a:rPr>
              <a:t>Coverage</a:t>
            </a:r>
          </a:p>
          <a:p>
            <a:r>
              <a:rPr lang="en-US" dirty="0">
                <a:solidFill>
                  <a:schemeClr val="tx1"/>
                </a:solidFill>
              </a:rPr>
              <a:t>Quality</a:t>
            </a:r>
          </a:p>
        </p:txBody>
      </p:sp>
    </p:spTree>
    <p:extLst>
      <p:ext uri="{BB962C8B-B14F-4D97-AF65-F5344CB8AC3E}">
        <p14:creationId xmlns:p14="http://schemas.microsoft.com/office/powerpoint/2010/main" val="562274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5969C-2BAE-114D-9EDE-03080E5F1765}"/>
              </a:ext>
            </a:extLst>
          </p:cNvPr>
          <p:cNvSpPr>
            <a:spLocks noGrp="1"/>
          </p:cNvSpPr>
          <p:nvPr>
            <p:ph type="title" idx="4294967295"/>
          </p:nvPr>
        </p:nvSpPr>
        <p:spPr>
          <a:xfrm>
            <a:off x="0" y="1123950"/>
            <a:ext cx="2947988" cy="4600575"/>
          </a:xfrm>
        </p:spPr>
        <p:txBody>
          <a:bodyPr/>
          <a:lstStyle/>
          <a:p>
            <a:r>
              <a:rPr lang="en-US" dirty="0"/>
              <a:t>PHC Equity Values by Indicator - Access</a:t>
            </a:r>
          </a:p>
        </p:txBody>
      </p:sp>
      <p:sp>
        <p:nvSpPr>
          <p:cNvPr id="7" name="TextBox 6">
            <a:extLst>
              <a:ext uri="{FF2B5EF4-FFF2-40B4-BE49-F238E27FC236}">
                <a16:creationId xmlns:a16="http://schemas.microsoft.com/office/drawing/2014/main" id="{C7770AC9-C067-4EEA-8CAC-8FA4304BCCE3}"/>
              </a:ext>
            </a:extLst>
          </p:cNvPr>
          <p:cNvSpPr txBox="1"/>
          <p:nvPr/>
        </p:nvSpPr>
        <p:spPr>
          <a:xfrm>
            <a:off x="298267" y="287138"/>
            <a:ext cx="11991704" cy="707886"/>
          </a:xfrm>
          <a:prstGeom prst="rect">
            <a:avLst/>
          </a:prstGeom>
          <a:noFill/>
        </p:spPr>
        <p:txBody>
          <a:bodyPr wrap="square" rtlCol="0">
            <a:spAutoFit/>
          </a:bodyPr>
          <a:lstStyle/>
          <a:p>
            <a:r>
              <a:rPr lang="en-US" sz="4000" b="1" dirty="0">
                <a:latin typeface="Avenir Next LT Pro" panose="020B0504020202020204" pitchFamily="34" charset="0"/>
                <a:ea typeface="Gadugi" panose="020B0502040204020203" pitchFamily="34" charset="0"/>
              </a:rPr>
              <a:t>Equity</a:t>
            </a:r>
          </a:p>
        </p:txBody>
      </p:sp>
      <p:pic>
        <p:nvPicPr>
          <p:cNvPr id="8" name="Picture 7" descr="Chart, box and whisker chart&#10;&#10;Description automatically generated">
            <a:extLst>
              <a:ext uri="{FF2B5EF4-FFF2-40B4-BE49-F238E27FC236}">
                <a16:creationId xmlns:a16="http://schemas.microsoft.com/office/drawing/2014/main" id="{60E68C71-689B-4686-AE5B-E33997049282}"/>
              </a:ext>
            </a:extLst>
          </p:cNvPr>
          <p:cNvPicPr>
            <a:picLocks noChangeAspect="1"/>
          </p:cNvPicPr>
          <p:nvPr/>
        </p:nvPicPr>
        <p:blipFill rotWithShape="1">
          <a:blip r:embed="rId3">
            <a:extLst>
              <a:ext uri="{28A0092B-C50C-407E-A947-70E740481C1C}">
                <a14:useLocalDpi xmlns:a14="http://schemas.microsoft.com/office/drawing/2010/main" val="0"/>
              </a:ext>
            </a:extLst>
          </a:blip>
          <a:srcRect t="7892" r="847" b="5838"/>
          <a:stretch/>
        </p:blipFill>
        <p:spPr>
          <a:xfrm>
            <a:off x="2370977" y="287138"/>
            <a:ext cx="7386977" cy="6427171"/>
          </a:xfrm>
          <a:prstGeom prst="rect">
            <a:avLst/>
          </a:prstGeom>
        </p:spPr>
      </p:pic>
    </p:spTree>
    <p:extLst>
      <p:ext uri="{BB962C8B-B14F-4D97-AF65-F5344CB8AC3E}">
        <p14:creationId xmlns:p14="http://schemas.microsoft.com/office/powerpoint/2010/main" val="2696506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C5995A-5E72-2B4D-80BD-999A5D15C236}"/>
              </a:ext>
            </a:extLst>
          </p:cNvPr>
          <p:cNvSpPr>
            <a:spLocks noGrp="1"/>
          </p:cNvSpPr>
          <p:nvPr>
            <p:ph type="title" idx="4294967295"/>
          </p:nvPr>
        </p:nvSpPr>
        <p:spPr>
          <a:xfrm>
            <a:off x="0" y="1123950"/>
            <a:ext cx="2947988" cy="4600575"/>
          </a:xfrm>
        </p:spPr>
        <p:txBody>
          <a:bodyPr/>
          <a:lstStyle/>
          <a:p>
            <a:r>
              <a:rPr lang="en-US" dirty="0"/>
              <a:t>Every Country Has a Unique Fingerprint</a:t>
            </a:r>
          </a:p>
        </p:txBody>
      </p:sp>
      <p:pic>
        <p:nvPicPr>
          <p:cNvPr id="4" name="Picture 3" descr="Chart, radar chart&#10;&#10;Description automatically generated">
            <a:extLst>
              <a:ext uri="{FF2B5EF4-FFF2-40B4-BE49-F238E27FC236}">
                <a16:creationId xmlns:a16="http://schemas.microsoft.com/office/drawing/2014/main" id="{89E03AFB-F1E4-8E47-A5D9-F34E176B7730}"/>
              </a:ext>
            </a:extLst>
          </p:cNvPr>
          <p:cNvPicPr>
            <a:picLocks noChangeAspect="1"/>
          </p:cNvPicPr>
          <p:nvPr/>
        </p:nvPicPr>
        <p:blipFill rotWithShape="1">
          <a:blip r:embed="rId3">
            <a:extLst>
              <a:ext uri="{28A0092B-C50C-407E-A947-70E740481C1C}">
                <a14:useLocalDpi xmlns:a14="http://schemas.microsoft.com/office/drawing/2010/main" val="0"/>
              </a:ext>
            </a:extLst>
          </a:blip>
          <a:srcRect l="1" r="-1495" b="18140"/>
          <a:stretch/>
        </p:blipFill>
        <p:spPr>
          <a:xfrm>
            <a:off x="2731769" y="456849"/>
            <a:ext cx="6728461" cy="6244397"/>
          </a:xfrm>
          <a:prstGeom prst="rect">
            <a:avLst/>
          </a:prstGeom>
        </p:spPr>
      </p:pic>
    </p:spTree>
    <p:extLst>
      <p:ext uri="{BB962C8B-B14F-4D97-AF65-F5344CB8AC3E}">
        <p14:creationId xmlns:p14="http://schemas.microsoft.com/office/powerpoint/2010/main" val="530380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32194-B4ED-4646-A682-99C9B0440794}"/>
              </a:ext>
            </a:extLst>
          </p:cNvPr>
          <p:cNvSpPr>
            <a:spLocks noGrp="1"/>
          </p:cNvSpPr>
          <p:nvPr>
            <p:ph type="title"/>
          </p:nvPr>
        </p:nvSpPr>
        <p:spPr/>
        <p:txBody>
          <a:bodyPr>
            <a:normAutofit fontScale="90000"/>
          </a:bodyPr>
          <a:lstStyle/>
          <a:p>
            <a:r>
              <a:rPr lang="en-US" dirty="0"/>
              <a:t>World Bank PHC Flagship Report</a:t>
            </a:r>
          </a:p>
        </p:txBody>
      </p:sp>
      <p:sp>
        <p:nvSpPr>
          <p:cNvPr id="4" name="Content Placeholder 3">
            <a:extLst>
              <a:ext uri="{FF2B5EF4-FFF2-40B4-BE49-F238E27FC236}">
                <a16:creationId xmlns:a16="http://schemas.microsoft.com/office/drawing/2014/main" id="{CE8AA462-D96F-4E82-772D-00AA4D5523DE}"/>
              </a:ext>
            </a:extLst>
          </p:cNvPr>
          <p:cNvSpPr>
            <a:spLocks noGrp="1"/>
          </p:cNvSpPr>
          <p:nvPr>
            <p:ph idx="1"/>
          </p:nvPr>
        </p:nvSpPr>
        <p:spPr/>
        <p:txBody>
          <a:bodyPr>
            <a:normAutofit fontScale="92500" lnSpcReduction="20000"/>
          </a:bodyPr>
          <a:lstStyle/>
          <a:p>
            <a:r>
              <a:rPr lang="en-US" dirty="0"/>
              <a:t>Seeks to advance deeper collaboration across the GAP collaborators, the wider community of bilateral and multilateral agencies, foundations and CSOs as well as within the World Bank Group Building through broad collaborative alliances such as PHCPI focused on:</a:t>
            </a:r>
          </a:p>
          <a:p>
            <a:pPr lvl="1"/>
            <a:r>
              <a:rPr lang="en-US" dirty="0"/>
              <a:t>Protecting human capital within a multisectoral architecture including </a:t>
            </a:r>
            <a:r>
              <a:rPr lang="en-US" dirty="0" err="1"/>
              <a:t>OneHealth</a:t>
            </a:r>
            <a:endParaRPr lang="en-US" dirty="0"/>
          </a:p>
          <a:p>
            <a:pPr lvl="1"/>
            <a:r>
              <a:rPr lang="en-US" dirty="0"/>
              <a:t>Raising the profile of PHC in World Bank lending</a:t>
            </a:r>
          </a:p>
          <a:p>
            <a:pPr lvl="1"/>
            <a:r>
              <a:rPr lang="en-US" dirty="0"/>
              <a:t>Four categories of strategies:</a:t>
            </a:r>
          </a:p>
          <a:p>
            <a:pPr lvl="2"/>
            <a:r>
              <a:rPr lang="en-US" dirty="0"/>
              <a:t>Personalized care coordination (shift from gatekeeping)</a:t>
            </a:r>
          </a:p>
          <a:p>
            <a:pPr lvl="2"/>
            <a:r>
              <a:rPr lang="en-US" dirty="0"/>
              <a:t>People-centered integration (shift from fragmentation)</a:t>
            </a:r>
          </a:p>
          <a:p>
            <a:pPr lvl="2"/>
            <a:r>
              <a:rPr lang="en-US" dirty="0"/>
              <a:t>PHC essential service package with measured outcomes (shift from inequities and lack of accountability)</a:t>
            </a:r>
          </a:p>
          <a:p>
            <a:pPr lvl="2"/>
            <a:r>
              <a:rPr lang="en-US" dirty="0"/>
              <a:t>Public health surveillance and outreach capacity (shift from fragility)</a:t>
            </a:r>
          </a:p>
          <a:p>
            <a:pPr lvl="1"/>
            <a:r>
              <a:rPr lang="en-US" dirty="0"/>
              <a:t>Requires:</a:t>
            </a:r>
          </a:p>
          <a:p>
            <a:pPr lvl="2"/>
            <a:r>
              <a:rPr lang="en-US" b="1" dirty="0"/>
              <a:t>PHC teams w internal collaboration and communication</a:t>
            </a:r>
          </a:p>
          <a:p>
            <a:pPr lvl="2"/>
            <a:r>
              <a:rPr lang="en-US" dirty="0"/>
              <a:t>Responsive care</a:t>
            </a:r>
          </a:p>
          <a:p>
            <a:pPr lvl="2"/>
            <a:r>
              <a:rPr lang="en-US" dirty="0"/>
              <a:t>Coordination and continuity across health system and communities</a:t>
            </a:r>
          </a:p>
          <a:p>
            <a:pPr lvl="1"/>
            <a:r>
              <a:rPr lang="en-US" dirty="0"/>
              <a:t>Uses:</a:t>
            </a:r>
          </a:p>
          <a:p>
            <a:pPr lvl="2"/>
            <a:r>
              <a:rPr lang="en-US" b="1" dirty="0"/>
              <a:t>Reformed interprofessional education focused on competencies</a:t>
            </a:r>
          </a:p>
          <a:p>
            <a:pPr lvl="2"/>
            <a:r>
              <a:rPr lang="en-US" dirty="0"/>
              <a:t>Financing from general government revenue </a:t>
            </a:r>
          </a:p>
          <a:p>
            <a:pPr lvl="2"/>
            <a:r>
              <a:rPr lang="en-US" dirty="0"/>
              <a:t>Integrated health information and coordination systems </a:t>
            </a:r>
          </a:p>
          <a:p>
            <a:pPr lvl="2"/>
            <a:r>
              <a:rPr lang="en-US" dirty="0"/>
              <a:t>Explicitly defined PHC service packages</a:t>
            </a:r>
          </a:p>
          <a:p>
            <a:pPr lvl="2"/>
            <a:r>
              <a:rPr lang="en-US" dirty="0"/>
              <a:t>Upfront investments and routine operations</a:t>
            </a:r>
          </a:p>
          <a:p>
            <a:pPr lvl="2"/>
            <a:endParaRPr lang="en-US" dirty="0"/>
          </a:p>
          <a:p>
            <a:pPr lvl="1"/>
            <a:endParaRPr lang="en-US" dirty="0"/>
          </a:p>
          <a:p>
            <a:pPr lvl="1"/>
            <a:endParaRPr lang="en-US" dirty="0"/>
          </a:p>
        </p:txBody>
      </p:sp>
      <p:sp>
        <p:nvSpPr>
          <p:cNvPr id="2" name="Slide Number Placeholder 1">
            <a:extLst>
              <a:ext uri="{FF2B5EF4-FFF2-40B4-BE49-F238E27FC236}">
                <a16:creationId xmlns:a16="http://schemas.microsoft.com/office/drawing/2014/main" id="{5A0EC23E-7ADF-E138-11B4-DAC666BBE6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8D0A5D-4805-4627-8384-EBB39169728C}" type="slidenum">
              <a:rPr kumimoji="0" lang="en-US" sz="1200" b="0" i="0" u="none" strike="noStrike" kern="1200" cap="none" spc="0" normalizeH="0" baseline="0" noProof="0" smtClean="0">
                <a:ln>
                  <a:noFill/>
                </a:ln>
                <a:solidFill>
                  <a:srgbClr val="2E4057"/>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2E4057"/>
              </a:solidFill>
              <a:effectLst/>
              <a:uLnTx/>
              <a:uFillTx/>
              <a:latin typeface="Arial"/>
              <a:ea typeface="+mn-ea"/>
              <a:cs typeface="+mn-cs"/>
            </a:endParaRPr>
          </a:p>
        </p:txBody>
      </p:sp>
      <p:sp>
        <p:nvSpPr>
          <p:cNvPr id="5" name="TextBox 4">
            <a:extLst>
              <a:ext uri="{FF2B5EF4-FFF2-40B4-BE49-F238E27FC236}">
                <a16:creationId xmlns:a16="http://schemas.microsoft.com/office/drawing/2014/main" id="{2423B650-666E-66C5-1A00-8CB9C7ABDBFD}"/>
              </a:ext>
            </a:extLst>
          </p:cNvPr>
          <p:cNvSpPr txBox="1"/>
          <p:nvPr/>
        </p:nvSpPr>
        <p:spPr>
          <a:xfrm>
            <a:off x="5712431" y="6180946"/>
            <a:ext cx="5486400" cy="400110"/>
          </a:xfrm>
          <a:prstGeom prst="rect">
            <a:avLst/>
          </a:prstGeom>
          <a:noFill/>
        </p:spPr>
        <p:txBody>
          <a:bodyPr wrap="square" rtlCol="0">
            <a:spAutoFit/>
          </a:bodyPr>
          <a:lstStyle/>
          <a:p>
            <a:r>
              <a:rPr lang="en-US" sz="1000" dirty="0"/>
              <a:t>https://</a:t>
            </a:r>
            <a:r>
              <a:rPr lang="en-US" sz="1000" dirty="0" err="1"/>
              <a:t>www.worldbank.org</a:t>
            </a:r>
            <a:r>
              <a:rPr lang="en-US" sz="1000" dirty="0"/>
              <a:t>/</a:t>
            </a:r>
            <a:r>
              <a:rPr lang="en-US" sz="1000" dirty="0" err="1"/>
              <a:t>en</a:t>
            </a:r>
            <a:r>
              <a:rPr lang="en-US" sz="1000" dirty="0"/>
              <a:t>/topic/health/publication/walking-the-walk-reimagining-primary-health-care-after-covid-19-a-health-nutrition-and-population-global-practice-flagsh</a:t>
            </a:r>
          </a:p>
        </p:txBody>
      </p:sp>
    </p:spTree>
    <p:extLst>
      <p:ext uri="{BB962C8B-B14F-4D97-AF65-F5344CB8AC3E}">
        <p14:creationId xmlns:p14="http://schemas.microsoft.com/office/powerpoint/2010/main" val="2653126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ical user interface, text&#10;&#10;Description automatically generated">
            <a:extLst>
              <a:ext uri="{FF2B5EF4-FFF2-40B4-BE49-F238E27FC236}">
                <a16:creationId xmlns:a16="http://schemas.microsoft.com/office/drawing/2014/main" id="{2A9A4F9A-2ECB-4CA4-B8DF-7B32157110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66448"/>
          </a:xfrm>
          <a:prstGeom prst="rect">
            <a:avLst/>
          </a:prstGeom>
        </p:spPr>
      </p:pic>
    </p:spTree>
    <p:extLst>
      <p:ext uri="{BB962C8B-B14F-4D97-AF65-F5344CB8AC3E}">
        <p14:creationId xmlns:p14="http://schemas.microsoft.com/office/powerpoint/2010/main" val="2207694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E14AC6F0-450A-43A3-9B8A-4E12BED48C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78230"/>
          </a:xfrm>
          <a:prstGeom prst="rect">
            <a:avLst/>
          </a:prstGeom>
        </p:spPr>
      </p:pic>
    </p:spTree>
    <p:extLst>
      <p:ext uri="{BB962C8B-B14F-4D97-AF65-F5344CB8AC3E}">
        <p14:creationId xmlns:p14="http://schemas.microsoft.com/office/powerpoint/2010/main" val="3515891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Approach to Primary Care </a:t>
            </a:r>
            <a:br>
              <a:rPr lang="en-US" dirty="0"/>
            </a:br>
            <a:r>
              <a:rPr lang="en-US" dirty="0"/>
              <a:t>System Strengthening</a:t>
            </a:r>
          </a:p>
        </p:txBody>
      </p:sp>
      <p:pic>
        <p:nvPicPr>
          <p:cNvPr id="16" name="Graphic 15">
            <a:extLst>
              <a:ext uri="{FF2B5EF4-FFF2-40B4-BE49-F238E27FC236}">
                <a16:creationId xmlns:a16="http://schemas.microsoft.com/office/drawing/2014/main" id="{AC01FF78-4E11-3447-ACDD-A5CDC70A2D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43201" y="1498601"/>
            <a:ext cx="7632468" cy="4235089"/>
          </a:xfrm>
          <a:prstGeom prst="rect">
            <a:avLst/>
          </a:prstGeom>
        </p:spPr>
      </p:pic>
    </p:spTree>
    <p:extLst>
      <p:ext uri="{BB962C8B-B14F-4D97-AF65-F5344CB8AC3E}">
        <p14:creationId xmlns:p14="http://schemas.microsoft.com/office/powerpoint/2010/main" val="424436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8A8B0F0-A300-E84F-8397-4C1338AAFF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38400" y="584201"/>
            <a:ext cx="7721600" cy="5411479"/>
          </a:xfrm>
          <a:prstGeom prst="rect">
            <a:avLst/>
          </a:prstGeom>
        </p:spPr>
      </p:pic>
    </p:spTree>
    <p:extLst>
      <p:ext uri="{BB962C8B-B14F-4D97-AF65-F5344CB8AC3E}">
        <p14:creationId xmlns:p14="http://schemas.microsoft.com/office/powerpoint/2010/main" val="430062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Table&#10;&#10;Description automatically generated">
            <a:extLst>
              <a:ext uri="{FF2B5EF4-FFF2-40B4-BE49-F238E27FC236}">
                <a16:creationId xmlns:a16="http://schemas.microsoft.com/office/drawing/2014/main" id="{265A78E4-50B5-CD8A-B8D5-E4FFFC781D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278" y="957263"/>
            <a:ext cx="11526123" cy="5530850"/>
          </a:xfrm>
          <a:prstGeom prst="rect">
            <a:avLst/>
          </a:prstGeom>
        </p:spPr>
      </p:pic>
      <p:sp>
        <p:nvSpPr>
          <p:cNvPr id="6" name="TextBox 5">
            <a:extLst>
              <a:ext uri="{FF2B5EF4-FFF2-40B4-BE49-F238E27FC236}">
                <a16:creationId xmlns:a16="http://schemas.microsoft.com/office/drawing/2014/main" id="{5E044A89-74E2-5167-8523-3970D30547EE}"/>
              </a:ext>
            </a:extLst>
          </p:cNvPr>
          <p:cNvSpPr txBox="1"/>
          <p:nvPr/>
        </p:nvSpPr>
        <p:spPr>
          <a:xfrm>
            <a:off x="298267" y="287138"/>
            <a:ext cx="11991704" cy="707886"/>
          </a:xfrm>
          <a:prstGeom prst="rect">
            <a:avLst/>
          </a:prstGeom>
          <a:noFill/>
        </p:spPr>
        <p:txBody>
          <a:bodyPr wrap="square" rtlCol="0">
            <a:spAutoFit/>
          </a:bodyPr>
          <a:lstStyle/>
          <a:p>
            <a:r>
              <a:rPr lang="en-US" sz="4000" b="1" dirty="0">
                <a:latin typeface="Avenir Next LT Pro" panose="020B0504020202020204" pitchFamily="34" charset="0"/>
                <a:ea typeface="Gadugi" panose="020B0502040204020203" pitchFamily="34" charset="0"/>
              </a:rPr>
              <a:t>Workforce Needs</a:t>
            </a:r>
          </a:p>
        </p:txBody>
      </p:sp>
      <p:sp>
        <p:nvSpPr>
          <p:cNvPr id="7" name="TextBox 6">
            <a:extLst>
              <a:ext uri="{FF2B5EF4-FFF2-40B4-BE49-F238E27FC236}">
                <a16:creationId xmlns:a16="http://schemas.microsoft.com/office/drawing/2014/main" id="{E91D9A0F-3CF4-331E-741B-7071CD331C89}"/>
              </a:ext>
            </a:extLst>
          </p:cNvPr>
          <p:cNvSpPr txBox="1"/>
          <p:nvPr/>
        </p:nvSpPr>
        <p:spPr>
          <a:xfrm>
            <a:off x="5018295" y="6386196"/>
            <a:ext cx="6945106" cy="369332"/>
          </a:xfrm>
          <a:prstGeom prst="rect">
            <a:avLst/>
          </a:prstGeom>
          <a:noFill/>
        </p:spPr>
        <p:txBody>
          <a:bodyPr wrap="none" rtlCol="0">
            <a:spAutoFit/>
          </a:bodyPr>
          <a:lstStyle/>
          <a:p>
            <a:r>
              <a:rPr lang="en-US" dirty="0">
                <a:hlinkClick r:id="rId4"/>
              </a:rPr>
              <a:t>Global Strategy on Human Resources for Health: Workforce 2030</a:t>
            </a:r>
            <a:r>
              <a:rPr lang="en-US" dirty="0"/>
              <a:t>, WHO</a:t>
            </a:r>
          </a:p>
        </p:txBody>
      </p:sp>
      <p:sp>
        <p:nvSpPr>
          <p:cNvPr id="8" name="Right Arrow 7">
            <a:extLst>
              <a:ext uri="{FF2B5EF4-FFF2-40B4-BE49-F238E27FC236}">
                <a16:creationId xmlns:a16="http://schemas.microsoft.com/office/drawing/2014/main" id="{D1EA50D8-04C3-FE15-CD77-83A16094C474}"/>
              </a:ext>
            </a:extLst>
          </p:cNvPr>
          <p:cNvSpPr/>
          <p:nvPr/>
        </p:nvSpPr>
        <p:spPr>
          <a:xfrm>
            <a:off x="-101783" y="3264693"/>
            <a:ext cx="800100" cy="3286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2197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69B76-B0AD-56F3-A531-E68CC7F40007}"/>
              </a:ext>
            </a:extLst>
          </p:cNvPr>
          <p:cNvSpPr>
            <a:spLocks noGrp="1"/>
          </p:cNvSpPr>
          <p:nvPr>
            <p:ph type="title"/>
          </p:nvPr>
        </p:nvSpPr>
        <p:spPr>
          <a:xfrm>
            <a:off x="252918" y="1123837"/>
            <a:ext cx="3061781" cy="4601183"/>
          </a:xfrm>
        </p:spPr>
        <p:txBody>
          <a:bodyPr/>
          <a:lstStyle/>
          <a:p>
            <a:r>
              <a:rPr lang="en-US" dirty="0"/>
              <a:t>Consider adding </a:t>
            </a:r>
            <a:r>
              <a:rPr lang="en-US" sz="3000" dirty="0"/>
              <a:t>Recommendations</a:t>
            </a:r>
          </a:p>
        </p:txBody>
      </p:sp>
      <p:sp>
        <p:nvSpPr>
          <p:cNvPr id="3" name="Content Placeholder 2">
            <a:extLst>
              <a:ext uri="{FF2B5EF4-FFF2-40B4-BE49-F238E27FC236}">
                <a16:creationId xmlns:a16="http://schemas.microsoft.com/office/drawing/2014/main" id="{F4C77DA7-FC0B-D476-6269-C694061DD8C6}"/>
              </a:ext>
            </a:extLst>
          </p:cNvPr>
          <p:cNvSpPr>
            <a:spLocks noGrp="1"/>
          </p:cNvSpPr>
          <p:nvPr>
            <p:ph idx="1"/>
          </p:nvPr>
        </p:nvSpPr>
        <p:spPr>
          <a:xfrm>
            <a:off x="3643313" y="0"/>
            <a:ext cx="8143875" cy="6858000"/>
          </a:xfrm>
        </p:spPr>
        <p:txBody>
          <a:bodyPr>
            <a:normAutofit/>
          </a:bodyPr>
          <a:lstStyle/>
          <a:p>
            <a:pPr marL="0" indent="0">
              <a:buNone/>
            </a:pPr>
            <a:endParaRPr lang="en-US" dirty="0"/>
          </a:p>
          <a:p>
            <a:pPr lvl="1"/>
            <a:r>
              <a:rPr lang="en-US" b="1" dirty="0"/>
              <a:t>Investment</a:t>
            </a:r>
            <a:r>
              <a:rPr lang="en-US" dirty="0"/>
              <a:t> in building a strong foundation for the PHC workforce using the following principles:</a:t>
            </a:r>
          </a:p>
          <a:p>
            <a:pPr lvl="2"/>
            <a:r>
              <a:rPr lang="en-US" dirty="0"/>
              <a:t>CHWs should professionalized and remunerated in all countries in Africa</a:t>
            </a:r>
          </a:p>
          <a:p>
            <a:pPr lvl="2"/>
            <a:r>
              <a:rPr lang="en-US" dirty="0"/>
              <a:t>Complete and robust pre-service and in-service educational, training and credentialing </a:t>
            </a:r>
            <a:r>
              <a:rPr lang="en-US" dirty="0" err="1"/>
              <a:t>infrastructture</a:t>
            </a:r>
            <a:r>
              <a:rPr lang="en-US" dirty="0"/>
              <a:t> should be in place to build up and implement effective PHC teams capable of providing strong high-quality PHC including:</a:t>
            </a:r>
          </a:p>
          <a:p>
            <a:pPr lvl="3"/>
            <a:r>
              <a:rPr lang="en-US" dirty="0"/>
              <a:t>A strong and supported medical discipline (i.e. family medicine/GP) committed to comprehensive primary health care as its focus without limitations in regards to age, gender, problem or disease complete with the identical educational, training and accreditation systems of all other medical workforce disciplines in the country</a:t>
            </a:r>
          </a:p>
          <a:p>
            <a:pPr lvl="3"/>
            <a:r>
              <a:rPr lang="en-US" dirty="0"/>
              <a:t>A professional pathway to strengthen competency of and support for advanced practice providers specifically in relation to comprehensive PHC</a:t>
            </a:r>
          </a:p>
          <a:p>
            <a:pPr lvl="3"/>
            <a:r>
              <a:rPr lang="en-US" dirty="0"/>
              <a:t>A commitment to having both CHWs and skilled birth attendants/midwives fully integrated with and backed up by PHC teams</a:t>
            </a:r>
          </a:p>
          <a:p>
            <a:pPr lvl="3"/>
            <a:r>
              <a:rPr lang="en-US" dirty="0"/>
              <a:t>Dedicated training on principles of delivering high quality PHC for nurses, midwives, pharmacists and all other members of the PHC team</a:t>
            </a:r>
          </a:p>
          <a:p>
            <a:pPr lvl="3"/>
            <a:r>
              <a:rPr lang="en-US" dirty="0"/>
              <a:t>Development and implementation of a core curriculum for CHWs on comprehensive PHC</a:t>
            </a:r>
          </a:p>
          <a:p>
            <a:pPr lvl="2"/>
            <a:r>
              <a:rPr lang="en-US" dirty="0"/>
              <a:t>Supportive supervision is implemented specifically in support of interprofessional PHC teams dedicated to comprehensive PHC service delivery</a:t>
            </a:r>
          </a:p>
          <a:p>
            <a:pPr lvl="2"/>
            <a:r>
              <a:rPr lang="en-US" dirty="0"/>
              <a:t>Developing empanelment systems to ensure all people in all communities have access to a fully equipped and staffed PHC team</a:t>
            </a:r>
          </a:p>
          <a:p>
            <a:pPr lvl="3"/>
            <a:r>
              <a:rPr lang="en-US" dirty="0"/>
              <a:t>Set targets here? i.e. one CHW per 500 population, one family doc per 2500 population - I think these numbers might have some evidence behind them, but whatever you think for Africa - maybe even incremental targets (immediate target, medium term, and fully aspirational?) on the way to addressing the massive health workforce shortage in Africa over the next decades</a:t>
            </a:r>
          </a:p>
        </p:txBody>
      </p:sp>
    </p:spTree>
    <p:extLst>
      <p:ext uri="{BB962C8B-B14F-4D97-AF65-F5344CB8AC3E}">
        <p14:creationId xmlns:p14="http://schemas.microsoft.com/office/powerpoint/2010/main" val="2764080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69B76-B0AD-56F3-A531-E68CC7F40007}"/>
              </a:ext>
            </a:extLst>
          </p:cNvPr>
          <p:cNvSpPr>
            <a:spLocks noGrp="1"/>
          </p:cNvSpPr>
          <p:nvPr>
            <p:ph type="title"/>
          </p:nvPr>
        </p:nvSpPr>
        <p:spPr>
          <a:xfrm>
            <a:off x="252918" y="1123837"/>
            <a:ext cx="3061781" cy="4601183"/>
          </a:xfrm>
        </p:spPr>
        <p:txBody>
          <a:bodyPr/>
          <a:lstStyle/>
          <a:p>
            <a:r>
              <a:rPr lang="en-US" dirty="0"/>
              <a:t>Consider adding </a:t>
            </a:r>
            <a:r>
              <a:rPr lang="en-US" sz="3000" dirty="0"/>
              <a:t>Recommendations</a:t>
            </a:r>
          </a:p>
        </p:txBody>
      </p:sp>
      <p:sp>
        <p:nvSpPr>
          <p:cNvPr id="3" name="Content Placeholder 2">
            <a:extLst>
              <a:ext uri="{FF2B5EF4-FFF2-40B4-BE49-F238E27FC236}">
                <a16:creationId xmlns:a16="http://schemas.microsoft.com/office/drawing/2014/main" id="{F4C77DA7-FC0B-D476-6269-C694061DD8C6}"/>
              </a:ext>
            </a:extLst>
          </p:cNvPr>
          <p:cNvSpPr>
            <a:spLocks noGrp="1"/>
          </p:cNvSpPr>
          <p:nvPr>
            <p:ph idx="1"/>
          </p:nvPr>
        </p:nvSpPr>
        <p:spPr>
          <a:xfrm>
            <a:off x="3643313" y="0"/>
            <a:ext cx="8143875" cy="6858000"/>
          </a:xfrm>
        </p:spPr>
        <p:txBody>
          <a:bodyPr>
            <a:normAutofit/>
          </a:bodyPr>
          <a:lstStyle/>
          <a:p>
            <a:pPr marL="0" indent="0">
              <a:buNone/>
            </a:pPr>
            <a:endParaRPr lang="en-US" dirty="0"/>
          </a:p>
          <a:p>
            <a:pPr lvl="1"/>
            <a:r>
              <a:rPr lang="en-US" dirty="0"/>
              <a:t>Recommendations on </a:t>
            </a:r>
            <a:r>
              <a:rPr lang="en-US" b="1" u="sng" dirty="0"/>
              <a:t>HOW</a:t>
            </a:r>
            <a:r>
              <a:rPr lang="en-US" dirty="0"/>
              <a:t> to do this – </a:t>
            </a:r>
            <a:r>
              <a:rPr lang="en-US" u="sng" dirty="0"/>
              <a:t>how to build</a:t>
            </a:r>
            <a:r>
              <a:rPr lang="en-US" dirty="0"/>
              <a:t>, </a:t>
            </a:r>
            <a:r>
              <a:rPr lang="en-US" u="sng" dirty="0"/>
              <a:t>how to integrate</a:t>
            </a:r>
            <a:r>
              <a:rPr lang="en-US" dirty="0"/>
              <a:t> the PHC team? For instance:</a:t>
            </a:r>
          </a:p>
          <a:p>
            <a:pPr lvl="2"/>
            <a:r>
              <a:rPr lang="en-US" dirty="0"/>
              <a:t>Invest in pre- and in-service training</a:t>
            </a:r>
          </a:p>
          <a:p>
            <a:pPr lvl="2"/>
            <a:r>
              <a:rPr lang="en-US" dirty="0"/>
              <a:t>Build model training programs and services</a:t>
            </a:r>
          </a:p>
          <a:p>
            <a:pPr lvl="2"/>
            <a:r>
              <a:rPr lang="en-US" dirty="0"/>
              <a:t>Develop supportive policies for incentivizing and raising the stature of the PHC workforce</a:t>
            </a:r>
          </a:p>
        </p:txBody>
      </p:sp>
    </p:spTree>
    <p:extLst>
      <p:ext uri="{BB962C8B-B14F-4D97-AF65-F5344CB8AC3E}">
        <p14:creationId xmlns:p14="http://schemas.microsoft.com/office/powerpoint/2010/main" val="1332404443"/>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1_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Blank Presentatio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_PowerPoint_template_16_9" id="{F486BF98-C247-C448-905D-C0C4B1E88754}" vid="{26CCFC2A-D7FB-7A42-BB37-2DDFBE304ECA}"/>
    </a:ext>
  </a:extLst>
</a:theme>
</file>

<file path=ppt/theme/theme4.xml><?xml version="1.0" encoding="utf-8"?>
<a:theme xmlns:a="http://schemas.openxmlformats.org/drawingml/2006/main" name="PHCPI">
  <a:themeElements>
    <a:clrScheme name="Custom 4">
      <a:dk1>
        <a:srgbClr val="2E4057"/>
      </a:dk1>
      <a:lt1>
        <a:sysClr val="window" lastClr="FFFFFF"/>
      </a:lt1>
      <a:dk2>
        <a:srgbClr val="EDA27C"/>
      </a:dk2>
      <a:lt2>
        <a:srgbClr val="676357"/>
      </a:lt2>
      <a:accent1>
        <a:srgbClr val="505B7A"/>
      </a:accent1>
      <a:accent2>
        <a:srgbClr val="41B089"/>
      </a:accent2>
      <a:accent3>
        <a:srgbClr val="1C7C54"/>
      </a:accent3>
      <a:accent4>
        <a:srgbClr val="32394C"/>
      </a:accent4>
      <a:accent5>
        <a:srgbClr val="41B089"/>
      </a:accent5>
      <a:accent6>
        <a:srgbClr val="6C797F"/>
      </a:accent6>
      <a:hlink>
        <a:srgbClr val="D9DDE7"/>
      </a:hlink>
      <a:folHlink>
        <a:srgbClr val="626262"/>
      </a:folHlink>
    </a:clrScheme>
    <a:fontScheme name="PHCPI">
      <a:majorFont>
        <a:latin typeface="Rockwel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HCPI presentation deck_Dana_v2" id="{F9ABCC0D-B0BB-449F-B6EE-49E12695FF53}" vid="{A99B56B1-24C1-42E6-80B1-06A26CD2803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25169</TotalTime>
  <Words>1840</Words>
  <Application>Microsoft Macintosh PowerPoint</Application>
  <PresentationFormat>Widescreen</PresentationFormat>
  <Paragraphs>135</Paragraphs>
  <Slides>21</Slides>
  <Notes>14</Notes>
  <HiddenSlides>1</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21</vt:i4>
      </vt:variant>
    </vt:vector>
  </HeadingPairs>
  <TitlesOfParts>
    <vt:vector size="34" baseType="lpstr">
      <vt:lpstr>Arial</vt:lpstr>
      <vt:lpstr>Arial Bold</vt:lpstr>
      <vt:lpstr>Arial Regular</vt:lpstr>
      <vt:lpstr>Avenir Next LT Pro</vt:lpstr>
      <vt:lpstr>Calibri</vt:lpstr>
      <vt:lpstr>Corbel</vt:lpstr>
      <vt:lpstr>Roboto</vt:lpstr>
      <vt:lpstr>Wingdings</vt:lpstr>
      <vt:lpstr>Wingdings 2</vt:lpstr>
      <vt:lpstr>Frame</vt:lpstr>
      <vt:lpstr>1_Frame</vt:lpstr>
      <vt:lpstr>Blank Presentation</vt:lpstr>
      <vt:lpstr>PHCPI</vt:lpstr>
      <vt:lpstr>PowerPoint Presentation</vt:lpstr>
      <vt:lpstr>PowerPoint Presentation</vt:lpstr>
      <vt:lpstr>PowerPoint Presentation</vt:lpstr>
      <vt:lpstr>PowerPoint Presentation</vt:lpstr>
      <vt:lpstr>PowerPoint Presentation</vt:lpstr>
      <vt:lpstr>PowerPoint Presentation</vt:lpstr>
      <vt:lpstr>Per capita PHC spending by funding source</vt:lpstr>
      <vt:lpstr>Population Health &amp; Facility Management</vt:lpstr>
      <vt:lpstr>PowerPoint Presentation</vt:lpstr>
      <vt:lpstr>PowerPoint Presentation</vt:lpstr>
      <vt:lpstr>Data Gaps in Quality</vt:lpstr>
      <vt:lpstr>PHC Equity Values by Indicator - Access</vt:lpstr>
      <vt:lpstr>Every Country Has a Unique Fingerprint</vt:lpstr>
      <vt:lpstr>World Bank PHC Flagship Report</vt:lpstr>
      <vt:lpstr>PowerPoint Presentation</vt:lpstr>
      <vt:lpstr>PowerPoint Presentation</vt:lpstr>
      <vt:lpstr>Our Approach to Primary Care  System Strengthening</vt:lpstr>
      <vt:lpstr>PowerPoint Presentation</vt:lpstr>
      <vt:lpstr>PowerPoint Presentation</vt:lpstr>
      <vt:lpstr>Consider adding Recommendations</vt:lpstr>
      <vt:lpstr>Consider adding Recommendations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Goals</dc:title>
  <dc:creator>Emily Bigelow</dc:creator>
  <cp:lastModifiedBy>Markuns, Jeffrey</cp:lastModifiedBy>
  <cp:revision>43</cp:revision>
  <dcterms:created xsi:type="dcterms:W3CDTF">2021-08-26T13:13:18Z</dcterms:created>
  <dcterms:modified xsi:type="dcterms:W3CDTF">2022-05-17T12:06:35Z</dcterms:modified>
</cp:coreProperties>
</file>