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72" r:id="rId9"/>
    <p:sldId id="262" r:id="rId10"/>
    <p:sldId id="264" r:id="rId11"/>
    <p:sldId id="273" r:id="rId12"/>
    <p:sldId id="263" r:id="rId13"/>
    <p:sldId id="265" r:id="rId14"/>
    <p:sldId id="266" r:id="rId15"/>
    <p:sldId id="267" r:id="rId16"/>
    <p:sldId id="268" r:id="rId17"/>
    <p:sldId id="275" r:id="rId18"/>
    <p:sldId id="269" r:id="rId19"/>
    <p:sldId id="270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E4A447-9A73-9143-9BC3-F815BC071286}" v="33" dt="2021-10-28T05:03:50.6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89"/>
  </p:normalViewPr>
  <p:slideViewPr>
    <p:cSldViewPr snapToGrid="0" snapToObjects="1">
      <p:cViewPr varScale="1">
        <p:scale>
          <a:sx n="57" d="100"/>
          <a:sy n="57" d="100"/>
        </p:scale>
        <p:origin x="72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6330F-D576-3642-B930-44CF11CD6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FF6722-4357-7D4D-B43E-D0202E975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CAE65-0260-E343-9842-652F34BAE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9F6D1-DFD6-D446-92B8-CEC87BCCB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A2505-C7D0-A448-A2C3-5981CF267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45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AB92D-29D5-2C47-AFE9-99A96E478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54243-30F2-FA44-8B97-2078EAF50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3EA52-E1B7-604D-B12D-76D70FF86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155C8-F871-0340-AD17-2C472C907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10105-165D-6744-AA6E-8F61046A9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1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DD7B1-9739-304B-AF72-858DC564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6A45A-3B49-9747-95D2-CA8F0D2A3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EE0BB-460B-6B45-BC3D-AC704E13A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11B3-E81C-244D-8385-5DA3D678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3EEA4-7129-2A42-9A04-E96292672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7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60CF1-289A-8742-9D2E-74C8D36D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75776-46DA-8047-B1F7-EDC74678F4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B6B34-46D8-F449-8967-6F40B1886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9BD36-8F81-A741-BD50-CD0C39E66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0F0D98-509E-AA4E-9691-F9076D2D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312BD-9DD9-E140-8875-842D8D36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6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C80C2-3670-5441-8706-BA40A84F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2181F-5AE0-FA42-92ED-EF74489CF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518E9-B7AB-7843-85CD-49F0CC59B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6CC6FD-85DF-C54A-9967-DF62C8ED2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9FC669-FAD7-6048-ABEE-8A82F36B30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B22E55-8254-BF4F-AF73-EECE11461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8654DC-56D7-0B49-B61B-2D435B97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E4E557-5C33-FA44-98C5-882A1A219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72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FC95-686C-904F-A54B-4CA469F33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F1F141-0914-E74D-9FCC-05A7B91FB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3DBAEB-D4E5-E443-B692-940DFCAF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2C58BC-F754-1E45-9070-152CEBFE5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07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767C9E-08DD-6349-964F-996EC61F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B1D9C-9936-044D-836F-C62B57E96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E6830-37E2-5C47-AC04-E6C130678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6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37262-BAD7-144F-ACD5-F7AE34D27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4527A-506F-E44A-B73C-BBBC37B4B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AA061-90A1-0842-B556-088FA7643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29B9C-4CCD-8E44-94BE-9DAB5F4A6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E17E7-732D-494E-84CD-1CE3A4900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C6C6D-F5BC-3C4B-BCED-646F3291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27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D7295-B005-814C-A219-2660B160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DDBE1-0296-AF4E-92B9-0E9710F53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C6CD0-DEE8-D746-8170-A12E81BC3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BD93B-FF63-B640-879E-CA8002C42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0360D-6549-D746-81A9-C3665C37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C93D95-FC9F-DF47-A04D-E3308F1C0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69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8BAD2-6D3E-494D-BD2A-59944D8F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D0987C-0C2D-4E46-B47E-34042370A1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534B4-EF3C-C641-8375-03FD83953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C75E3-67E5-7048-B1B5-0BC057CDC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E9670-79FD-1944-8DAC-986561D3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76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6D82E9-1F02-5049-8A46-962A10D92D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037A0-57E6-0042-845E-3C70AC5A2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F431C-BB09-2642-B45E-3353501F6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18267-830F-1F4A-A2C2-2378A2D8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392B1-C99E-5B43-BDA9-AD769F49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5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8DC554-C245-C849-A801-735461AC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6FFF4-308C-6F4F-988A-046B56975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A7677-2B59-3A45-8BD5-57E0F8A4A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96610-0F49-4F42-A3C0-890AD28568D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EAB6E-9187-8C4E-ACC1-9FF9C761B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48F16-223A-0B4A-8E76-9F0349ABE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970C6-59C9-5D4A-8671-B6B9B0C7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39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7C04-D513-524C-923C-6F57557463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Contraception- a simple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0ECABB-DF0C-3B45-AA6B-FEE5F2536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40206"/>
          </a:xfrm>
        </p:spPr>
        <p:txBody>
          <a:bodyPr>
            <a:normAutofit/>
          </a:bodyPr>
          <a:lstStyle/>
          <a:p>
            <a:r>
              <a:rPr lang="en-US" dirty="0"/>
              <a:t>Yasmin Adam</a:t>
            </a:r>
          </a:p>
          <a:p>
            <a:r>
              <a:rPr lang="en-US" dirty="0"/>
              <a:t>Department of Obstetrics &amp; Gynaecology</a:t>
            </a:r>
          </a:p>
          <a:p>
            <a:r>
              <a:rPr lang="en-US" dirty="0"/>
              <a:t>October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312CD7-CC15-384D-A823-D82D4A89386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4" y="4943476"/>
            <a:ext cx="2830078" cy="1640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Wits-University.jpg">
            <a:extLst>
              <a:ext uri="{FF2B5EF4-FFF2-40B4-BE49-F238E27FC236}">
                <a16:creationId xmlns:a16="http://schemas.microsoft.com/office/drawing/2014/main" id="{13D1A863-2FC7-A04D-B1C3-C85DB0F1566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79132" y="4572000"/>
            <a:ext cx="2484204" cy="201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76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ED6F9-49AC-764B-892A-DF4286A57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C99EF-790D-164E-AF31-A3D3B8D3B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WHO medical eligibility criteria</a:t>
            </a:r>
          </a:p>
          <a:p>
            <a:pPr lvl="1"/>
            <a:r>
              <a:rPr lang="en-US" dirty="0"/>
              <a:t>Some examples</a:t>
            </a:r>
          </a:p>
          <a:p>
            <a:r>
              <a:rPr lang="en-US" dirty="0"/>
              <a:t>HIV</a:t>
            </a:r>
          </a:p>
          <a:p>
            <a:r>
              <a:rPr lang="en-US" dirty="0" err="1"/>
              <a:t>Womens</a:t>
            </a:r>
            <a:r>
              <a:rPr lang="en-US" dirty="0"/>
              <a:t>’ Participation</a:t>
            </a:r>
          </a:p>
          <a:p>
            <a:r>
              <a:rPr lang="en-US" dirty="0"/>
              <a:t>Counselling</a:t>
            </a:r>
          </a:p>
          <a:p>
            <a:r>
              <a:rPr lang="en-US" dirty="0"/>
              <a:t>Which method</a:t>
            </a:r>
          </a:p>
          <a:p>
            <a:pPr lvl="1"/>
            <a:r>
              <a:rPr lang="en-US" dirty="0"/>
              <a:t>Combined Hormonal Contraception</a:t>
            </a:r>
          </a:p>
          <a:p>
            <a:pPr lvl="1"/>
            <a:r>
              <a:rPr lang="en-US" dirty="0"/>
              <a:t>Progestogen only Contraction</a:t>
            </a:r>
          </a:p>
          <a:p>
            <a:pPr lvl="1"/>
            <a:r>
              <a:rPr lang="en-US" dirty="0"/>
              <a:t>IUCD</a:t>
            </a:r>
          </a:p>
          <a:p>
            <a:pPr lvl="1"/>
            <a:r>
              <a:rPr lang="en-US" dirty="0"/>
              <a:t>Barrier </a:t>
            </a:r>
            <a:r>
              <a:rPr lang="en-US" dirty="0" smtClean="0"/>
              <a:t>methods</a:t>
            </a:r>
          </a:p>
          <a:p>
            <a:r>
              <a:rPr lang="en-ZA" dirty="0" smtClean="0"/>
              <a:t>Emergency Contraception</a:t>
            </a: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44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933B1-28DF-9243-AA72-53D07B70C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 categories for contraceptive eligibility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701594B-3D9C-114E-8116-AEAC5A83B8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11576"/>
              </p:ext>
            </p:extLst>
          </p:nvPr>
        </p:nvGraphicFramePr>
        <p:xfrm>
          <a:off x="838200" y="2098674"/>
          <a:ext cx="10515600" cy="403066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804988">
                  <a:extLst>
                    <a:ext uri="{9D8B030D-6E8A-4147-A177-3AD203B41FA5}">
                      <a16:colId xmlns:a16="http://schemas.microsoft.com/office/drawing/2014/main" val="436582481"/>
                    </a:ext>
                  </a:extLst>
                </a:gridCol>
                <a:gridCol w="8710612">
                  <a:extLst>
                    <a:ext uri="{9D8B030D-6E8A-4147-A177-3AD203B41FA5}">
                      <a16:colId xmlns:a16="http://schemas.microsoft.com/office/drawing/2014/main" val="821540922"/>
                    </a:ext>
                  </a:extLst>
                </a:gridCol>
              </a:tblGrid>
              <a:tr h="1011128">
                <a:tc>
                  <a:txBody>
                    <a:bodyPr/>
                    <a:lstStyle/>
                    <a:p>
                      <a:r>
                        <a:rPr lang="en-US" sz="28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No restriction to the use of the method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15509"/>
                  </a:ext>
                </a:extLst>
              </a:tr>
              <a:tr h="1011128">
                <a:tc>
                  <a:txBody>
                    <a:bodyPr/>
                    <a:lstStyle/>
                    <a:p>
                      <a:r>
                        <a:rPr lang="en-US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The advantages of using the method  outweigh the risks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777524"/>
                  </a:ext>
                </a:extLst>
              </a:tr>
              <a:tr h="1011128">
                <a:tc>
                  <a:txBody>
                    <a:bodyPr/>
                    <a:lstStyle/>
                    <a:p>
                      <a:r>
                        <a:rPr lang="en-US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The risks outweigh the advantages to the use of the method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107676"/>
                  </a:ext>
                </a:extLst>
              </a:tr>
              <a:tr h="997278">
                <a:tc>
                  <a:txBody>
                    <a:bodyPr/>
                    <a:lstStyle/>
                    <a:p>
                      <a:r>
                        <a:rPr lang="en-US" sz="2800" b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An unacceptable risk if the contraceptive method is used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934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7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89266D-547D-3946-9333-D51A009656F5}"/>
              </a:ext>
            </a:extLst>
          </p:cNvPr>
          <p:cNvSpPr/>
          <p:nvPr/>
        </p:nvSpPr>
        <p:spPr>
          <a:xfrm>
            <a:off x="2993230" y="454613"/>
            <a:ext cx="1428750" cy="728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Age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F83E6EB-A361-684E-AC26-5DBBBB2D26D8}"/>
              </a:ext>
            </a:extLst>
          </p:cNvPr>
          <p:cNvSpPr/>
          <p:nvPr/>
        </p:nvSpPr>
        <p:spPr>
          <a:xfrm>
            <a:off x="4629149" y="828675"/>
            <a:ext cx="1857375" cy="957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Postpartum</a:t>
            </a: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94BE3F6D-BEE2-F448-B125-A31CFBE21BC4}"/>
              </a:ext>
            </a:extLst>
          </p:cNvPr>
          <p:cNvSpPr/>
          <p:nvPr/>
        </p:nvSpPr>
        <p:spPr>
          <a:xfrm>
            <a:off x="7172325" y="871538"/>
            <a:ext cx="2143125" cy="95726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Breast</a:t>
            </a:r>
          </a:p>
          <a:p>
            <a:pPr algn="ctr"/>
            <a:r>
              <a:rPr lang="en-US" dirty="0"/>
              <a:t>feeding</a:t>
            </a:r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6476ED91-60CB-ED4B-BA3A-753AE823F1E7}"/>
              </a:ext>
            </a:extLst>
          </p:cNvPr>
          <p:cNvSpPr/>
          <p:nvPr/>
        </p:nvSpPr>
        <p:spPr>
          <a:xfrm>
            <a:off x="1000125" y="2728913"/>
            <a:ext cx="1714500" cy="1157287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Puerperal Sepsis</a:t>
            </a: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CC330BC8-4C04-B045-A9A6-748356BC16F6}"/>
              </a:ext>
            </a:extLst>
          </p:cNvPr>
          <p:cNvSpPr/>
          <p:nvPr/>
        </p:nvSpPr>
        <p:spPr>
          <a:xfrm>
            <a:off x="1395413" y="4600575"/>
            <a:ext cx="1876424" cy="1157287"/>
          </a:xfrm>
          <a:prstGeom prst="teardrop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Past ectopic pregnancy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CAE534-E39A-904C-AADE-72586ED89357}"/>
              </a:ext>
            </a:extLst>
          </p:cNvPr>
          <p:cNvSpPr/>
          <p:nvPr/>
        </p:nvSpPr>
        <p:spPr>
          <a:xfrm>
            <a:off x="4629150" y="4814887"/>
            <a:ext cx="1057275" cy="72866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CVD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A49030C-4B52-A045-A9AB-EAE6FB2DC76F}"/>
              </a:ext>
            </a:extLst>
          </p:cNvPr>
          <p:cNvSpPr/>
          <p:nvPr/>
        </p:nvSpPr>
        <p:spPr>
          <a:xfrm>
            <a:off x="7043738" y="5064917"/>
            <a:ext cx="2100262" cy="95726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Dyslipidemias</a:t>
            </a:r>
          </a:p>
        </p:txBody>
      </p:sp>
      <p:sp>
        <p:nvSpPr>
          <p:cNvPr id="10" name="Diamond 9">
            <a:extLst>
              <a:ext uri="{FF2B5EF4-FFF2-40B4-BE49-F238E27FC236}">
                <a16:creationId xmlns:a16="http://schemas.microsoft.com/office/drawing/2014/main" id="{EB8FEDD6-A1BC-BC42-8415-64C4E8EC2B06}"/>
              </a:ext>
            </a:extLst>
          </p:cNvPr>
          <p:cNvSpPr/>
          <p:nvPr/>
        </p:nvSpPr>
        <p:spPr>
          <a:xfrm>
            <a:off x="9644062" y="1307307"/>
            <a:ext cx="1285875" cy="95726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VTE</a:t>
            </a:r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id="{EF50CBB0-EADF-3249-8237-3A571B43BC16}"/>
              </a:ext>
            </a:extLst>
          </p:cNvPr>
          <p:cNvSpPr/>
          <p:nvPr/>
        </p:nvSpPr>
        <p:spPr>
          <a:xfrm>
            <a:off x="9315450" y="2884825"/>
            <a:ext cx="2507453" cy="1253788"/>
          </a:xfrm>
          <a:prstGeom prst="diamo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Superficial venous disorders</a:t>
            </a:r>
            <a:endParaRPr lang="en-US" dirty="0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2D09A846-A639-B84E-8B40-8D45AE8DBB52}"/>
              </a:ext>
            </a:extLst>
          </p:cNvPr>
          <p:cNvSpPr/>
          <p:nvPr/>
        </p:nvSpPr>
        <p:spPr>
          <a:xfrm>
            <a:off x="9415463" y="4814887"/>
            <a:ext cx="2100262" cy="94297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CYP3A 4 Inducers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0323AEE7-D400-3D43-B790-BC0D881D19AB}"/>
              </a:ext>
            </a:extLst>
          </p:cNvPr>
          <p:cNvSpPr/>
          <p:nvPr/>
        </p:nvSpPr>
        <p:spPr>
          <a:xfrm>
            <a:off x="5157787" y="1989534"/>
            <a:ext cx="2319338" cy="942975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Migraine</a:t>
            </a:r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2D09A846-A639-B84E-8B40-8D45AE8DBB52}"/>
              </a:ext>
            </a:extLst>
          </p:cNvPr>
          <p:cNvSpPr/>
          <p:nvPr/>
        </p:nvSpPr>
        <p:spPr>
          <a:xfrm>
            <a:off x="5362575" y="3657600"/>
            <a:ext cx="2319338" cy="942975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</a:rPr>
              <a:t>Liver disease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D1BDE4E-CD2E-3645-BFE0-0930AC333F30}"/>
              </a:ext>
            </a:extLst>
          </p:cNvPr>
          <p:cNvSpPr/>
          <p:nvPr/>
        </p:nvSpPr>
        <p:spPr>
          <a:xfrm>
            <a:off x="928687" y="985837"/>
            <a:ext cx="1857375" cy="957263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ECP</a:t>
            </a:r>
          </a:p>
        </p:txBody>
      </p:sp>
      <p:sp>
        <p:nvSpPr>
          <p:cNvPr id="17" name="Teardrop 16">
            <a:extLst>
              <a:ext uri="{FF2B5EF4-FFF2-40B4-BE49-F238E27FC236}">
                <a16:creationId xmlns:a16="http://schemas.microsoft.com/office/drawing/2014/main" id="{33763521-D656-8141-A296-A8879D3CEF09}"/>
              </a:ext>
            </a:extLst>
          </p:cNvPr>
          <p:cNvSpPr/>
          <p:nvPr/>
        </p:nvSpPr>
        <p:spPr>
          <a:xfrm>
            <a:off x="3064667" y="3251478"/>
            <a:ext cx="1876424" cy="1157287"/>
          </a:xfrm>
          <a:prstGeom prst="teardrop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Rape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0B3C768F-0896-1041-A1D5-A77ED2BB5B62}"/>
              </a:ext>
            </a:extLst>
          </p:cNvPr>
          <p:cNvSpPr/>
          <p:nvPr/>
        </p:nvSpPr>
        <p:spPr>
          <a:xfrm>
            <a:off x="6824662" y="2728913"/>
            <a:ext cx="2319338" cy="942975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</a:rPr>
              <a:t>STI”s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B86BCAE-2C49-BC49-BFE1-FCF9587926CF}"/>
              </a:ext>
            </a:extLst>
          </p:cNvPr>
          <p:cNvSpPr/>
          <p:nvPr/>
        </p:nvSpPr>
        <p:spPr>
          <a:xfrm>
            <a:off x="3096814" y="2000250"/>
            <a:ext cx="1857375" cy="957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Risk of HIV, LW HIV,</a:t>
            </a:r>
          </a:p>
          <a:p>
            <a:pPr algn="ctr"/>
            <a:r>
              <a:rPr lang="en-US" dirty="0"/>
              <a:t>ART</a:t>
            </a:r>
          </a:p>
        </p:txBody>
      </p:sp>
    </p:spTree>
    <p:extLst>
      <p:ext uri="{BB962C8B-B14F-4D97-AF65-F5344CB8AC3E}">
        <p14:creationId xmlns:p14="http://schemas.microsoft.com/office/powerpoint/2010/main" val="3697038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BD2EC-C20A-5642-8E93-06B1DC69C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CHC- Postpartum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E3358F5-6117-1048-892D-ED1B1A3B98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688398"/>
              </p:ext>
            </p:extLst>
          </p:nvPr>
        </p:nvGraphicFramePr>
        <p:xfrm>
          <a:off x="838200" y="1825624"/>
          <a:ext cx="10515600" cy="44221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6334125">
                  <a:extLst>
                    <a:ext uri="{9D8B030D-6E8A-4147-A177-3AD203B41FA5}">
                      <a16:colId xmlns:a16="http://schemas.microsoft.com/office/drawing/2014/main" val="1791655185"/>
                    </a:ext>
                  </a:extLst>
                </a:gridCol>
                <a:gridCol w="4181475">
                  <a:extLst>
                    <a:ext uri="{9D8B030D-6E8A-4147-A177-3AD203B41FA5}">
                      <a16:colId xmlns:a16="http://schemas.microsoft.com/office/drawing/2014/main" val="2538993909"/>
                    </a:ext>
                  </a:extLst>
                </a:gridCol>
              </a:tblGrid>
              <a:tr h="869315">
                <a:tc>
                  <a:txBody>
                    <a:bodyPr/>
                    <a:lstStyle/>
                    <a:p>
                      <a:r>
                        <a:rPr lang="en-US" sz="2800" b="0" dirty="0"/>
                        <a:t>&lt; 21 days PP and no other risks for VTE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060254"/>
                  </a:ext>
                </a:extLst>
              </a:tr>
              <a:tr h="869315">
                <a:tc>
                  <a:txBody>
                    <a:bodyPr/>
                    <a:lstStyle/>
                    <a:p>
                      <a:r>
                        <a:rPr lang="en-US" sz="2800" b="0" dirty="0"/>
                        <a:t>&lt; 21 days and other risk factors for VTE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017489"/>
                  </a:ext>
                </a:extLst>
              </a:tr>
              <a:tr h="869315">
                <a:tc>
                  <a:txBody>
                    <a:bodyPr/>
                    <a:lstStyle/>
                    <a:p>
                      <a:r>
                        <a:rPr lang="en-US" sz="2800" b="0" dirty="0"/>
                        <a:t>&gt; 21 days- 42 days with no other risks for VTE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841791"/>
                  </a:ext>
                </a:extLst>
              </a:tr>
              <a:tr h="869315">
                <a:tc>
                  <a:txBody>
                    <a:bodyPr/>
                    <a:lstStyle/>
                    <a:p>
                      <a:r>
                        <a:rPr lang="en-US" sz="2800" b="0" dirty="0"/>
                        <a:t>&gt; 21- 42 days with risks for VTE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090872"/>
                  </a:ext>
                </a:extLst>
              </a:tr>
              <a:tr h="869315">
                <a:tc>
                  <a:txBody>
                    <a:bodyPr/>
                    <a:lstStyle/>
                    <a:p>
                      <a:r>
                        <a:rPr lang="en-US" sz="2800" b="0" dirty="0"/>
                        <a:t>&gt; 42 days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580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494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67F48-3469-9E4C-AC83-AEAA96E0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LG-IUD postpartum/ breast feeding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5B00C2-F6A4-4740-A2E2-42306616D8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70688"/>
              </p:ext>
            </p:extLst>
          </p:nvPr>
        </p:nvGraphicFramePr>
        <p:xfrm>
          <a:off x="838200" y="1825624"/>
          <a:ext cx="10515600" cy="3779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77175">
                  <a:extLst>
                    <a:ext uri="{9D8B030D-6E8A-4147-A177-3AD203B41FA5}">
                      <a16:colId xmlns:a16="http://schemas.microsoft.com/office/drawing/2014/main" val="662775698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3966458291"/>
                    </a:ext>
                  </a:extLst>
                </a:gridCol>
              </a:tblGrid>
              <a:tr h="71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48 hours postpartum </a:t>
                      </a:r>
                      <a:endParaRPr lang="en-ZA" sz="2800" b="0" dirty="0"/>
                    </a:p>
                    <a:p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769134"/>
                  </a:ext>
                </a:extLst>
              </a:tr>
              <a:tr h="71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48 hours to &lt; 4 weeks postpartum </a:t>
                      </a:r>
                      <a:endParaRPr lang="en-ZA" sz="2800" b="0" dirty="0"/>
                    </a:p>
                    <a:p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37386"/>
                  </a:ext>
                </a:extLst>
              </a:tr>
              <a:tr h="71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4 weeks postpartum  </a:t>
                      </a:r>
                      <a:endParaRPr lang="en-ZA" sz="2800" b="0" dirty="0"/>
                    </a:p>
                    <a:p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985685"/>
                  </a:ext>
                </a:extLst>
              </a:tr>
              <a:tr h="71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 Puerperal sepsis </a:t>
                      </a:r>
                      <a:endParaRPr lang="en-ZA" sz="2800" b="0" dirty="0"/>
                    </a:p>
                    <a:p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33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65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Methods where there is no effect on a medical condition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Fertility Awareness</a:t>
            </a:r>
          </a:p>
          <a:p>
            <a:pPr lvl="1"/>
            <a:r>
              <a:rPr lang="en-ZA" dirty="0" smtClean="0"/>
              <a:t>Calendar method</a:t>
            </a:r>
          </a:p>
          <a:p>
            <a:pPr lvl="1"/>
            <a:r>
              <a:rPr lang="en-ZA" dirty="0" smtClean="0"/>
              <a:t>Symptom based</a:t>
            </a:r>
          </a:p>
          <a:p>
            <a:r>
              <a:rPr lang="en-ZA" dirty="0" smtClean="0"/>
              <a:t>Coitus </a:t>
            </a:r>
            <a:r>
              <a:rPr lang="en-ZA" dirty="0" err="1" smtClean="0"/>
              <a:t>Interruptus</a:t>
            </a:r>
            <a:endParaRPr lang="en-ZA" dirty="0" smtClean="0"/>
          </a:p>
          <a:p>
            <a:r>
              <a:rPr lang="en-ZA" dirty="0" err="1" smtClean="0"/>
              <a:t>Lactational</a:t>
            </a:r>
            <a:r>
              <a:rPr lang="en-ZA" dirty="0" smtClean="0"/>
              <a:t> </a:t>
            </a:r>
            <a:r>
              <a:rPr lang="en-ZA" dirty="0" err="1" smtClean="0"/>
              <a:t>Amenorrheoa</a:t>
            </a:r>
            <a:endParaRPr lang="en-ZA" dirty="0" smtClean="0"/>
          </a:p>
          <a:p>
            <a:r>
              <a:rPr lang="en-ZA" dirty="0" smtClean="0"/>
              <a:t>Sterilization (</a:t>
            </a:r>
            <a:r>
              <a:rPr lang="en-ZA" dirty="0" err="1" smtClean="0"/>
              <a:t>mle</a:t>
            </a:r>
            <a:r>
              <a:rPr lang="en-ZA" dirty="0" smtClean="0"/>
              <a:t>/ female)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5177119" y="1825625"/>
            <a:ext cx="918882" cy="3281082"/>
          </a:xfrm>
          <a:prstGeom prst="rightBrace">
            <a:avLst/>
          </a:prstGeom>
          <a:solidFill>
            <a:srgbClr val="7030A0"/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521824" y="2366682"/>
            <a:ext cx="31600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7030A0"/>
                </a:solidFill>
              </a:rPr>
              <a:t>A- Accept</a:t>
            </a:r>
          </a:p>
          <a:p>
            <a:r>
              <a:rPr lang="en-ZA" sz="2400" b="1" dirty="0" smtClean="0">
                <a:solidFill>
                  <a:srgbClr val="7030A0"/>
                </a:solidFill>
              </a:rPr>
              <a:t>C- Caution</a:t>
            </a:r>
          </a:p>
          <a:p>
            <a:r>
              <a:rPr lang="en-ZA" sz="2400" b="1" dirty="0" smtClean="0">
                <a:solidFill>
                  <a:srgbClr val="7030A0"/>
                </a:solidFill>
              </a:rPr>
              <a:t>D Delay</a:t>
            </a:r>
          </a:p>
          <a:p>
            <a:r>
              <a:rPr lang="en-ZA" sz="2400" b="1" dirty="0" smtClean="0">
                <a:solidFill>
                  <a:srgbClr val="7030A0"/>
                </a:solidFill>
              </a:rPr>
              <a:t>S Special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848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9C579-B20F-7A4C-8BBB-F23DDCD6B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Women at risk/ Living with HIV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B710B-3812-284B-B107-9AAC7ABDE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HC-increase the risk of HIV acquisition?</a:t>
            </a:r>
          </a:p>
          <a:p>
            <a:pPr lvl="1"/>
            <a:r>
              <a:rPr lang="en-US" dirty="0"/>
              <a:t>22 prospective observational studies</a:t>
            </a:r>
          </a:p>
          <a:p>
            <a:pPr lvl="1"/>
            <a:r>
              <a:rPr lang="en-US" dirty="0"/>
              <a:t>7 studies COC showed no effect – 1 (Kenyan study)</a:t>
            </a:r>
          </a:p>
          <a:p>
            <a:pPr lvl="1"/>
            <a:r>
              <a:rPr lang="en-US" dirty="0"/>
              <a:t>NET-EN – 6 studies no effect – 1 did show an effect</a:t>
            </a:r>
          </a:p>
          <a:p>
            <a:pPr lvl="1"/>
            <a:r>
              <a:rPr lang="en-US" dirty="0"/>
              <a:t>DMPA – 5 studies no effect – 3 showed and effect – 1 dependent on the model used</a:t>
            </a:r>
          </a:p>
          <a:p>
            <a:r>
              <a:rPr lang="en-US" dirty="0"/>
              <a:t>HC- increase the risk of progression?</a:t>
            </a:r>
          </a:p>
          <a:p>
            <a:pPr lvl="1"/>
            <a:r>
              <a:rPr lang="en-US" dirty="0"/>
              <a:t>7 observational studies showed no association with COC</a:t>
            </a:r>
          </a:p>
          <a:p>
            <a:pPr lvl="1"/>
            <a:r>
              <a:rPr lang="en-US" dirty="0"/>
              <a:t>1 RCT showed an increase</a:t>
            </a:r>
          </a:p>
          <a:p>
            <a:r>
              <a:rPr lang="en-US" dirty="0"/>
              <a:t>Does HC increase  transmission of HIV?</a:t>
            </a:r>
          </a:p>
          <a:p>
            <a:pPr lvl="1"/>
            <a:r>
              <a:rPr lang="en-US" dirty="0"/>
              <a:t>2 Prospective studies with CHC and 2 with POI- no effect</a:t>
            </a:r>
          </a:p>
          <a:p>
            <a:pPr lvl="1"/>
            <a:r>
              <a:rPr lang="en-US" dirty="0"/>
              <a:t>Indirect studies- measuring VL</a:t>
            </a:r>
          </a:p>
        </p:txBody>
      </p:sp>
    </p:spTree>
    <p:extLst>
      <p:ext uri="{BB962C8B-B14F-4D97-AF65-F5344CB8AC3E}">
        <p14:creationId xmlns:p14="http://schemas.microsoft.com/office/powerpoint/2010/main" val="3482483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053D1-CCC4-7E4B-BFF9-32CA9C3AD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Participation in the choice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13657-5067-6B4A-ABBD-25109E964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/>
              <a:t>“</a:t>
            </a:r>
            <a:r>
              <a:rPr lang="en-ZA" dirty="0"/>
              <a:t>Voluntary use of contraception by women is critical for upholding their reproductive rights. </a:t>
            </a:r>
          </a:p>
          <a:p>
            <a:pPr marL="0" indent="0">
              <a:buNone/>
            </a:pPr>
            <a:r>
              <a:rPr lang="en-ZA" dirty="0"/>
              <a:t>All women have the right to evidence-based, comprehensive contraceptive information, education and counselling to ensure informed choice. </a:t>
            </a:r>
          </a:p>
          <a:p>
            <a:pPr marL="0" indent="0">
              <a:buNone/>
            </a:pPr>
            <a:r>
              <a:rPr lang="en-ZA" dirty="0"/>
              <a:t>Women’s contraceptive choices are made in a particular time, societal and cultural context; choices are complex, multifactorial and subject to change.</a:t>
            </a:r>
          </a:p>
          <a:p>
            <a:pPr marL="0" indent="0">
              <a:buNone/>
            </a:pPr>
            <a:r>
              <a:rPr lang="en-ZA" dirty="0"/>
              <a:t>Decision- making for contraceptive methods usually requires the need to make trade-offs among the different methods, with advantages and disadvantages of specific contraceptive methods varying according to individual circumstances, perceptions and interpretations.”</a:t>
            </a:r>
          </a:p>
        </p:txBody>
      </p:sp>
    </p:spTree>
    <p:extLst>
      <p:ext uri="{BB962C8B-B14F-4D97-AF65-F5344CB8AC3E}">
        <p14:creationId xmlns:p14="http://schemas.microsoft.com/office/powerpoint/2010/main" val="291438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8E004-BA1B-F847-A35B-B0AF232FF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Counselling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C6330-5306-A047-B747-93A47AD7F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The effectiveness of the method </a:t>
            </a:r>
          </a:p>
          <a:p>
            <a:r>
              <a:rPr lang="en-ZA" dirty="0"/>
              <a:t>Correct usage of the method</a:t>
            </a:r>
          </a:p>
          <a:p>
            <a:r>
              <a:rPr lang="en-ZA" dirty="0"/>
              <a:t>How it works</a:t>
            </a:r>
          </a:p>
          <a:p>
            <a:r>
              <a:rPr lang="en-ZA" dirty="0"/>
              <a:t>Side Effects</a:t>
            </a:r>
          </a:p>
          <a:p>
            <a:r>
              <a:rPr lang="en-ZA" dirty="0"/>
              <a:t>Health risks and benefits of the method</a:t>
            </a:r>
          </a:p>
          <a:p>
            <a:r>
              <a:rPr lang="en-ZA" dirty="0"/>
              <a:t>Signs &amp; symptoms- seek medical help</a:t>
            </a:r>
          </a:p>
          <a:p>
            <a:r>
              <a:rPr lang="en-ZA" dirty="0"/>
              <a:t>Return to fertility</a:t>
            </a:r>
          </a:p>
          <a:p>
            <a:r>
              <a:rPr lang="en-ZA" dirty="0"/>
              <a:t>Discontinuing the method</a:t>
            </a:r>
          </a:p>
          <a:p>
            <a:r>
              <a:rPr lang="en-ZA" dirty="0"/>
              <a:t>Information on STI protection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717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9012C-7A27-2B4D-914E-BBBFC582D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Counselling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70D50AC-499D-7749-9AB2-97C45DC39F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9385392"/>
              </p:ext>
            </p:extLst>
          </p:nvPr>
        </p:nvGraphicFramePr>
        <p:xfrm>
          <a:off x="838200" y="365125"/>
          <a:ext cx="10515597" cy="621792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36346394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1543387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471634583"/>
                    </a:ext>
                  </a:extLst>
                </a:gridCol>
              </a:tblGrid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Typical Use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Perfect Use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962304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FAM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003250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Female Condom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19342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Male condom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366410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Withdrawal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554710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COC and 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806182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Depo Provera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681239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IUCD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194841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Mirena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683048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 err="1"/>
                        <a:t>Implanon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707241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Female Sterilization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099497"/>
                  </a:ext>
                </a:extLst>
              </a:tr>
              <a:tr h="510646">
                <a:tc>
                  <a:txBody>
                    <a:bodyPr/>
                    <a:lstStyle/>
                    <a:p>
                      <a:r>
                        <a:rPr lang="en-US" sz="2800" dirty="0"/>
                        <a:t>Male Sterilization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411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87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65A11-8E11-C542-8FF6-2CB21C850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Shopping Basket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702A9-AC15-614E-9C69-4320F5366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Combined Hormonal Contraception</a:t>
            </a:r>
          </a:p>
          <a:p>
            <a:r>
              <a:rPr lang="en-US" dirty="0"/>
              <a:t>Progestogen only Contraception</a:t>
            </a:r>
          </a:p>
          <a:p>
            <a:r>
              <a:rPr lang="en-US" dirty="0"/>
              <a:t>Intra-uterine methods</a:t>
            </a:r>
          </a:p>
          <a:p>
            <a:r>
              <a:rPr lang="en-US" dirty="0"/>
              <a:t>Barrier Methods</a:t>
            </a:r>
          </a:p>
          <a:p>
            <a:endParaRPr lang="en-US" dirty="0"/>
          </a:p>
          <a:p>
            <a:r>
              <a:rPr lang="en-US" dirty="0"/>
              <a:t>Permanent methods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864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9073-C508-A14A-9F54-0B55F0519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Hormonal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00D0E-8E08-6940-A2BB-1A60DC4BD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Injectable</a:t>
            </a:r>
          </a:p>
          <a:p>
            <a:r>
              <a:rPr lang="en-US" b="1" dirty="0">
                <a:solidFill>
                  <a:srgbClr val="7030A0"/>
                </a:solidFill>
              </a:rPr>
              <a:t>Oral</a:t>
            </a:r>
          </a:p>
          <a:p>
            <a:r>
              <a:rPr lang="en-US" dirty="0"/>
              <a:t>Patches</a:t>
            </a:r>
          </a:p>
          <a:p>
            <a:r>
              <a:rPr lang="en-US" dirty="0"/>
              <a:t>Vaginal 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0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8B91F-D3D8-DD4A-8F70-D1C83636F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Hormonal Contraception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9937D-4813-EB42-A597-3237F35AB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48225" cy="1046163"/>
          </a:xfrm>
        </p:spPr>
        <p:txBody>
          <a:bodyPr/>
          <a:lstStyle/>
          <a:p>
            <a:r>
              <a:rPr lang="en-US" dirty="0"/>
              <a:t>Decide on the Estrogen</a:t>
            </a:r>
          </a:p>
        </p:txBody>
      </p:sp>
    </p:spTree>
    <p:extLst>
      <p:ext uri="{BB962C8B-B14F-4D97-AF65-F5344CB8AC3E}">
        <p14:creationId xmlns:p14="http://schemas.microsoft.com/office/powerpoint/2010/main" val="20409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1A3E1-43F5-A74E-ACF5-19CD79148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Hormonal Contraception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EFFB4-E57E-7945-AAD3-F750CAB9C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Decide on the dose</a:t>
            </a:r>
          </a:p>
          <a:p>
            <a:pPr lvl="1"/>
            <a:r>
              <a:rPr lang="en-US" dirty="0"/>
              <a:t>15ug</a:t>
            </a:r>
          </a:p>
          <a:p>
            <a:pPr lvl="1"/>
            <a:r>
              <a:rPr lang="en-US" dirty="0"/>
              <a:t>20 ug</a:t>
            </a:r>
          </a:p>
          <a:p>
            <a:pPr lvl="1"/>
            <a:r>
              <a:rPr lang="en-US" dirty="0"/>
              <a:t>30 ug</a:t>
            </a:r>
          </a:p>
          <a:p>
            <a:pPr lvl="1"/>
            <a:r>
              <a:rPr lang="en-US" dirty="0"/>
              <a:t>50 ug</a:t>
            </a:r>
          </a:p>
        </p:txBody>
      </p:sp>
    </p:spTree>
    <p:extLst>
      <p:ext uri="{BB962C8B-B14F-4D97-AF65-F5344CB8AC3E}">
        <p14:creationId xmlns:p14="http://schemas.microsoft.com/office/powerpoint/2010/main" val="2080625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1ECBA-FF06-174A-B0DC-22E61206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Hormonal Contraception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E4B1C-1BBB-6942-8F8F-2C772FC58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Levonorgestrel</a:t>
            </a:r>
            <a:r>
              <a:rPr lang="en-US" dirty="0" smtClean="0"/>
              <a:t>/ </a:t>
            </a:r>
            <a:r>
              <a:rPr lang="en-US" dirty="0" err="1" smtClean="0"/>
              <a:t>Norgestrel</a:t>
            </a:r>
            <a:endParaRPr lang="en-US" dirty="0"/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Generation Progestogens</a:t>
            </a:r>
          </a:p>
          <a:p>
            <a:pPr lvl="1"/>
            <a:r>
              <a:rPr lang="en-US" dirty="0" err="1"/>
              <a:t>Gestodene</a:t>
            </a:r>
            <a:endParaRPr lang="en-US" dirty="0"/>
          </a:p>
          <a:p>
            <a:pPr lvl="1"/>
            <a:r>
              <a:rPr lang="en-US" dirty="0" err="1"/>
              <a:t>Desogestrel</a:t>
            </a:r>
            <a:endParaRPr lang="en-US" dirty="0"/>
          </a:p>
          <a:p>
            <a:pPr lvl="1"/>
            <a:r>
              <a:rPr lang="en-US" dirty="0" err="1"/>
              <a:t>Norgestimate</a:t>
            </a:r>
            <a:endParaRPr lang="en-US" dirty="0"/>
          </a:p>
          <a:p>
            <a:r>
              <a:rPr lang="en-US" dirty="0"/>
              <a:t>Other</a:t>
            </a:r>
          </a:p>
          <a:p>
            <a:pPr lvl="1"/>
            <a:r>
              <a:rPr lang="en-US" dirty="0"/>
              <a:t>Cyproterone Acetate</a:t>
            </a:r>
          </a:p>
          <a:p>
            <a:pPr lvl="1"/>
            <a:r>
              <a:rPr lang="en-US" dirty="0"/>
              <a:t>Spironolactone –type progestogen - </a:t>
            </a:r>
            <a:r>
              <a:rPr lang="en-US" dirty="0" err="1"/>
              <a:t>Drosperinone</a:t>
            </a:r>
            <a:endParaRPr lang="en-US" dirty="0"/>
          </a:p>
          <a:p>
            <a:pPr lvl="1"/>
            <a:r>
              <a:rPr lang="en-US" dirty="0" err="1"/>
              <a:t>Dienogest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15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Combined Hormonal Contraception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Decide on length of cycle</a:t>
            </a:r>
          </a:p>
          <a:p>
            <a:pPr lvl="1"/>
            <a:r>
              <a:rPr lang="en-ZA" dirty="0" smtClean="0"/>
              <a:t>21 day</a:t>
            </a:r>
          </a:p>
          <a:p>
            <a:pPr lvl="1"/>
            <a:r>
              <a:rPr lang="en-ZA" dirty="0" smtClean="0"/>
              <a:t>28 day</a:t>
            </a:r>
          </a:p>
          <a:p>
            <a:pPr lvl="1"/>
            <a:r>
              <a:rPr lang="en-ZA" dirty="0" smtClean="0"/>
              <a:t>30 day</a:t>
            </a:r>
          </a:p>
          <a:p>
            <a:pPr lvl="1"/>
            <a:r>
              <a:rPr lang="en-ZA" dirty="0" smtClean="0"/>
              <a:t>12 month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43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D8BAE-D386-2845-8B73-6E35C717C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Progestogen only contraception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99AF7-B0BD-2341-829B-0404AE718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Injectables</a:t>
            </a:r>
          </a:p>
          <a:p>
            <a:pPr lvl="1"/>
            <a:r>
              <a:rPr lang="en-US" dirty="0"/>
              <a:t>DMPA – SC/ IMI</a:t>
            </a:r>
          </a:p>
          <a:p>
            <a:pPr lvl="1"/>
            <a:r>
              <a:rPr lang="en-US" dirty="0"/>
              <a:t>Norethisterone</a:t>
            </a:r>
          </a:p>
          <a:p>
            <a:pPr lvl="1"/>
            <a:endParaRPr lang="en-US" dirty="0"/>
          </a:p>
          <a:p>
            <a:r>
              <a:rPr lang="en-US" dirty="0"/>
              <a:t>Progestogen only pill</a:t>
            </a:r>
          </a:p>
          <a:p>
            <a:endParaRPr lang="en-US" dirty="0"/>
          </a:p>
          <a:p>
            <a:r>
              <a:rPr lang="en-US" dirty="0"/>
              <a:t>Implants</a:t>
            </a:r>
          </a:p>
          <a:p>
            <a:endParaRPr lang="en-US" dirty="0"/>
          </a:p>
          <a:p>
            <a:r>
              <a:rPr lang="en-US" dirty="0"/>
              <a:t>Vaginal ring</a:t>
            </a:r>
          </a:p>
        </p:txBody>
      </p:sp>
    </p:spTree>
    <p:extLst>
      <p:ext uri="{BB962C8B-B14F-4D97-AF65-F5344CB8AC3E}">
        <p14:creationId xmlns:p14="http://schemas.microsoft.com/office/powerpoint/2010/main" val="4275323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2A52-C033-4A4E-A574-E7957BFC0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Contraception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CF461-E477-1547-AAC3-97046A84C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High dose Progestogens</a:t>
            </a:r>
          </a:p>
          <a:p>
            <a:pPr lvl="1"/>
            <a:r>
              <a:rPr lang="en-US" dirty="0"/>
              <a:t>750 BD/ 1500 </a:t>
            </a:r>
            <a:r>
              <a:rPr lang="en-US" dirty="0" smtClean="0"/>
              <a:t>stat – up to 96 hours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Yuzpe</a:t>
            </a:r>
            <a:r>
              <a:rPr lang="en-US" dirty="0"/>
              <a:t> </a:t>
            </a:r>
            <a:r>
              <a:rPr lang="en-US" dirty="0" smtClean="0"/>
              <a:t>Regime</a:t>
            </a:r>
            <a:endParaRPr lang="en-US" dirty="0"/>
          </a:p>
          <a:p>
            <a:pPr lvl="1"/>
            <a:r>
              <a:rPr lang="en-US" dirty="0"/>
              <a:t>High dose CHC</a:t>
            </a:r>
          </a:p>
          <a:p>
            <a:endParaRPr lang="en-US" dirty="0"/>
          </a:p>
          <a:p>
            <a:r>
              <a:rPr lang="en-US" dirty="0"/>
              <a:t>Progesterone Receptor </a:t>
            </a:r>
            <a:r>
              <a:rPr lang="en-US" dirty="0" smtClean="0"/>
              <a:t>Modulator</a:t>
            </a:r>
          </a:p>
          <a:p>
            <a:pPr lvl="1"/>
            <a:r>
              <a:rPr lang="en-ZA" dirty="0" err="1" smtClean="0"/>
              <a:t>Ulipristal</a:t>
            </a:r>
            <a:r>
              <a:rPr lang="en-ZA" dirty="0" smtClean="0"/>
              <a:t> 30 mg stat – 120 hours</a:t>
            </a:r>
          </a:p>
          <a:p>
            <a:pPr lvl="1"/>
            <a:r>
              <a:rPr lang="en-ZA" dirty="0" smtClean="0"/>
              <a:t>Mifepristone -25-50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IUCD – 5 – 7 days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905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BA536-78A7-C94F-949A-43EC8FFA6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8906"/>
            <a:ext cx="10515600" cy="551805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34038" y="2967335"/>
            <a:ext cx="33239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Thank you 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7320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5549</TotalTime>
  <Words>651</Words>
  <Application>Microsoft Office PowerPoint</Application>
  <PresentationFormat>Widescreen</PresentationFormat>
  <Paragraphs>196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Contraception- a simple guide</vt:lpstr>
      <vt:lpstr>Outline</vt:lpstr>
      <vt:lpstr>MEC categories for contraceptive eligibility</vt:lpstr>
      <vt:lpstr>PowerPoint Presentation</vt:lpstr>
      <vt:lpstr>CHC- Postpartum</vt:lpstr>
      <vt:lpstr>LG-IUD postpartum/ breast feeding</vt:lpstr>
      <vt:lpstr>Methods where there is no effect on a medical condition</vt:lpstr>
      <vt:lpstr>Women at risk/ Living with HIV</vt:lpstr>
      <vt:lpstr>Participation in the choice </vt:lpstr>
      <vt:lpstr>Counselling</vt:lpstr>
      <vt:lpstr>Counselling</vt:lpstr>
      <vt:lpstr>Shopping Basket</vt:lpstr>
      <vt:lpstr>Combined Hormonal Methods</vt:lpstr>
      <vt:lpstr>Combined Hormonal Contraception</vt:lpstr>
      <vt:lpstr>Combined Hormonal Contraception</vt:lpstr>
      <vt:lpstr>Combined Hormonal Contraception</vt:lpstr>
      <vt:lpstr>Combined Hormonal Contraception</vt:lpstr>
      <vt:lpstr>Progestogen only contraception</vt:lpstr>
      <vt:lpstr>Emergency Contraception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Contraception- a simple guide</dc:title>
  <dc:creator>Yasmin Adam</dc:creator>
  <cp:lastModifiedBy>Yasmin Adam</cp:lastModifiedBy>
  <cp:revision>6</cp:revision>
  <dcterms:created xsi:type="dcterms:W3CDTF">2021-10-24T13:53:21Z</dcterms:created>
  <dcterms:modified xsi:type="dcterms:W3CDTF">2021-10-28T11:11:37Z</dcterms:modified>
</cp:coreProperties>
</file>