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91" r:id="rId3"/>
    <p:sldId id="292" r:id="rId4"/>
    <p:sldId id="293" r:id="rId5"/>
    <p:sldId id="294" r:id="rId6"/>
    <p:sldId id="295" r:id="rId7"/>
    <p:sldId id="297" r:id="rId8"/>
    <p:sldId id="29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86"/>
    <p:restoredTop sz="94394"/>
  </p:normalViewPr>
  <p:slideViewPr>
    <p:cSldViewPr snapToGrid="0" snapToObjects="1">
      <p:cViewPr varScale="1">
        <p:scale>
          <a:sx n="78" d="100"/>
          <a:sy n="78" d="100"/>
        </p:scale>
        <p:origin x="176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C31409-154B-3F4B-8EA4-8FEA70EC12C4}" type="doc">
      <dgm:prSet loTypeId="urn:microsoft.com/office/officeart/2005/8/layout/cycle1" loCatId="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GB"/>
        </a:p>
      </dgm:t>
    </dgm:pt>
    <dgm:pt modelId="{E136A622-C59F-B741-9A74-638C2AB17F2E}">
      <dgm:prSet phldrT="[Text]"/>
      <dgm:spPr/>
      <dgm:t>
        <a:bodyPr/>
        <a:lstStyle/>
        <a:p>
          <a:r>
            <a:rPr lang="en-GB" b="1" dirty="0">
              <a:solidFill>
                <a:srgbClr val="FF0000"/>
              </a:solidFill>
            </a:rPr>
            <a:t>Question</a:t>
          </a:r>
        </a:p>
      </dgm:t>
    </dgm:pt>
    <dgm:pt modelId="{CEA8A5EB-3E99-F14A-A0AA-A47AA1AB02A9}" type="parTrans" cxnId="{A8F22516-723C-1042-AF8F-780F525A7187}">
      <dgm:prSet/>
      <dgm:spPr/>
      <dgm:t>
        <a:bodyPr/>
        <a:lstStyle/>
        <a:p>
          <a:endParaRPr lang="en-GB"/>
        </a:p>
      </dgm:t>
    </dgm:pt>
    <dgm:pt modelId="{8C2A7C66-190A-684A-870C-BA784D797140}" type="sibTrans" cxnId="{A8F22516-723C-1042-AF8F-780F525A7187}">
      <dgm:prSet/>
      <dgm:spPr/>
      <dgm:t>
        <a:bodyPr/>
        <a:lstStyle/>
        <a:p>
          <a:endParaRPr lang="en-GB"/>
        </a:p>
      </dgm:t>
    </dgm:pt>
    <dgm:pt modelId="{FDF21328-382E-904E-ADC0-98C692943CD0}">
      <dgm:prSet phldrT="[Text]"/>
      <dgm:spPr/>
      <dgm:t>
        <a:bodyPr/>
        <a:lstStyle/>
        <a:p>
          <a:r>
            <a:rPr lang="en-GB" dirty="0"/>
            <a:t>Literature</a:t>
          </a:r>
        </a:p>
      </dgm:t>
    </dgm:pt>
    <dgm:pt modelId="{910E1B28-BEF0-7F4A-A412-25439D4EB1C2}" type="parTrans" cxnId="{9B7F559C-D802-654A-B4F3-BEA90D957DD3}">
      <dgm:prSet/>
      <dgm:spPr/>
      <dgm:t>
        <a:bodyPr/>
        <a:lstStyle/>
        <a:p>
          <a:endParaRPr lang="en-GB"/>
        </a:p>
      </dgm:t>
    </dgm:pt>
    <dgm:pt modelId="{CB4F11C7-7BD4-F445-B86F-5B04A1CD4D4B}" type="sibTrans" cxnId="{9B7F559C-D802-654A-B4F3-BEA90D957DD3}">
      <dgm:prSet/>
      <dgm:spPr/>
      <dgm:t>
        <a:bodyPr/>
        <a:lstStyle/>
        <a:p>
          <a:endParaRPr lang="en-GB"/>
        </a:p>
      </dgm:t>
    </dgm:pt>
    <dgm:pt modelId="{32968797-7B4D-0E4F-BE51-CFD9FF131779}">
      <dgm:prSet phldrT="[Text]"/>
      <dgm:spPr/>
      <dgm:t>
        <a:bodyPr/>
        <a:lstStyle/>
        <a:p>
          <a:r>
            <a:rPr lang="en-GB" dirty="0"/>
            <a:t>Objectives</a:t>
          </a:r>
        </a:p>
      </dgm:t>
    </dgm:pt>
    <dgm:pt modelId="{56A809FD-1DE3-B842-9F99-64879A2279E2}" type="parTrans" cxnId="{7029D0FD-093B-C04D-998F-C903733A97CA}">
      <dgm:prSet/>
      <dgm:spPr/>
      <dgm:t>
        <a:bodyPr/>
        <a:lstStyle/>
        <a:p>
          <a:endParaRPr lang="en-GB"/>
        </a:p>
      </dgm:t>
    </dgm:pt>
    <dgm:pt modelId="{89DD5E3D-1EAA-F74C-A262-51BBA7B27161}" type="sibTrans" cxnId="{7029D0FD-093B-C04D-998F-C903733A97CA}">
      <dgm:prSet/>
      <dgm:spPr/>
      <dgm:t>
        <a:bodyPr/>
        <a:lstStyle/>
        <a:p>
          <a:endParaRPr lang="en-GB"/>
        </a:p>
      </dgm:t>
    </dgm:pt>
    <dgm:pt modelId="{2E91D109-943B-534D-BE2B-0D88CEB17BDC}" type="pres">
      <dgm:prSet presAssocID="{5FC31409-154B-3F4B-8EA4-8FEA70EC12C4}" presName="cycle" presStyleCnt="0">
        <dgm:presLayoutVars>
          <dgm:dir/>
          <dgm:resizeHandles val="exact"/>
        </dgm:presLayoutVars>
      </dgm:prSet>
      <dgm:spPr/>
    </dgm:pt>
    <dgm:pt modelId="{0DC11C5D-5EEB-6647-9FBB-475173504599}" type="pres">
      <dgm:prSet presAssocID="{E136A622-C59F-B741-9A74-638C2AB17F2E}" presName="dummy" presStyleCnt="0"/>
      <dgm:spPr/>
    </dgm:pt>
    <dgm:pt modelId="{06E95A9A-6059-5C43-B52C-D654C2C310C7}" type="pres">
      <dgm:prSet presAssocID="{E136A622-C59F-B741-9A74-638C2AB17F2E}" presName="node" presStyleLbl="revTx" presStyleIdx="0" presStyleCnt="3">
        <dgm:presLayoutVars>
          <dgm:bulletEnabled val="1"/>
        </dgm:presLayoutVars>
      </dgm:prSet>
      <dgm:spPr/>
    </dgm:pt>
    <dgm:pt modelId="{D4CE07EC-5753-ED47-9864-16FBF22EB576}" type="pres">
      <dgm:prSet presAssocID="{8C2A7C66-190A-684A-870C-BA784D797140}" presName="sibTrans" presStyleLbl="node1" presStyleIdx="0" presStyleCnt="3"/>
      <dgm:spPr/>
    </dgm:pt>
    <dgm:pt modelId="{3BA3504C-F381-784A-B373-AEED3B46CC7D}" type="pres">
      <dgm:prSet presAssocID="{FDF21328-382E-904E-ADC0-98C692943CD0}" presName="dummy" presStyleCnt="0"/>
      <dgm:spPr/>
    </dgm:pt>
    <dgm:pt modelId="{319D893B-E175-C94F-98BA-FB25D613411F}" type="pres">
      <dgm:prSet presAssocID="{FDF21328-382E-904E-ADC0-98C692943CD0}" presName="node" presStyleLbl="revTx" presStyleIdx="1" presStyleCnt="3">
        <dgm:presLayoutVars>
          <dgm:bulletEnabled val="1"/>
        </dgm:presLayoutVars>
      </dgm:prSet>
      <dgm:spPr/>
    </dgm:pt>
    <dgm:pt modelId="{2381D486-38F4-8D40-8043-E0EFD205A8D4}" type="pres">
      <dgm:prSet presAssocID="{CB4F11C7-7BD4-F445-B86F-5B04A1CD4D4B}" presName="sibTrans" presStyleLbl="node1" presStyleIdx="1" presStyleCnt="3"/>
      <dgm:spPr/>
    </dgm:pt>
    <dgm:pt modelId="{485936AC-A2CA-6048-8D29-77F8462BB0FE}" type="pres">
      <dgm:prSet presAssocID="{32968797-7B4D-0E4F-BE51-CFD9FF131779}" presName="dummy" presStyleCnt="0"/>
      <dgm:spPr/>
    </dgm:pt>
    <dgm:pt modelId="{22CC3D4A-34D7-8E49-8029-BD1EEA298FDF}" type="pres">
      <dgm:prSet presAssocID="{32968797-7B4D-0E4F-BE51-CFD9FF131779}" presName="node" presStyleLbl="revTx" presStyleIdx="2" presStyleCnt="3">
        <dgm:presLayoutVars>
          <dgm:bulletEnabled val="1"/>
        </dgm:presLayoutVars>
      </dgm:prSet>
      <dgm:spPr/>
    </dgm:pt>
    <dgm:pt modelId="{46952885-54F9-294D-ADF4-0AEAD323C63F}" type="pres">
      <dgm:prSet presAssocID="{89DD5E3D-1EAA-F74C-A262-51BBA7B27161}" presName="sibTrans" presStyleLbl="node1" presStyleIdx="2" presStyleCnt="3"/>
      <dgm:spPr/>
    </dgm:pt>
  </dgm:ptLst>
  <dgm:cxnLst>
    <dgm:cxn modelId="{A8F22516-723C-1042-AF8F-780F525A7187}" srcId="{5FC31409-154B-3F4B-8EA4-8FEA70EC12C4}" destId="{E136A622-C59F-B741-9A74-638C2AB17F2E}" srcOrd="0" destOrd="0" parTransId="{CEA8A5EB-3E99-F14A-A0AA-A47AA1AB02A9}" sibTransId="{8C2A7C66-190A-684A-870C-BA784D797140}"/>
    <dgm:cxn modelId="{D39A631F-01CC-C644-905B-43E7390A106E}" type="presOf" srcId="{5FC31409-154B-3F4B-8EA4-8FEA70EC12C4}" destId="{2E91D109-943B-534D-BE2B-0D88CEB17BDC}" srcOrd="0" destOrd="0" presId="urn:microsoft.com/office/officeart/2005/8/layout/cycle1"/>
    <dgm:cxn modelId="{D8B0CF2A-0565-764A-8E13-ACE0E68803F3}" type="presOf" srcId="{E136A622-C59F-B741-9A74-638C2AB17F2E}" destId="{06E95A9A-6059-5C43-B52C-D654C2C310C7}" srcOrd="0" destOrd="0" presId="urn:microsoft.com/office/officeart/2005/8/layout/cycle1"/>
    <dgm:cxn modelId="{9C840A59-C04E-CB40-94A6-914458AB2466}" type="presOf" srcId="{89DD5E3D-1EAA-F74C-A262-51BBA7B27161}" destId="{46952885-54F9-294D-ADF4-0AEAD323C63F}" srcOrd="0" destOrd="0" presId="urn:microsoft.com/office/officeart/2005/8/layout/cycle1"/>
    <dgm:cxn modelId="{24A5A689-F6F5-F345-9570-2C39CC76640D}" type="presOf" srcId="{32968797-7B4D-0E4F-BE51-CFD9FF131779}" destId="{22CC3D4A-34D7-8E49-8029-BD1EEA298FDF}" srcOrd="0" destOrd="0" presId="urn:microsoft.com/office/officeart/2005/8/layout/cycle1"/>
    <dgm:cxn modelId="{9B7F559C-D802-654A-B4F3-BEA90D957DD3}" srcId="{5FC31409-154B-3F4B-8EA4-8FEA70EC12C4}" destId="{FDF21328-382E-904E-ADC0-98C692943CD0}" srcOrd="1" destOrd="0" parTransId="{910E1B28-BEF0-7F4A-A412-25439D4EB1C2}" sibTransId="{CB4F11C7-7BD4-F445-B86F-5B04A1CD4D4B}"/>
    <dgm:cxn modelId="{E7C596A8-4D7B-5A46-8D93-5D1391BB6437}" type="presOf" srcId="{FDF21328-382E-904E-ADC0-98C692943CD0}" destId="{319D893B-E175-C94F-98BA-FB25D613411F}" srcOrd="0" destOrd="0" presId="urn:microsoft.com/office/officeart/2005/8/layout/cycle1"/>
    <dgm:cxn modelId="{52F20AAC-46D0-9947-9EAA-C9D6E7EF2D73}" type="presOf" srcId="{CB4F11C7-7BD4-F445-B86F-5B04A1CD4D4B}" destId="{2381D486-38F4-8D40-8043-E0EFD205A8D4}" srcOrd="0" destOrd="0" presId="urn:microsoft.com/office/officeart/2005/8/layout/cycle1"/>
    <dgm:cxn modelId="{888AA7E9-D8C4-FF45-9AA0-DB52F1B3AA01}" type="presOf" srcId="{8C2A7C66-190A-684A-870C-BA784D797140}" destId="{D4CE07EC-5753-ED47-9864-16FBF22EB576}" srcOrd="0" destOrd="0" presId="urn:microsoft.com/office/officeart/2005/8/layout/cycle1"/>
    <dgm:cxn modelId="{7029D0FD-093B-C04D-998F-C903733A97CA}" srcId="{5FC31409-154B-3F4B-8EA4-8FEA70EC12C4}" destId="{32968797-7B4D-0E4F-BE51-CFD9FF131779}" srcOrd="2" destOrd="0" parTransId="{56A809FD-1DE3-B842-9F99-64879A2279E2}" sibTransId="{89DD5E3D-1EAA-F74C-A262-51BBA7B27161}"/>
    <dgm:cxn modelId="{5CD34539-6AAD-A34C-9020-693BB7F7C613}" type="presParOf" srcId="{2E91D109-943B-534D-BE2B-0D88CEB17BDC}" destId="{0DC11C5D-5EEB-6647-9FBB-475173504599}" srcOrd="0" destOrd="0" presId="urn:microsoft.com/office/officeart/2005/8/layout/cycle1"/>
    <dgm:cxn modelId="{2586252C-CB82-C04B-83F4-342C9AE3C486}" type="presParOf" srcId="{2E91D109-943B-534D-BE2B-0D88CEB17BDC}" destId="{06E95A9A-6059-5C43-B52C-D654C2C310C7}" srcOrd="1" destOrd="0" presId="urn:microsoft.com/office/officeart/2005/8/layout/cycle1"/>
    <dgm:cxn modelId="{7E5742EF-5BE5-224C-8839-5AB7A3153458}" type="presParOf" srcId="{2E91D109-943B-534D-BE2B-0D88CEB17BDC}" destId="{D4CE07EC-5753-ED47-9864-16FBF22EB576}" srcOrd="2" destOrd="0" presId="urn:microsoft.com/office/officeart/2005/8/layout/cycle1"/>
    <dgm:cxn modelId="{9E19A3C4-18FD-F34F-BC86-5484C90B87FA}" type="presParOf" srcId="{2E91D109-943B-534D-BE2B-0D88CEB17BDC}" destId="{3BA3504C-F381-784A-B373-AEED3B46CC7D}" srcOrd="3" destOrd="0" presId="urn:microsoft.com/office/officeart/2005/8/layout/cycle1"/>
    <dgm:cxn modelId="{AA43BF10-80A8-3C42-850C-4CBF917D1F3E}" type="presParOf" srcId="{2E91D109-943B-534D-BE2B-0D88CEB17BDC}" destId="{319D893B-E175-C94F-98BA-FB25D613411F}" srcOrd="4" destOrd="0" presId="urn:microsoft.com/office/officeart/2005/8/layout/cycle1"/>
    <dgm:cxn modelId="{F9DEE576-7D51-7743-8509-05EA440544D8}" type="presParOf" srcId="{2E91D109-943B-534D-BE2B-0D88CEB17BDC}" destId="{2381D486-38F4-8D40-8043-E0EFD205A8D4}" srcOrd="5" destOrd="0" presId="urn:microsoft.com/office/officeart/2005/8/layout/cycle1"/>
    <dgm:cxn modelId="{F0113622-DB8B-6045-A674-F4130FE48B7D}" type="presParOf" srcId="{2E91D109-943B-534D-BE2B-0D88CEB17BDC}" destId="{485936AC-A2CA-6048-8D29-77F8462BB0FE}" srcOrd="6" destOrd="0" presId="urn:microsoft.com/office/officeart/2005/8/layout/cycle1"/>
    <dgm:cxn modelId="{A6277046-BE53-AB44-BEBB-F4775FBC1F5E}" type="presParOf" srcId="{2E91D109-943B-534D-BE2B-0D88CEB17BDC}" destId="{22CC3D4A-34D7-8E49-8029-BD1EEA298FDF}" srcOrd="7" destOrd="0" presId="urn:microsoft.com/office/officeart/2005/8/layout/cycle1"/>
    <dgm:cxn modelId="{53BE111F-3F62-5346-8D5D-11F7E3AD7491}" type="presParOf" srcId="{2E91D109-943B-534D-BE2B-0D88CEB17BDC}" destId="{46952885-54F9-294D-ADF4-0AEAD323C63F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E95A9A-6059-5C43-B52C-D654C2C310C7}">
      <dsp:nvSpPr>
        <dsp:cNvPr id="0" name=""/>
        <dsp:cNvSpPr/>
      </dsp:nvSpPr>
      <dsp:spPr>
        <a:xfrm>
          <a:off x="2862341" y="329339"/>
          <a:ext cx="1675886" cy="1675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>
              <a:solidFill>
                <a:srgbClr val="FF0000"/>
              </a:solidFill>
            </a:rPr>
            <a:t>Question</a:t>
          </a:r>
        </a:p>
      </dsp:txBody>
      <dsp:txXfrm>
        <a:off x="2862341" y="329339"/>
        <a:ext cx="1675886" cy="1675886"/>
      </dsp:txXfrm>
    </dsp:sp>
    <dsp:sp modelId="{D4CE07EC-5753-ED47-9864-16FBF22EB576}">
      <dsp:nvSpPr>
        <dsp:cNvPr id="0" name=""/>
        <dsp:cNvSpPr/>
      </dsp:nvSpPr>
      <dsp:spPr>
        <a:xfrm>
          <a:off x="310095" y="-284"/>
          <a:ext cx="3962206" cy="3962206"/>
        </a:xfrm>
        <a:prstGeom prst="circularArrow">
          <a:avLst>
            <a:gd name="adj1" fmla="val 8248"/>
            <a:gd name="adj2" fmla="val 576067"/>
            <a:gd name="adj3" fmla="val 2964082"/>
            <a:gd name="adj4" fmla="val 51571"/>
            <a:gd name="adj5" fmla="val 9623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D893B-E175-C94F-98BA-FB25D613411F}">
      <dsp:nvSpPr>
        <dsp:cNvPr id="0" name=""/>
        <dsp:cNvSpPr/>
      </dsp:nvSpPr>
      <dsp:spPr>
        <a:xfrm>
          <a:off x="1453255" y="2769947"/>
          <a:ext cx="1675886" cy="1675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Literature</a:t>
          </a:r>
        </a:p>
      </dsp:txBody>
      <dsp:txXfrm>
        <a:off x="1453255" y="2769947"/>
        <a:ext cx="1675886" cy="1675886"/>
      </dsp:txXfrm>
    </dsp:sp>
    <dsp:sp modelId="{2381D486-38F4-8D40-8043-E0EFD205A8D4}">
      <dsp:nvSpPr>
        <dsp:cNvPr id="0" name=""/>
        <dsp:cNvSpPr/>
      </dsp:nvSpPr>
      <dsp:spPr>
        <a:xfrm>
          <a:off x="310095" y="-284"/>
          <a:ext cx="3962206" cy="3962206"/>
        </a:xfrm>
        <a:prstGeom prst="circularArrow">
          <a:avLst>
            <a:gd name="adj1" fmla="val 8248"/>
            <a:gd name="adj2" fmla="val 576067"/>
            <a:gd name="adj3" fmla="val 10172362"/>
            <a:gd name="adj4" fmla="val 7259850"/>
            <a:gd name="adj5" fmla="val 9623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C3D4A-34D7-8E49-8029-BD1EEA298FDF}">
      <dsp:nvSpPr>
        <dsp:cNvPr id="0" name=""/>
        <dsp:cNvSpPr/>
      </dsp:nvSpPr>
      <dsp:spPr>
        <a:xfrm>
          <a:off x="44169" y="329339"/>
          <a:ext cx="1675886" cy="1675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Objectives</a:t>
          </a:r>
        </a:p>
      </dsp:txBody>
      <dsp:txXfrm>
        <a:off x="44169" y="329339"/>
        <a:ext cx="1675886" cy="1675886"/>
      </dsp:txXfrm>
    </dsp:sp>
    <dsp:sp modelId="{46952885-54F9-294D-ADF4-0AEAD323C63F}">
      <dsp:nvSpPr>
        <dsp:cNvPr id="0" name=""/>
        <dsp:cNvSpPr/>
      </dsp:nvSpPr>
      <dsp:spPr>
        <a:xfrm>
          <a:off x="310095" y="-284"/>
          <a:ext cx="3962206" cy="3962206"/>
        </a:xfrm>
        <a:prstGeom prst="circularArrow">
          <a:avLst>
            <a:gd name="adj1" fmla="val 8248"/>
            <a:gd name="adj2" fmla="val 576067"/>
            <a:gd name="adj3" fmla="val 16856932"/>
            <a:gd name="adj4" fmla="val 14967000"/>
            <a:gd name="adj5" fmla="val 9623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9575D-3EBA-3646-B482-5D25FC6EB180}" type="datetimeFigureOut">
              <a:rPr lang="en-US" smtClean="0"/>
              <a:t>5/4/22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A2EDF-BF04-BD40-9405-478FF7E9A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4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0D0B6-E8D4-214B-8663-EFFE36DB81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552BE1-33F4-4D46-A4B3-08852208ED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A54EA-6129-F042-AB4E-7A4BC079E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5/4/22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F748E-38B1-BB4F-8FB9-A79FAF526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E1CF4-40E0-E248-A9FB-EC18D9355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653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102EC-36B3-7148-BA59-FFD00818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D6343-9F25-E64A-8C68-FC17020FD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DC9DB-A66C-FF46-A52E-6312A42C5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5/4/22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9916F-6204-1046-9506-2ACAD4911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B2488-5188-FE48-88F4-02E15189D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F902CE-1F4D-0C48-B8FA-3F254CB213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94181" y="272142"/>
            <a:ext cx="2160361" cy="21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03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1328B-806B-5F43-B466-7EF359FA5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C6C3-2D2F-0A4D-8BF0-4FEE76646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11404-91D7-2749-BE7E-0142B8F71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5/4/22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272E0-DEDB-7B44-895D-37E34175D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70924-DF49-734D-AEB2-9DD78E488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40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9EB7C-711B-BB48-83A2-2A7134CB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F5ED0-84C7-CC43-9171-53FEEF6FFF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86B5CA-3C42-A04A-9CD5-3E7C05135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A6C07-D974-C640-8DEC-C8F3F923D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5/4/22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3F6CF-3E3F-B746-87DA-1D16C17E8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61566-FB56-614A-8BCD-C1A4E3970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77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F3356-2276-D247-B8DE-5A9B6B575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A4E5AB-172B-5244-A583-D435BDE52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9D0EB1-1B4E-B442-B728-E55AC5E63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8DE7DA-E0E4-4049-A215-EA698EA031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8D743A-A198-3143-B371-ABE39F2516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18DE90-531D-184B-9FDA-B5B463613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5/4/22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64662D-B699-1B4A-9ACE-6C1144D0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3E557F-B37D-D346-A2F6-D3D8B3C7B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53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C07C-3015-B04F-9EDF-8910C04DD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294AF1-5363-ED4E-962C-6FDAC495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5/4/22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294F27-6FE5-7C48-B8E9-CBBF8555B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ABCE3C-DF23-EF47-9CEE-8A3496279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96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A854FD-BD11-A044-AEA4-718043DA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5/4/22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496289-6974-C247-98C3-1C8E0D1C6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E5507-9827-2249-AC8B-6142460B2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31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F7C4A-43E5-5646-8FBA-475BAF7A9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54C8B-811E-944B-88AD-5E067C2C7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A1F06-0F01-B742-B139-4430FA066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7995C5-4D1F-2349-9C39-EC78C5D82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5/4/22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FD05D-0C2B-FF49-AFA2-D654B6A03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B38FA-0B9E-AA4E-B95B-DACAD7B1C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22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B657C-A7E7-F647-9046-E513AC614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DAA055-8E33-9C44-BF49-20271D87F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15F7B-A697-4543-A6F3-38ED24117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A8E58-7B63-654E-9554-0241E121E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5/4/22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B7030-2C80-3544-853E-25CADC10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F60D6E-34A9-2D44-8E14-5961F2F03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81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324B1-406B-8844-AFA3-106D1915F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7B6C5A-536F-984F-8CCB-8D3C1DC14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CB95A-AD08-DD40-8C8E-E8DFA5513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5/4/22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BD300-6D77-EC4A-957C-79D69A4B6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11F2E-7CC7-BB46-83B1-CB0B497D5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370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C950A-1F0C-0143-AEF1-C719A7604A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52FC87-8417-D542-9DD8-084F94E92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962E9-3EAF-804E-A7AA-AB923382F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5/4/22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A8749-FD13-0A42-AD1C-AC4433AE4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E745B-D545-3E4E-9DB9-62D352544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50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FC900B-45CB-ED47-8024-5CDB89B0C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7997D4-D8FB-1347-A249-17542048F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43A315-2215-7442-BE30-E7EA1BC6C5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76400-A7CC-4346-A634-9EC7F363753F}" type="datetimeFigureOut">
              <a:rPr lang="en-US" smtClean="0"/>
              <a:t>5/4/22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36209-5379-4E49-B98C-484B1319F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77ECB-C279-5740-A2E2-61CACED28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3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publicdomainpictures.net/view-image.php?image=118115&amp;picture=gron-spiral" TargetMode="External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A1F6A8-994D-5C48-89DC-90705CBB7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4714" y="743447"/>
            <a:ext cx="5012872" cy="3692028"/>
          </a:xfrm>
          <a:noFill/>
        </p:spPr>
        <p:txBody>
          <a:bodyPr>
            <a:normAutofit fontScale="90000"/>
          </a:bodyPr>
          <a:lstStyle/>
          <a:p>
            <a:r>
              <a:rPr lang="en-US" sz="6700" b="1" i="1" dirty="0"/>
              <a:t>Research Meeting</a:t>
            </a:r>
            <a:br>
              <a:rPr lang="en-US" sz="5200" dirty="0"/>
            </a:br>
            <a:br>
              <a:rPr lang="en-US" sz="5200" dirty="0"/>
            </a:br>
            <a:r>
              <a:rPr lang="en-US" sz="5400" dirty="0"/>
              <a:t>Developing a research question</a:t>
            </a:r>
            <a:endParaRPr lang="en-US" sz="5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69F5DD-9F87-E648-868E-2BB7970AA2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4457" y="4629234"/>
            <a:ext cx="3973386" cy="1485319"/>
          </a:xfrm>
          <a:noFill/>
        </p:spPr>
        <p:txBody>
          <a:bodyPr>
            <a:normAutofit/>
          </a:bodyPr>
          <a:lstStyle/>
          <a:p>
            <a:r>
              <a:rPr lang="en-US" dirty="0"/>
              <a:t>Prof. S. </a:t>
            </a:r>
            <a:r>
              <a:rPr lang="en-US" dirty="0" err="1"/>
              <a:t>Moosa</a:t>
            </a:r>
            <a:endParaRPr lang="en-US" dirty="0"/>
          </a:p>
          <a:p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May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7E163B-91D5-7649-A85D-07F13891C6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928"/>
          <a:stretch/>
        </p:blipFill>
        <p:spPr>
          <a:xfrm>
            <a:off x="20" y="10"/>
            <a:ext cx="699288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02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7E76-C608-3541-999F-EDF77E79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959A5-BFAF-9543-9242-7793C22A0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Developing a research question</a:t>
            </a:r>
          </a:p>
          <a:p>
            <a:r>
              <a:rPr lang="en-US" dirty="0"/>
              <a:t>PBRN</a:t>
            </a:r>
          </a:p>
          <a:p>
            <a:r>
              <a:rPr lang="en-US" dirty="0"/>
              <a:t>Reports on APCC / eHealth Study</a:t>
            </a:r>
          </a:p>
        </p:txBody>
      </p:sp>
    </p:spTree>
    <p:extLst>
      <p:ext uri="{BB962C8B-B14F-4D97-AF65-F5344CB8AC3E}">
        <p14:creationId xmlns:p14="http://schemas.microsoft.com/office/powerpoint/2010/main" val="1173980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5459-F146-84FD-5480-B7F6233F1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a research question?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453D7-165F-A55B-9D75-B46800D532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FINER Model</a:t>
            </a:r>
          </a:p>
          <a:p>
            <a:pPr lvl="1"/>
            <a:r>
              <a:rPr lang="en-US" dirty="0"/>
              <a:t>Feasible/Manageable</a:t>
            </a:r>
          </a:p>
          <a:p>
            <a:pPr lvl="1"/>
            <a:r>
              <a:rPr lang="en-US" dirty="0"/>
              <a:t>Interesting</a:t>
            </a:r>
          </a:p>
          <a:p>
            <a:pPr lvl="1"/>
            <a:r>
              <a:rPr lang="en-US" dirty="0"/>
              <a:t>Novel/New</a:t>
            </a:r>
          </a:p>
          <a:p>
            <a:pPr lvl="1"/>
            <a:r>
              <a:rPr lang="en-US" dirty="0"/>
              <a:t>Ethical</a:t>
            </a:r>
          </a:p>
          <a:p>
            <a:pPr lvl="1"/>
            <a:r>
              <a:rPr lang="en-US" dirty="0"/>
              <a:t>Relevant (policy?)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354CF9-914B-063E-EC86-CC84A82A42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FINER Adapted</a:t>
            </a:r>
          </a:p>
          <a:p>
            <a:pPr lvl="1"/>
            <a:r>
              <a:rPr lang="en-US" dirty="0"/>
              <a:t>Feasible/Manageable (first vs last)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Interesting / Relevant (Policy)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Novel/New? [PhD]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Ethical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17F3A2-FF61-D629-C571-E0443ED72864}"/>
              </a:ext>
            </a:extLst>
          </p:cNvPr>
          <p:cNvSpPr txBox="1"/>
          <p:nvPr/>
        </p:nvSpPr>
        <p:spPr>
          <a:xfrm>
            <a:off x="538843" y="5943600"/>
            <a:ext cx="10814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err="1"/>
              <a:t>Hulley</a:t>
            </a:r>
            <a:r>
              <a:rPr lang="en-ZA" dirty="0"/>
              <a:t>, S B.; Cummings, S R.; Browner, W S.; Grady, D G.; Newman, T B., Designing Clinical Research, 3rd Ed 2007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359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D4A0029-A7EC-0259-7B80-5147939D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How to Write a GOOD Research Question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93BDD8-C4E4-26C3-7137-24F770724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Focused!</a:t>
            </a:r>
          </a:p>
          <a:p>
            <a:r>
              <a:rPr lang="en-US" dirty="0"/>
              <a:t>Not overly simplistic Yes/No</a:t>
            </a:r>
          </a:p>
          <a:p>
            <a:r>
              <a:rPr lang="en-US" dirty="0"/>
              <a:t>Clear and Concise/Short </a:t>
            </a:r>
            <a:r>
              <a:rPr lang="en-US" dirty="0">
                <a:sym typeface="Wingdings" pitchFamily="2" charset="2"/>
              </a:rPr>
              <a:t> SMART </a:t>
            </a:r>
            <a:r>
              <a:rPr lang="en-US" dirty="0" err="1">
                <a:sym typeface="Wingdings" pitchFamily="2" charset="2"/>
              </a:rPr>
              <a:t>esp</a:t>
            </a:r>
            <a:r>
              <a:rPr lang="en-US" dirty="0">
                <a:sym typeface="Wingdings" pitchFamily="2" charset="2"/>
              </a:rPr>
              <a:t> with quantitative</a:t>
            </a:r>
          </a:p>
          <a:p>
            <a:pPr lvl="1"/>
            <a:r>
              <a:rPr lang="en-ZA" b="1" u="sng" dirty="0"/>
              <a:t>S</a:t>
            </a:r>
            <a:r>
              <a:rPr lang="en-ZA" dirty="0"/>
              <a:t>PECIFIC: Not a “fishing expedition”</a:t>
            </a:r>
          </a:p>
          <a:p>
            <a:pPr lvl="1"/>
            <a:r>
              <a:rPr lang="en-ZA" b="1" u="sng" dirty="0"/>
              <a:t>M</a:t>
            </a:r>
            <a:r>
              <a:rPr lang="en-ZA" dirty="0"/>
              <a:t>EASURABLE: Testable (statistically)</a:t>
            </a:r>
          </a:p>
          <a:p>
            <a:pPr lvl="1"/>
            <a:r>
              <a:rPr lang="en-ZA" b="1" u="sng" dirty="0"/>
              <a:t>A</a:t>
            </a:r>
            <a:r>
              <a:rPr lang="en-ZA" dirty="0"/>
              <a:t>TTAINABLE: Something “you” can do - expertise,  equipment and resources</a:t>
            </a:r>
          </a:p>
          <a:p>
            <a:pPr lvl="1"/>
            <a:r>
              <a:rPr lang="en-ZA" b="1" u="sng" dirty="0"/>
              <a:t>R</a:t>
            </a:r>
            <a:r>
              <a:rPr lang="en-ZA" dirty="0"/>
              <a:t>EALISTIC: Based on some sort of rational physics / done in reasonable time</a:t>
            </a:r>
          </a:p>
          <a:p>
            <a:pPr lvl="1"/>
            <a:r>
              <a:rPr lang="en-ZA" b="1" u="sng" dirty="0"/>
              <a:t>T</a:t>
            </a:r>
            <a:r>
              <a:rPr lang="en-ZA" dirty="0"/>
              <a:t>IMELY: Novel / Important to current concerns / Can lead to new direction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CF0FEC-91AF-FE3B-5295-A5F8BD0B6414}"/>
              </a:ext>
            </a:extLst>
          </p:cNvPr>
          <p:cNvSpPr txBox="1"/>
          <p:nvPr/>
        </p:nvSpPr>
        <p:spPr>
          <a:xfrm>
            <a:off x="571501" y="5942568"/>
            <a:ext cx="6998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writingcenter.gmu.edu</a:t>
            </a:r>
            <a:r>
              <a:rPr lang="en-US" dirty="0"/>
              <a:t>/guides/how-to-write-a-research-question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93E7DF-72B5-41C1-2D6E-557EADEEAB0C}"/>
              </a:ext>
            </a:extLst>
          </p:cNvPr>
          <p:cNvSpPr txBox="1"/>
          <p:nvPr/>
        </p:nvSpPr>
        <p:spPr>
          <a:xfrm>
            <a:off x="571501" y="6311900"/>
            <a:ext cx="11330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http://www2.latech.edu/~</a:t>
            </a:r>
            <a:r>
              <a:rPr lang="en-US" dirty="0" err="1"/>
              <a:t>sajones</a:t>
            </a:r>
            <a:r>
              <a:rPr lang="en-US" dirty="0"/>
              <a:t>/REU/Learning%20Exercises/Components%20of%20a%20Research%20Question.htm</a:t>
            </a:r>
          </a:p>
        </p:txBody>
      </p:sp>
    </p:spTree>
    <p:extLst>
      <p:ext uri="{BB962C8B-B14F-4D97-AF65-F5344CB8AC3E}">
        <p14:creationId xmlns:p14="http://schemas.microsoft.com/office/powerpoint/2010/main" val="2515377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4B39A-126E-273E-8D5C-714718FD3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Iterative! Spiral</a:t>
            </a:r>
          </a:p>
        </p:txBody>
      </p:sp>
      <p:pic>
        <p:nvPicPr>
          <p:cNvPr id="5" name="Content Placeholder 4" descr="Shape, logo&#10;&#10;Description automatically generated">
            <a:extLst>
              <a:ext uri="{FF2B5EF4-FFF2-40B4-BE49-F238E27FC236}">
                <a16:creationId xmlns:a16="http://schemas.microsoft.com/office/drawing/2014/main" id="{2C06D9F1-F9BE-8F2E-FBC1-6ED0F1F533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64424" y="2136050"/>
            <a:ext cx="4283348" cy="3471069"/>
          </a:xfr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3653281-2837-BFCD-A250-6821C46127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9980813"/>
              </p:ext>
            </p:extLst>
          </p:nvPr>
        </p:nvGraphicFramePr>
        <p:xfrm>
          <a:off x="477982" y="1690688"/>
          <a:ext cx="4582398" cy="444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06019C4-BF85-51BD-975F-13C0B043B528}"/>
              </a:ext>
            </a:extLst>
          </p:cNvPr>
          <p:cNvSpPr txBox="1"/>
          <p:nvPr/>
        </p:nvSpPr>
        <p:spPr>
          <a:xfrm>
            <a:off x="6593024" y="5709967"/>
            <a:ext cx="38499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Focused and BORING!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49B722-5EE1-5C06-406A-E4FA5221847C}"/>
              </a:ext>
            </a:extLst>
          </p:cNvPr>
          <p:cNvSpPr txBox="1"/>
          <p:nvPr/>
        </p:nvSpPr>
        <p:spPr>
          <a:xfrm>
            <a:off x="6593024" y="1250881"/>
            <a:ext cx="2863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BIG and exciting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570BEE-379E-CC44-5B80-AFDFC8446E97}"/>
              </a:ext>
            </a:extLst>
          </p:cNvPr>
          <p:cNvSpPr txBox="1"/>
          <p:nvPr/>
        </p:nvSpPr>
        <p:spPr>
          <a:xfrm>
            <a:off x="193760" y="5660709"/>
            <a:ext cx="6170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www.scribbr.com</a:t>
            </a:r>
            <a:r>
              <a:rPr lang="en-US" dirty="0"/>
              <a:t>/research-process/research-questions/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FFDDD3-B5B0-BDD8-E986-434137B0032E}"/>
              </a:ext>
            </a:extLst>
          </p:cNvPr>
          <p:cNvSpPr/>
          <p:nvPr/>
        </p:nvSpPr>
        <p:spPr>
          <a:xfrm>
            <a:off x="193760" y="600235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healthdisparities.vcu.edu</a:t>
            </a:r>
            <a:r>
              <a:rPr lang="en-US" dirty="0"/>
              <a:t>/media/health-disparities-new-site/docs/Research-</a:t>
            </a:r>
            <a:r>
              <a:rPr lang="en-US" dirty="0" err="1"/>
              <a:t>Questions_WS</a:t>
            </a:r>
            <a:r>
              <a:rPr lang="en-US" dirty="0"/>
              <a:t>-</a:t>
            </a:r>
            <a:r>
              <a:rPr lang="en-US" dirty="0" err="1"/>
              <a:t>handout.pdf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C12BB4-A97A-CA2B-B6F2-73ED1FDB610A}"/>
              </a:ext>
            </a:extLst>
          </p:cNvPr>
          <p:cNvSpPr/>
          <p:nvPr/>
        </p:nvSpPr>
        <p:spPr>
          <a:xfrm>
            <a:off x="2034941" y="3225253"/>
            <a:ext cx="1468480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6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FOCUS</a:t>
            </a:r>
          </a:p>
        </p:txBody>
      </p:sp>
    </p:spTree>
    <p:extLst>
      <p:ext uri="{BB962C8B-B14F-4D97-AF65-F5344CB8AC3E}">
        <p14:creationId xmlns:p14="http://schemas.microsoft.com/office/powerpoint/2010/main" val="3887391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eft Arrow 4">
            <a:extLst>
              <a:ext uri="{FF2B5EF4-FFF2-40B4-BE49-F238E27FC236}">
                <a16:creationId xmlns:a16="http://schemas.microsoft.com/office/drawing/2014/main" id="{9F19C18B-62C4-C8FF-E039-C268FE3D55E8}"/>
              </a:ext>
            </a:extLst>
          </p:cNvPr>
          <p:cNvSpPr/>
          <p:nvPr/>
        </p:nvSpPr>
        <p:spPr>
          <a:xfrm rot="10800000">
            <a:off x="5062613" y="5219860"/>
            <a:ext cx="5597236" cy="163483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D1733D-0D7C-6674-5A40-922C545F8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on/of methods on questions?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5C92A14-3884-82B5-759A-78908BFAA7E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Describing (with words)</a:t>
            </a:r>
          </a:p>
          <a:p>
            <a:r>
              <a:rPr lang="en-US" dirty="0"/>
              <a:t>Exploration “How” “What”</a:t>
            </a:r>
          </a:p>
          <a:p>
            <a:endParaRPr lang="en-US" dirty="0"/>
          </a:p>
          <a:p>
            <a:r>
              <a:rPr lang="en-US" b="1" dirty="0"/>
              <a:t>RESEARCH QUESTION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8940372-55A8-E5A7-8704-B9B3AC7221A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Describing (numbers)</a:t>
            </a:r>
          </a:p>
          <a:p>
            <a:r>
              <a:rPr lang="en-US" dirty="0"/>
              <a:t>Comparing / Relationship / Test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PICO</a:t>
            </a:r>
          </a:p>
          <a:p>
            <a:r>
              <a:rPr lang="en-US" b="1" dirty="0"/>
              <a:t>RESEARCH PROPOSITION RESEARCH HYPOTHESIS</a:t>
            </a:r>
          </a:p>
        </p:txBody>
      </p:sp>
      <p:sp>
        <p:nvSpPr>
          <p:cNvPr id="4" name="Left Arrow 3">
            <a:extLst>
              <a:ext uri="{FF2B5EF4-FFF2-40B4-BE49-F238E27FC236}">
                <a16:creationId xmlns:a16="http://schemas.microsoft.com/office/drawing/2014/main" id="{7C8F2547-3446-6AFE-25FD-454CD4C33E4F}"/>
              </a:ext>
            </a:extLst>
          </p:cNvPr>
          <p:cNvSpPr/>
          <p:nvPr/>
        </p:nvSpPr>
        <p:spPr>
          <a:xfrm>
            <a:off x="1455952" y="5223164"/>
            <a:ext cx="5597236" cy="163483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42CE8-72D1-0F6B-40B1-F3270025EA48}"/>
              </a:ext>
            </a:extLst>
          </p:cNvPr>
          <p:cNvSpPr txBox="1"/>
          <p:nvPr/>
        </p:nvSpPr>
        <p:spPr>
          <a:xfrm>
            <a:off x="838200" y="1555013"/>
            <a:ext cx="42786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/>
              <a:t>Qualitative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CE3296-6E85-08BC-7450-62479530861A}"/>
              </a:ext>
            </a:extLst>
          </p:cNvPr>
          <p:cNvSpPr txBox="1"/>
          <p:nvPr/>
        </p:nvSpPr>
        <p:spPr>
          <a:xfrm>
            <a:off x="6096000" y="1558317"/>
            <a:ext cx="48535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/>
              <a:t>Quantitative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316377-698C-9764-D61A-EA75E827D1FC}"/>
              </a:ext>
            </a:extLst>
          </p:cNvPr>
          <p:cNvSpPr txBox="1"/>
          <p:nvPr/>
        </p:nvSpPr>
        <p:spPr>
          <a:xfrm>
            <a:off x="3481377" y="5683335"/>
            <a:ext cx="55336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Depends on the literature</a:t>
            </a:r>
          </a:p>
        </p:txBody>
      </p:sp>
    </p:spTree>
    <p:extLst>
      <p:ext uri="{BB962C8B-B14F-4D97-AF65-F5344CB8AC3E}">
        <p14:creationId xmlns:p14="http://schemas.microsoft.com/office/powerpoint/2010/main" val="288554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0848655-7ABF-2060-3CDA-8F0283C36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issues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9936E8-985A-02FB-2B42-22C73A3B9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Paradigms vs. Methodologies vs. Design</a:t>
            </a:r>
          </a:p>
          <a:p>
            <a:r>
              <a:rPr lang="en-US" dirty="0"/>
              <a:t>Literature Review – Google Scholar</a:t>
            </a:r>
          </a:p>
          <a:p>
            <a:r>
              <a:rPr lang="en-US"/>
              <a:t>Questionnaires – Validated!?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291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A713A1D-B3E5-9D07-70CE-91FDEC4D4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DCBED4-0D7C-AF14-2461-1090FF819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What is a definition of PHC services in Africa?</a:t>
            </a:r>
          </a:p>
          <a:p>
            <a:r>
              <a:rPr lang="en-US" sz="4400" dirty="0"/>
              <a:t>What is the profile of morbidity in PHC services in Africa?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363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352</Words>
  <Application>Microsoft Macintosh PowerPoint</Application>
  <PresentationFormat>Widescreen</PresentationFormat>
  <Paragraphs>66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Research Meeting  Developing a research question</vt:lpstr>
      <vt:lpstr>Agenda</vt:lpstr>
      <vt:lpstr>Developing a research question?</vt:lpstr>
      <vt:lpstr>How to Write a GOOD Research Question</vt:lpstr>
      <vt:lpstr>Iterative! Spiral</vt:lpstr>
      <vt:lpstr>Impact on/of methods on questions?</vt:lpstr>
      <vt:lpstr>Other issues</vt:lpstr>
      <vt:lpstr>Examples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AfroPHC Launch AGM</dc:title>
  <dc:creator>Shabir Moosa</dc:creator>
  <cp:lastModifiedBy>Shabir Moosa</cp:lastModifiedBy>
  <cp:revision>89</cp:revision>
  <dcterms:created xsi:type="dcterms:W3CDTF">2021-04-19T21:22:58Z</dcterms:created>
  <dcterms:modified xsi:type="dcterms:W3CDTF">2022-05-04T15:40:57Z</dcterms:modified>
</cp:coreProperties>
</file>