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56" r:id="rId2"/>
    <p:sldId id="277" r:id="rId3"/>
    <p:sldId id="269" r:id="rId4"/>
    <p:sldId id="270" r:id="rId5"/>
    <p:sldId id="259" r:id="rId6"/>
    <p:sldId id="271" r:id="rId7"/>
    <p:sldId id="261" r:id="rId8"/>
    <p:sldId id="272" r:id="rId9"/>
    <p:sldId id="262" r:id="rId10"/>
    <p:sldId id="275" r:id="rId11"/>
    <p:sldId id="268" r:id="rId12"/>
    <p:sldId id="263" r:id="rId13"/>
    <p:sldId id="274" r:id="rId14"/>
    <p:sldId id="264" r:id="rId15"/>
    <p:sldId id="273" r:id="rId16"/>
    <p:sldId id="265" r:id="rId17"/>
    <p:sldId id="276" r:id="rId18"/>
    <p:sldId id="266" r:id="rId1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27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2022/3/14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 dir="r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2022/3/14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2022/3/14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 dir="r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2022/3/14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2022/3/14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2022/3/14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2022/3/14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2022/3/14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2022/3/14</a:t>
            </a:fld>
            <a:endParaRPr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ll dir="r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2022/3/14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2022/3/14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0BC1078-46ED-40F9-8930-935BAD7C2B02}" type="datetimeFigureOut">
              <a:rPr lang="zh-CN" altLang="en-US" smtClean="0"/>
              <a:pPr/>
              <a:t>2022/3/14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pull dir="ru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>
          <a:xfrm>
            <a:off x="685800" y="330990"/>
            <a:ext cx="7772400" cy="3399969"/>
          </a:xfrm>
        </p:spPr>
        <p:txBody>
          <a:bodyPr>
            <a:normAutofit/>
          </a:bodyPr>
          <a:lstStyle/>
          <a:p>
            <a:pPr algn="ctr"/>
            <a:r>
              <a:rPr lang="en-US" altLang="zh-CN" sz="4000" b="1" dirty="0"/>
              <a:t>Strengthening the Involvement of Pharmacists in the Provision of Immunization Services for Infectious Disease Control; Challenges and Opportunities.</a:t>
            </a:r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>
          <a:xfrm>
            <a:off x="1143000" y="4339661"/>
            <a:ext cx="6858000" cy="1655762"/>
          </a:xfrm>
        </p:spPr>
        <p:txBody>
          <a:bodyPr/>
          <a:lstStyle/>
          <a:p>
            <a:pPr algn="ctr"/>
            <a:r>
              <a:rPr lang="en-US" altLang="zh-CN" dirty="0"/>
              <a:t>Presented by</a:t>
            </a:r>
          </a:p>
          <a:p>
            <a:endParaRPr lang="en-US" altLang="zh-CN" dirty="0"/>
          </a:p>
          <a:p>
            <a:pPr algn="ctr"/>
            <a:r>
              <a:rPr lang="en-US" altLang="zh-CN" b="1" dirty="0">
                <a:solidFill>
                  <a:srgbClr val="FFFF00"/>
                </a:solidFill>
              </a:rPr>
              <a:t>Dr</a:t>
            </a:r>
            <a:r>
              <a:rPr lang="en-US" altLang="zh-CN" dirty="0">
                <a:solidFill>
                  <a:srgbClr val="FFFF00"/>
                </a:solidFill>
              </a:rPr>
              <a:t>. </a:t>
            </a:r>
            <a:r>
              <a:rPr lang="en-US" altLang="zh-CN" b="1" dirty="0">
                <a:solidFill>
                  <a:srgbClr val="FFFF00"/>
                </a:solidFill>
              </a:rPr>
              <a:t>Nseabasi</a:t>
            </a:r>
            <a:r>
              <a:rPr lang="en-US" altLang="zh-CN" dirty="0">
                <a:solidFill>
                  <a:srgbClr val="FFFF00"/>
                </a:solidFill>
              </a:rPr>
              <a:t> </a:t>
            </a:r>
            <a:r>
              <a:rPr lang="en-US" altLang="zh-CN" b="1" dirty="0">
                <a:solidFill>
                  <a:srgbClr val="FFFF00"/>
                </a:solidFill>
              </a:rPr>
              <a:t>Ekanem</a:t>
            </a:r>
            <a:r>
              <a:rPr lang="en-US" altLang="zh-CN" dirty="0">
                <a:solidFill>
                  <a:srgbClr val="FFFF00"/>
                </a:solidFill>
              </a:rPr>
              <a:t> (</a:t>
            </a:r>
            <a:r>
              <a:rPr lang="en-US" altLang="zh-CN" i="1" dirty="0" err="1">
                <a:solidFill>
                  <a:srgbClr val="FFFF00"/>
                </a:solidFill>
              </a:rPr>
              <a:t>B</a:t>
            </a:r>
            <a:r>
              <a:rPr lang="en-US" altLang="zh-CN" dirty="0" err="1">
                <a:solidFill>
                  <a:srgbClr val="FFFF00"/>
                </a:solidFill>
              </a:rPr>
              <a:t>.</a:t>
            </a:r>
            <a:r>
              <a:rPr lang="en-US" altLang="zh-CN" i="1" dirty="0" err="1">
                <a:solidFill>
                  <a:srgbClr val="FFFF00"/>
                </a:solidFill>
              </a:rPr>
              <a:t>Pharm</a:t>
            </a:r>
            <a:r>
              <a:rPr lang="en-US" altLang="zh-CN" dirty="0">
                <a:solidFill>
                  <a:srgbClr val="FFFF00"/>
                </a:solidFill>
              </a:rPr>
              <a:t>, </a:t>
            </a:r>
            <a:r>
              <a:rPr lang="en-US" altLang="zh-CN" i="1" dirty="0" err="1">
                <a:solidFill>
                  <a:srgbClr val="FFFF00"/>
                </a:solidFill>
              </a:rPr>
              <a:t>Pharm</a:t>
            </a:r>
            <a:r>
              <a:rPr lang="en-US" altLang="zh-CN" dirty="0">
                <a:solidFill>
                  <a:srgbClr val="FFFF00"/>
                </a:solidFill>
              </a:rPr>
              <a:t> </a:t>
            </a:r>
            <a:r>
              <a:rPr lang="en-US" altLang="zh-CN" i="1" dirty="0">
                <a:solidFill>
                  <a:srgbClr val="FFFF00"/>
                </a:solidFill>
              </a:rPr>
              <a:t>D, MPH</a:t>
            </a:r>
            <a:r>
              <a:rPr lang="en-US" altLang="zh-CN" dirty="0">
                <a:solidFill>
                  <a:srgbClr val="FFFF00"/>
                </a:solidFill>
              </a:rPr>
              <a:t>)</a:t>
            </a:r>
          </a:p>
          <a:p>
            <a:endParaRPr lang="en-US" altLang="zh-CN" dirty="0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2942"/>
            <a:ext cx="4038600" cy="4623816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Introduction</a:t>
            </a:r>
          </a:p>
          <a:p>
            <a:endParaRPr lang="en-US" dirty="0" smtClean="0"/>
          </a:p>
          <a:p>
            <a:r>
              <a:rPr lang="en-US" dirty="0" smtClean="0"/>
              <a:t>Pharmacists and Immunization</a:t>
            </a:r>
          </a:p>
          <a:p>
            <a:endParaRPr lang="en-US" dirty="0" smtClean="0"/>
          </a:p>
          <a:p>
            <a:r>
              <a:rPr lang="en-US" dirty="0" smtClean="0"/>
              <a:t>Gaps and opportunities for involvement of </a:t>
            </a:r>
            <a:r>
              <a:rPr lang="en-US" dirty="0" smtClean="0"/>
              <a:t>Pharmacists</a:t>
            </a:r>
          </a:p>
          <a:p>
            <a:endParaRPr lang="en-US" dirty="0" smtClean="0"/>
          </a:p>
          <a:p>
            <a:r>
              <a:rPr lang="en-US" dirty="0" smtClean="0"/>
              <a:t>Reasons why Pharmacists must be </a:t>
            </a:r>
            <a:r>
              <a:rPr lang="en-US" dirty="0" smtClean="0"/>
              <a:t>involved</a:t>
            </a:r>
          </a:p>
          <a:p>
            <a:endParaRPr lang="en-US" dirty="0" smtClean="0"/>
          </a:p>
          <a:p>
            <a:r>
              <a:rPr lang="en-US" dirty="0" smtClean="0"/>
              <a:t>Challenges/Limitations</a:t>
            </a:r>
          </a:p>
          <a:p>
            <a:endParaRPr lang="en-US" dirty="0" smtClean="0"/>
          </a:p>
          <a:p>
            <a:r>
              <a:rPr lang="en-US" dirty="0" smtClean="0"/>
              <a:t>Opportunities and Policy </a:t>
            </a:r>
            <a:r>
              <a:rPr lang="en-US" dirty="0" smtClean="0"/>
              <a:t>advocacy</a:t>
            </a:r>
          </a:p>
          <a:p>
            <a:endParaRPr lang="en-US" dirty="0" smtClean="0"/>
          </a:p>
          <a:p>
            <a:r>
              <a:rPr lang="en-US" dirty="0" smtClean="0"/>
              <a:t>Conclusion</a:t>
            </a:r>
          </a:p>
          <a:p>
            <a:endParaRPr lang="en-GB" dirty="0"/>
          </a:p>
        </p:txBody>
      </p:sp>
      <p:pic>
        <p:nvPicPr>
          <p:cNvPr id="5" name="Content Placeholder 4" descr="OIP (2)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07577" y="2455817"/>
            <a:ext cx="3283535" cy="2860766"/>
          </a:xfrm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Nigeria as well as other LMICs are far behind in routine immunization coverage.</a:t>
            </a:r>
          </a:p>
          <a:p>
            <a:endParaRPr lang="en-US" dirty="0" smtClean="0"/>
          </a:p>
          <a:p>
            <a:r>
              <a:rPr lang="en-US" dirty="0" smtClean="0"/>
              <a:t>The Covid-19 pandemic has drawn us further down – (UNICEF, 2021)</a:t>
            </a:r>
          </a:p>
          <a:p>
            <a:endParaRPr lang="en-US" dirty="0" smtClean="0"/>
          </a:p>
          <a:p>
            <a:r>
              <a:rPr lang="en-US" dirty="0" smtClean="0"/>
              <a:t>Up to 35.1% of infants born in Sub-Saharan Africa have not completed their vaccination. (Andrew </a:t>
            </a:r>
            <a:r>
              <a:rPr lang="en-US" dirty="0" err="1" smtClean="0"/>
              <a:t>Hayen</a:t>
            </a:r>
            <a:r>
              <a:rPr lang="en-US" dirty="0" smtClean="0"/>
              <a:t> et al 2022).</a:t>
            </a:r>
          </a:p>
          <a:p>
            <a:endParaRPr lang="en-US" dirty="0" smtClean="0"/>
          </a:p>
          <a:p>
            <a:r>
              <a:rPr lang="en-US" dirty="0" smtClean="0"/>
              <a:t>Consequently, Africa has the highest burden of childhood vaccine-preventable diseases (WHO’s GBD 2020).</a:t>
            </a:r>
          </a:p>
          <a:p>
            <a:endParaRPr lang="en-US" dirty="0" smtClean="0"/>
          </a:p>
          <a:p>
            <a:r>
              <a:rPr lang="en-US" dirty="0" smtClean="0"/>
              <a:t>Poor access to health facilities, low manpower, inequality and poor maternal health seeking behavior are contributing factors. (Andrew </a:t>
            </a:r>
            <a:r>
              <a:rPr lang="en-US" dirty="0" err="1" smtClean="0"/>
              <a:t>Hayen</a:t>
            </a:r>
            <a:r>
              <a:rPr lang="en-US" dirty="0" smtClean="0"/>
              <a:t> et al 2022).</a:t>
            </a:r>
          </a:p>
          <a:p>
            <a:endParaRPr lang="en-GB" dirty="0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Immunization Coverage </a:t>
            </a:r>
            <a:r>
              <a:rPr lang="en-GB" dirty="0" err="1" smtClean="0"/>
              <a:t>vs</a:t>
            </a:r>
            <a:r>
              <a:rPr lang="en-GB" dirty="0" smtClean="0"/>
              <a:t> Disease Burden</a:t>
            </a:r>
            <a:endParaRPr lang="en-GB" dirty="0"/>
          </a:p>
        </p:txBody>
      </p:sp>
      <p:pic>
        <p:nvPicPr>
          <p:cNvPr id="4" name="Content Placeholder 3" descr="gr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1359" y="1972491"/>
            <a:ext cx="8154814" cy="3892732"/>
          </a:xfrm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104864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Pharmacists and Immunization</a:t>
            </a:r>
            <a:endParaRPr lang="en-US" b="1" dirty="0"/>
          </a:p>
        </p:txBody>
      </p:sp>
      <p:sp>
        <p:nvSpPr>
          <p:cNvPr id="1048650" name="Content Placeholder 1048649"/>
          <p:cNvSpPr>
            <a:spLocks noGrp="1"/>
          </p:cNvSpPr>
          <p:nvPr>
            <p:ph idx="1"/>
          </p:nvPr>
        </p:nvSpPr>
        <p:spPr/>
        <p:txBody>
          <a:bodyPr>
            <a:normAutofit fontScale="67857" lnSpcReduction="20000"/>
          </a:bodyPr>
          <a:lstStyle/>
          <a:p>
            <a:r>
              <a:rPr lang="en-US" dirty="0"/>
              <a:t>The roles of Pharmacists in providing primary healthcare has been limited over many decades.</a:t>
            </a:r>
          </a:p>
          <a:p>
            <a:endParaRPr lang="en-US" dirty="0"/>
          </a:p>
          <a:p>
            <a:r>
              <a:rPr lang="en-US" dirty="0"/>
              <a:t>The Covid-19 </a:t>
            </a:r>
            <a:r>
              <a:rPr lang="en-US" dirty="0" smtClean="0"/>
              <a:t>pandemic </a:t>
            </a:r>
            <a:r>
              <a:rPr lang="en-US" dirty="0"/>
              <a:t>brought to bare the critical roles of Pharmacists in providing primary care.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In USA, over 40% of Americans got their Covid-19 shots at </a:t>
            </a:r>
            <a:r>
              <a:rPr lang="en-US" dirty="0" smtClean="0"/>
              <a:t> </a:t>
            </a:r>
            <a:r>
              <a:rPr lang="en-US" dirty="0"/>
              <a:t>community pharmacies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In Nigeria, community pharmacies have now been enlisted as Covid-19 vaccination centers by NPHCDA.</a:t>
            </a:r>
          </a:p>
          <a:p>
            <a:endParaRPr lang="en-US" dirty="0" smtClean="0"/>
          </a:p>
          <a:p>
            <a:r>
              <a:rPr lang="en-US" dirty="0" smtClean="0"/>
              <a:t>Unfortunately, most of the </a:t>
            </a:r>
            <a:r>
              <a:rPr lang="en-US" dirty="0" smtClean="0"/>
              <a:t>interventions </a:t>
            </a:r>
            <a:r>
              <a:rPr lang="en-US" dirty="0" smtClean="0"/>
              <a:t>made during the pandemic were not </a:t>
            </a:r>
            <a:r>
              <a:rPr lang="en-US" dirty="0" smtClean="0"/>
              <a:t>documented.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CPs must help generate data to support advocacy efforts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Health Worker to Patient Ratio</a:t>
            </a:r>
            <a:endParaRPr lang="en-GB" dirty="0"/>
          </a:p>
        </p:txBody>
      </p:sp>
      <p:pic>
        <p:nvPicPr>
          <p:cNvPr id="4" name="Content Placeholder 3" descr="Health-workers-per-1000-population-in-five-African-countries-according-to-different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8720" y="1800951"/>
            <a:ext cx="6884126" cy="4691289"/>
          </a:xfrm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04865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Reason</a:t>
            </a:r>
            <a:r>
              <a:rPr lang="en-US" b="1" dirty="0" smtClean="0"/>
              <a:t>s </a:t>
            </a:r>
            <a:r>
              <a:rPr lang="en-US" b="1" dirty="0"/>
              <a:t>for Involvement of Pharmacists</a:t>
            </a:r>
          </a:p>
        </p:txBody>
      </p:sp>
      <p:sp>
        <p:nvSpPr>
          <p:cNvPr id="1048654" name="Content Placeholder 1048653"/>
          <p:cNvSpPr>
            <a:spLocks noGrp="1"/>
          </p:cNvSpPr>
          <p:nvPr>
            <p:ph idx="1"/>
          </p:nvPr>
        </p:nvSpPr>
        <p:spPr/>
        <p:txBody>
          <a:bodyPr>
            <a:normAutofit fontScale="74643" lnSpcReduction="20000"/>
          </a:bodyPr>
          <a:lstStyle/>
          <a:p>
            <a:r>
              <a:rPr lang="en-US" dirty="0"/>
              <a:t>Birth rate is increasing without </a:t>
            </a:r>
            <a:r>
              <a:rPr lang="en-US" dirty="0" err="1"/>
              <a:t>comenserate</a:t>
            </a:r>
            <a:r>
              <a:rPr lang="en-US" dirty="0"/>
              <a:t> increase in immunization service delivery facilities and personnel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There is an increase emigration of health workers from Africa to North America and UK.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The few h</a:t>
            </a:r>
            <a:r>
              <a:rPr lang="en-US" dirty="0" smtClean="0"/>
              <a:t>ealthcare </a:t>
            </a:r>
            <a:r>
              <a:rPr lang="en-US" dirty="0"/>
              <a:t>workers </a:t>
            </a:r>
            <a:r>
              <a:rPr lang="en-US" dirty="0" smtClean="0"/>
              <a:t>available are </a:t>
            </a:r>
            <a:r>
              <a:rPr lang="en-US" dirty="0"/>
              <a:t>overwhelmed in managing outbreaks like Covid-19, Lassa, Cholera and Yellow fever.</a:t>
            </a:r>
          </a:p>
          <a:p>
            <a:endParaRPr lang="en-US" dirty="0"/>
          </a:p>
          <a:p>
            <a:r>
              <a:rPr lang="en-US" dirty="0"/>
              <a:t>Covid-19 pandemic has increased the apathy for clinic visits</a:t>
            </a:r>
            <a:r>
              <a:rPr lang="en-US" dirty="0" smtClean="0"/>
              <a:t>. People feel pharmacies are safer.</a:t>
            </a:r>
          </a:p>
          <a:p>
            <a:endParaRPr lang="en-US" dirty="0"/>
          </a:p>
          <a:p>
            <a:r>
              <a:rPr lang="en-US" dirty="0"/>
              <a:t>Busy nursing mothers experience difficulty visiting  immunization clinics during regular working hours. 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 smtClean="0"/>
              <a:t>Pharmacy Based Immunization</a:t>
            </a:r>
            <a:endParaRPr lang="en-GB" dirty="0"/>
          </a:p>
        </p:txBody>
      </p:sp>
      <p:pic>
        <p:nvPicPr>
          <p:cNvPr id="4" name="Content Placeholder 3" descr="FB_IMG_164729771816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8274" y="1751012"/>
            <a:ext cx="7341326" cy="4690292"/>
          </a:xfrm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Title 104865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Why must Pharmacists be Involved</a:t>
            </a:r>
          </a:p>
        </p:txBody>
      </p:sp>
      <p:sp>
        <p:nvSpPr>
          <p:cNvPr id="1048656" name="Content Placeholder 1048655"/>
          <p:cNvSpPr>
            <a:spLocks noGrp="1"/>
          </p:cNvSpPr>
          <p:nvPr>
            <p:ph idx="1"/>
          </p:nvPr>
        </p:nvSpPr>
        <p:spPr/>
        <p:txBody>
          <a:bodyPr>
            <a:normAutofit fontScale="75357" lnSpcReduction="20000"/>
          </a:bodyPr>
          <a:lstStyle/>
          <a:p>
            <a:r>
              <a:rPr lang="en-US" dirty="0"/>
              <a:t>Achieving optimum coverage of Universal Birth-dose Vaccines requires an </a:t>
            </a:r>
            <a:r>
              <a:rPr lang="en-US" dirty="0" smtClean="0"/>
              <a:t>multidisciplinary</a:t>
            </a:r>
            <a:r>
              <a:rPr lang="en-US" dirty="0" smtClean="0"/>
              <a:t> </a:t>
            </a:r>
            <a:r>
              <a:rPr lang="en-US" dirty="0"/>
              <a:t>approach.</a:t>
            </a:r>
          </a:p>
          <a:p>
            <a:endParaRPr lang="en-US" dirty="0"/>
          </a:p>
          <a:p>
            <a:r>
              <a:rPr lang="en-US" dirty="0"/>
              <a:t>Community Pharmacists are the most accessible healthcare </a:t>
            </a:r>
            <a:r>
              <a:rPr lang="en-US" dirty="0" smtClean="0"/>
              <a:t>workers.</a:t>
            </a:r>
            <a:endParaRPr lang="en-US" dirty="0"/>
          </a:p>
          <a:p>
            <a:endParaRPr lang="en-US" dirty="0"/>
          </a:p>
          <a:p>
            <a:r>
              <a:rPr lang="en-US" dirty="0"/>
              <a:t>Pharmacies are highly ubiquitous</a:t>
            </a:r>
            <a:r>
              <a:rPr lang="en-US" dirty="0" smtClean="0"/>
              <a:t>. Available almost everywhere.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Pharmacies </a:t>
            </a:r>
            <a:r>
              <a:rPr lang="en-US" dirty="0"/>
              <a:t>operate for extended hours </a:t>
            </a:r>
            <a:r>
              <a:rPr lang="en-US" dirty="0" smtClean="0"/>
              <a:t>which</a:t>
            </a:r>
            <a:r>
              <a:rPr lang="en-US" dirty="0" smtClean="0"/>
              <a:t> makes them accessible to </a:t>
            </a:r>
            <a:r>
              <a:rPr lang="en-US" dirty="0"/>
              <a:t>working class </a:t>
            </a:r>
            <a:r>
              <a:rPr lang="en-US" dirty="0" smtClean="0"/>
              <a:t>nursing mothers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Pharmacy Based Immunization does not necessarily require appointments and </a:t>
            </a:r>
            <a:r>
              <a:rPr lang="en-US" dirty="0" err="1" smtClean="0"/>
              <a:t>beaurocracies</a:t>
            </a:r>
            <a:r>
              <a:rPr lang="en-US" dirty="0" smtClean="0"/>
              <a:t>. Walk-in clients can be served in minutes.</a:t>
            </a:r>
            <a:endParaRPr lang="en-US" dirty="0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Why must Pharmacists be involved</a:t>
            </a:r>
            <a:endParaRPr lang="en-GB" dirty="0"/>
          </a:p>
        </p:txBody>
      </p:sp>
      <p:pic>
        <p:nvPicPr>
          <p:cNvPr id="4" name="Content Placeholder 3" descr="OIP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446" y="1906315"/>
            <a:ext cx="3383280" cy="3066970"/>
          </a:xfrm>
        </p:spPr>
      </p:pic>
      <p:pic>
        <p:nvPicPr>
          <p:cNvPr id="7" name="Picture 6" descr="167218367_10222312562476564_6302254668424141379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737" y="1946546"/>
            <a:ext cx="4343400" cy="30705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0891" y="5172891"/>
            <a:ext cx="2312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Overcrowded Immunization </a:t>
            </a:r>
            <a:r>
              <a:rPr lang="en-GB" b="1" dirty="0" smtClean="0"/>
              <a:t>C</a:t>
            </a:r>
            <a:r>
              <a:rPr lang="en-GB" b="1" dirty="0" smtClean="0"/>
              <a:t>linic</a:t>
            </a:r>
            <a:endParaRPr lang="en-GB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794069" y="5199017"/>
            <a:ext cx="3082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Total Pharmacy Dallas, Texas</a:t>
            </a:r>
            <a:endParaRPr lang="en-GB" b="1" dirty="0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Title 104866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Why must Pharmacists be Involved</a:t>
            </a:r>
          </a:p>
        </p:txBody>
      </p:sp>
      <p:sp>
        <p:nvSpPr>
          <p:cNvPr id="1048668" name="Content Placeholder 1048667"/>
          <p:cNvSpPr>
            <a:spLocks noGrp="1"/>
          </p:cNvSpPr>
          <p:nvPr>
            <p:ph idx="1"/>
          </p:nvPr>
        </p:nvSpPr>
        <p:spPr/>
        <p:txBody>
          <a:bodyPr>
            <a:normAutofit fontScale="82143" lnSpcReduction="20000"/>
          </a:bodyPr>
          <a:lstStyle/>
          <a:p>
            <a:r>
              <a:rPr lang="en-US" dirty="0"/>
              <a:t>Community Pharmacists </a:t>
            </a:r>
            <a:r>
              <a:rPr lang="en-US" dirty="0" smtClean="0"/>
              <a:t>are</a:t>
            </a:r>
            <a:r>
              <a:rPr lang="en-US" dirty="0" smtClean="0"/>
              <a:t> </a:t>
            </a:r>
            <a:r>
              <a:rPr lang="en-US" dirty="0"/>
              <a:t>the first point of contact for members of the </a:t>
            </a:r>
            <a:r>
              <a:rPr lang="en-US" dirty="0" smtClean="0"/>
              <a:t>community seeking health services.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Most public immunization clinics are overcrowded and thus </a:t>
            </a:r>
            <a:r>
              <a:rPr lang="en-US" dirty="0"/>
              <a:t>can </a:t>
            </a:r>
            <a:r>
              <a:rPr lang="en-US" dirty="0" smtClean="0"/>
              <a:t>support the transmission of </a:t>
            </a:r>
            <a:r>
              <a:rPr lang="en-US" dirty="0"/>
              <a:t>infectious </a:t>
            </a:r>
            <a:r>
              <a:rPr lang="en-US" dirty="0" smtClean="0"/>
              <a:t>respiratory diseases, </a:t>
            </a:r>
            <a:r>
              <a:rPr lang="en-US" dirty="0" smtClean="0"/>
              <a:t>h</a:t>
            </a:r>
            <a:r>
              <a:rPr lang="en-US" dirty="0" smtClean="0"/>
              <a:t>ence </a:t>
            </a:r>
            <a:r>
              <a:rPr lang="en-US" dirty="0"/>
              <a:t>the need to decentralized services.</a:t>
            </a:r>
          </a:p>
          <a:p>
            <a:endParaRPr lang="en-US" dirty="0"/>
          </a:p>
          <a:p>
            <a:r>
              <a:rPr lang="en-US" dirty="0"/>
              <a:t>Most community pharmacies have pre-existing cold-chain storage systems in their premises.</a:t>
            </a:r>
          </a:p>
          <a:p>
            <a:endParaRPr lang="en-US" dirty="0"/>
          </a:p>
          <a:p>
            <a:r>
              <a:rPr lang="en-US" dirty="0"/>
              <a:t>There is access to </a:t>
            </a:r>
            <a:r>
              <a:rPr lang="en-US" dirty="0" smtClean="0"/>
              <a:t>anti-allergic </a:t>
            </a:r>
            <a:r>
              <a:rPr lang="en-US" dirty="0"/>
              <a:t>therapy should there </a:t>
            </a:r>
            <a:r>
              <a:rPr lang="en-US" dirty="0" smtClean="0"/>
              <a:t>be a </a:t>
            </a:r>
            <a:r>
              <a:rPr lang="en-US" dirty="0"/>
              <a:t>mild to moderate vaccine adverse </a:t>
            </a:r>
            <a:r>
              <a:rPr lang="en-US" dirty="0" smtClean="0"/>
              <a:t>reactions during immunization. </a:t>
            </a:r>
            <a:endParaRPr lang="en-US" dirty="0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Title 10486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Challenges and Limitations</a:t>
            </a:r>
          </a:p>
        </p:txBody>
      </p:sp>
      <p:sp>
        <p:nvSpPr>
          <p:cNvPr id="1048658" name="Content Placeholder 1048657"/>
          <p:cNvSpPr>
            <a:spLocks noGrp="1"/>
          </p:cNvSpPr>
          <p:nvPr>
            <p:ph idx="1"/>
          </p:nvPr>
        </p:nvSpPr>
        <p:spPr/>
        <p:txBody>
          <a:bodyPr>
            <a:normAutofit fontScale="78571" lnSpcReduction="10000"/>
          </a:bodyPr>
          <a:lstStyle/>
          <a:p>
            <a:r>
              <a:rPr lang="en-US" dirty="0"/>
              <a:t>Unfavorable policy </a:t>
            </a:r>
            <a:r>
              <a:rPr lang="en-US" dirty="0" smtClean="0"/>
              <a:t>and practice environment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Lack of cooperation among healthcare workers.</a:t>
            </a:r>
          </a:p>
          <a:p>
            <a:endParaRPr lang="en-US" dirty="0"/>
          </a:p>
          <a:p>
            <a:r>
              <a:rPr lang="en-US" dirty="0"/>
              <a:t>Lack of interest in CPD programs among Pharmacists.</a:t>
            </a:r>
          </a:p>
          <a:p>
            <a:endParaRPr lang="en-US" dirty="0"/>
          </a:p>
          <a:p>
            <a:r>
              <a:rPr lang="en-US" dirty="0"/>
              <a:t>Poor documentation of primary care interventions by Community Pharmacists.</a:t>
            </a:r>
          </a:p>
          <a:p>
            <a:endParaRPr lang="en-US" dirty="0"/>
          </a:p>
          <a:p>
            <a:r>
              <a:rPr lang="en-US" dirty="0"/>
              <a:t>Low public awareness of the PHC roles </a:t>
            </a:r>
            <a:r>
              <a:rPr lang="en-US" dirty="0" smtClean="0"/>
              <a:t>played by</a:t>
            </a:r>
            <a:r>
              <a:rPr lang="en-US" dirty="0" smtClean="0"/>
              <a:t> </a:t>
            </a:r>
            <a:r>
              <a:rPr lang="en-US" dirty="0"/>
              <a:t>Pharmacists in the community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Intra-professional strive.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Capacity Building on Immunization Services for Pharmacists</a:t>
            </a:r>
            <a:endParaRPr lang="en-GB" dirty="0"/>
          </a:p>
        </p:txBody>
      </p:sp>
      <p:pic>
        <p:nvPicPr>
          <p:cNvPr id="4" name="Content Placeholder 3" descr="FB_IMG_164729845079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39555" y="3984171"/>
            <a:ext cx="4240268" cy="2385151"/>
          </a:xfrm>
        </p:spPr>
      </p:pic>
      <p:pic>
        <p:nvPicPr>
          <p:cNvPr id="5" name="Picture 4" descr="FB_IMG_16472984589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103" y="1539376"/>
            <a:ext cx="3579949" cy="20137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72446" y="1972491"/>
            <a:ext cx="3226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Dr. Nseabasi Ekanem </a:t>
            </a:r>
            <a:r>
              <a:rPr lang="en-GB" dirty="0" smtClean="0"/>
              <a:t>and </a:t>
            </a:r>
            <a:r>
              <a:rPr lang="en-GB" b="1" dirty="0" err="1" smtClean="0"/>
              <a:t>Pharm</a:t>
            </a:r>
            <a:r>
              <a:rPr lang="en-GB" b="1" dirty="0" smtClean="0"/>
              <a:t> (Mrs.) </a:t>
            </a:r>
            <a:r>
              <a:rPr lang="en-GB" b="1" dirty="0" err="1" smtClean="0"/>
              <a:t>Lawal</a:t>
            </a:r>
            <a:r>
              <a:rPr lang="en-GB" b="1" dirty="0" smtClean="0"/>
              <a:t> </a:t>
            </a:r>
            <a:r>
              <a:rPr lang="en-GB" dirty="0" smtClean="0"/>
              <a:t>providing training to community pharmacists on vaccine administration and delivery.</a:t>
            </a:r>
            <a:endParaRPr lang="en-GB" dirty="0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Title 104865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Opportunities and Policy Advocacy</a:t>
            </a:r>
          </a:p>
        </p:txBody>
      </p:sp>
      <p:sp>
        <p:nvSpPr>
          <p:cNvPr id="1048660" name="Content Placeholder 1048659"/>
          <p:cNvSpPr>
            <a:spLocks noGrp="1"/>
          </p:cNvSpPr>
          <p:nvPr>
            <p:ph idx="1"/>
          </p:nvPr>
        </p:nvSpPr>
        <p:spPr>
          <a:xfrm>
            <a:off x="457200" y="1775192"/>
            <a:ext cx="8229600" cy="4612546"/>
          </a:xfrm>
        </p:spPr>
        <p:txBody>
          <a:bodyPr>
            <a:normAutofit fontScale="67143" lnSpcReduction="20000"/>
          </a:bodyPr>
          <a:lstStyle/>
          <a:p>
            <a:r>
              <a:rPr lang="en-US" dirty="0"/>
              <a:t>Engagement of policymakers on Task shifting Task sharing strategies on immunization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Adoption of a Multidisciplinary and Multisectoral approach to primary health service delivery.</a:t>
            </a:r>
            <a:endParaRPr lang="en-US" dirty="0"/>
          </a:p>
          <a:p>
            <a:endParaRPr lang="en-US" dirty="0"/>
          </a:p>
          <a:p>
            <a:r>
              <a:rPr lang="en-US" dirty="0"/>
              <a:t>Strengthening of Pharmacists' capacity in delivering immunization </a:t>
            </a:r>
            <a:r>
              <a:rPr lang="en-US" dirty="0" smtClean="0"/>
              <a:t>services through CPD programs and inter-agency </a:t>
            </a:r>
            <a:r>
              <a:rPr lang="en-US" dirty="0"/>
              <a:t>knowledge sharing.</a:t>
            </a:r>
          </a:p>
          <a:p>
            <a:endParaRPr lang="en-US" dirty="0"/>
          </a:p>
          <a:p>
            <a:r>
              <a:rPr lang="en-US" dirty="0"/>
              <a:t>Improvement in documentation and </a:t>
            </a:r>
            <a:r>
              <a:rPr lang="en-US" dirty="0" smtClean="0"/>
              <a:t>research among community pharmacists so as to </a:t>
            </a:r>
            <a:r>
              <a:rPr lang="en-US" dirty="0" smtClean="0"/>
              <a:t>generate evidences to support ongoing advocacy efforts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  <a:p>
            <a:r>
              <a:rPr lang="en-US" dirty="0"/>
              <a:t>Strengthening public and professional awareness of Pharmacists' PHC </a:t>
            </a:r>
            <a:r>
              <a:rPr lang="en-US" dirty="0" smtClean="0"/>
              <a:t>roles </a:t>
            </a:r>
            <a:r>
              <a:rPr lang="en-US" dirty="0"/>
              <a:t>in the community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Advocacy and Stakeholder Engagement</a:t>
            </a:r>
            <a:endParaRPr lang="en-GB" dirty="0"/>
          </a:p>
        </p:txBody>
      </p:sp>
      <p:pic>
        <p:nvPicPr>
          <p:cNvPr id="4" name="Content Placeholder 3" descr="FB_IMG_164729796900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94348" y="4180113"/>
            <a:ext cx="4418251" cy="2246812"/>
          </a:xfrm>
        </p:spPr>
      </p:pic>
      <p:pic>
        <p:nvPicPr>
          <p:cNvPr id="5" name="Picture 4" descr="FB_IMG_164729794573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9" y="1672046"/>
            <a:ext cx="4381277" cy="24340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64777" y="2560320"/>
            <a:ext cx="2651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Dr. Nseabasi Ekanem </a:t>
            </a:r>
            <a:r>
              <a:rPr lang="en-GB" dirty="0" smtClean="0"/>
              <a:t>speaking on Pharmacy Based Immunization at Channels TV Nigeria.</a:t>
            </a:r>
            <a:endParaRPr lang="en-GB" dirty="0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Title 104866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Conclusion</a:t>
            </a:r>
          </a:p>
        </p:txBody>
      </p:sp>
      <p:sp>
        <p:nvSpPr>
          <p:cNvPr id="1048662" name="Content Placeholder 1048661"/>
          <p:cNvSpPr>
            <a:spLocks noGrp="1"/>
          </p:cNvSpPr>
          <p:nvPr>
            <p:ph idx="1"/>
          </p:nvPr>
        </p:nvSpPr>
        <p:spPr/>
        <p:txBody>
          <a:bodyPr>
            <a:normAutofit fontScale="71071" lnSpcReduction="20000"/>
          </a:bodyPr>
          <a:lstStyle/>
          <a:p>
            <a:r>
              <a:rPr lang="en-US" dirty="0"/>
              <a:t>Pharmacists are very critical in achieving Universal Birth-dose </a:t>
            </a:r>
            <a:r>
              <a:rPr lang="en-US" dirty="0" smtClean="0"/>
              <a:t>Immunization </a:t>
            </a:r>
            <a:r>
              <a:rPr lang="en-US" dirty="0"/>
              <a:t>coverage in Africa and beyond.</a:t>
            </a:r>
          </a:p>
          <a:p>
            <a:endParaRPr lang="en-US" dirty="0"/>
          </a:p>
          <a:p>
            <a:r>
              <a:rPr lang="en-US" dirty="0"/>
              <a:t>Pharmacists particularly those working in the community must be </a:t>
            </a:r>
            <a:r>
              <a:rPr lang="en-US" dirty="0" smtClean="0"/>
              <a:t>fully recognized </a:t>
            </a:r>
            <a:r>
              <a:rPr lang="en-US" dirty="0"/>
              <a:t>as primary healthcare service </a:t>
            </a:r>
            <a:r>
              <a:rPr lang="en-US" dirty="0" smtClean="0"/>
              <a:t>providers and allowed to provide such services.</a:t>
            </a:r>
            <a:endParaRPr lang="en-US" dirty="0"/>
          </a:p>
          <a:p>
            <a:endParaRPr lang="en-US" dirty="0"/>
          </a:p>
          <a:p>
            <a:r>
              <a:rPr lang="en-US" dirty="0"/>
              <a:t>All policy and regulatory barriers to Pharmacists' involvement in immunization must </a:t>
            </a:r>
            <a:r>
              <a:rPr lang="en-US" dirty="0" smtClean="0"/>
              <a:t>be adequately </a:t>
            </a:r>
            <a:r>
              <a:rPr lang="en-US" dirty="0"/>
              <a:t>addressed.</a:t>
            </a:r>
          </a:p>
          <a:p>
            <a:endParaRPr lang="en-US" dirty="0"/>
          </a:p>
          <a:p>
            <a:r>
              <a:rPr lang="en-US" dirty="0"/>
              <a:t>Involvement of Pharmacists </a:t>
            </a:r>
            <a:r>
              <a:rPr lang="en-US" dirty="0" smtClean="0"/>
              <a:t>in </a:t>
            </a:r>
            <a:r>
              <a:rPr lang="en-US" dirty="0"/>
              <a:t>delivering </a:t>
            </a:r>
            <a:r>
              <a:rPr lang="en-US" dirty="0" smtClean="0"/>
              <a:t>routine immunization </a:t>
            </a:r>
            <a:r>
              <a:rPr lang="en-US" dirty="0"/>
              <a:t>services </a:t>
            </a:r>
            <a:r>
              <a:rPr lang="en-US" dirty="0" smtClean="0"/>
              <a:t>in Africa will remarkably improve service efficiency </a:t>
            </a:r>
            <a:r>
              <a:rPr lang="en-US" dirty="0"/>
              <a:t>and </a:t>
            </a:r>
            <a:r>
              <a:rPr lang="en-US" dirty="0" smtClean="0"/>
              <a:t>access. Thus, </a:t>
            </a:r>
            <a:r>
              <a:rPr lang="en-US" dirty="0"/>
              <a:t>putting us on track towards Universal Immunization Coverage by the year 2030.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FB_IMG_164729763972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5615" y="1907177"/>
            <a:ext cx="7363713" cy="3965076"/>
          </a:xfrm>
        </p:spPr>
      </p:pic>
      <p:sp>
        <p:nvSpPr>
          <p:cNvPr id="5" name="TextBox 4"/>
          <p:cNvSpPr txBox="1"/>
          <p:nvPr/>
        </p:nvSpPr>
        <p:spPr>
          <a:xfrm>
            <a:off x="1789611" y="5904411"/>
            <a:ext cx="5603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Vaccination saves lives; pharmacists must be involved</a:t>
            </a:r>
            <a:endParaRPr lang="en-GB" b="1" dirty="0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TextBox 1048664"/>
          <p:cNvSpPr txBox="1"/>
          <p:nvPr/>
        </p:nvSpPr>
        <p:spPr>
          <a:xfrm>
            <a:off x="2330422" y="2468517"/>
            <a:ext cx="4572000" cy="18948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Thank you for your time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144</TotalTime>
  <Words>778</Words>
  <Application>WPS Office</Application>
  <PresentationFormat>On-screen Show (4:3)</PresentationFormat>
  <Paragraphs>110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Module</vt:lpstr>
      <vt:lpstr>Strengthening the Involvement of Pharmacists in the Provision of Immunization Services for Infectious Disease Control; Challenges and Opportunities.</vt:lpstr>
      <vt:lpstr>Outline</vt:lpstr>
      <vt:lpstr>Introduction</vt:lpstr>
      <vt:lpstr>Immunization Coverage vs Disease Burden</vt:lpstr>
      <vt:lpstr>Pharmacists and Immunization</vt:lpstr>
      <vt:lpstr>Health Worker to Patient Ratio</vt:lpstr>
      <vt:lpstr>Reasons for Involvement of Pharmacists</vt:lpstr>
      <vt:lpstr>Pharmacy Based Immunization</vt:lpstr>
      <vt:lpstr>Why must Pharmacists be Involved</vt:lpstr>
      <vt:lpstr>Why must Pharmacists be involved</vt:lpstr>
      <vt:lpstr>Why must Pharmacists be Involved</vt:lpstr>
      <vt:lpstr>Challenges and Limitations</vt:lpstr>
      <vt:lpstr>Capacity Building on Immunization Services for Pharmacists</vt:lpstr>
      <vt:lpstr>Opportunities and Policy Advocacy</vt:lpstr>
      <vt:lpstr>Advocacy and Stakeholder Engagement</vt:lpstr>
      <vt:lpstr>Conclusion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Strengthening the Involvement of Pharmacists in the Provision of Immunization Services for Infectious Disease Control; Challenges and Opportunities.</dc:title>
  <dc:creator>CPH2127</dc:creator>
  <cp:lastModifiedBy>EKANEM NSEABASI</cp:lastModifiedBy>
  <cp:revision>19</cp:revision>
  <dcterms:created xsi:type="dcterms:W3CDTF">2015-05-12T07:30:45Z</dcterms:created>
  <dcterms:modified xsi:type="dcterms:W3CDTF">2022-03-14T23:46:24Z</dcterms:modified>
</cp:coreProperties>
</file>