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3" r:id="rId2"/>
    <p:sldId id="256" r:id="rId3"/>
    <p:sldId id="267" r:id="rId4"/>
    <p:sldId id="268" r:id="rId5"/>
    <p:sldId id="272" r:id="rId6"/>
    <p:sldId id="270" r:id="rId7"/>
    <p:sldId id="269" r:id="rId8"/>
    <p:sldId id="271" r:id="rId9"/>
    <p:sldId id="278" r:id="rId10"/>
    <p:sldId id="273" r:id="rId11"/>
    <p:sldId id="274" r:id="rId12"/>
    <p:sldId id="280" r:id="rId13"/>
    <p:sldId id="281" r:id="rId14"/>
    <p:sldId id="276" r:id="rId15"/>
    <p:sldId id="284" r:id="rId16"/>
    <p:sldId id="286" r:id="rId17"/>
    <p:sldId id="285" r:id="rId18"/>
    <p:sldId id="28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6"/>
    <p:restoredTop sz="94473"/>
  </p:normalViewPr>
  <p:slideViewPr>
    <p:cSldViewPr snapToGrid="0" snapToObjects="1">
      <p:cViewPr varScale="1">
        <p:scale>
          <a:sx n="66" d="100"/>
          <a:sy n="66" d="100"/>
        </p:scale>
        <p:origin x="208" y="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0D0B6-E8D4-214B-8663-EFFE36DB818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0552BE1-33F4-4D46-A4B3-08852208ED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C7A54EA-6129-F042-AB4E-7A4BC079ECE1}"/>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5" name="Footer Placeholder 4">
            <a:extLst>
              <a:ext uri="{FF2B5EF4-FFF2-40B4-BE49-F238E27FC236}">
                <a16:creationId xmlns:a16="http://schemas.microsoft.com/office/drawing/2014/main" id="{40AF748E-38B1-BB4F-8FB9-A79FAF5262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E1CF4-40E0-E248-A9FB-EC18D9355E82}"/>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2337653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02EC-36B3-7148-BA59-FFD008185A9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69D6343-9F25-E64A-8C68-FC17020FD0B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D5DC9DB-A66C-FF46-A52E-6312A42C5976}"/>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5" name="Footer Placeholder 4">
            <a:extLst>
              <a:ext uri="{FF2B5EF4-FFF2-40B4-BE49-F238E27FC236}">
                <a16:creationId xmlns:a16="http://schemas.microsoft.com/office/drawing/2014/main" id="{E149916F-6204-1046-9506-2ACAD4911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FB2488-5188-FE48-88F4-02E15189D99C}"/>
              </a:ext>
            </a:extLst>
          </p:cNvPr>
          <p:cNvSpPr>
            <a:spLocks noGrp="1"/>
          </p:cNvSpPr>
          <p:nvPr>
            <p:ph type="sldNum" sz="quarter" idx="12"/>
          </p:nvPr>
        </p:nvSpPr>
        <p:spPr/>
        <p:txBody>
          <a:bodyPr/>
          <a:lstStyle/>
          <a:p>
            <a:fld id="{4B8F4F57-8095-6B47-AD22-D53EA5437D62}" type="slidenum">
              <a:rPr lang="en-US" smtClean="0"/>
              <a:t>‹#›</a:t>
            </a:fld>
            <a:endParaRPr lang="en-US"/>
          </a:p>
        </p:txBody>
      </p:sp>
      <p:pic>
        <p:nvPicPr>
          <p:cNvPr id="8" name="Picture 7">
            <a:extLst>
              <a:ext uri="{FF2B5EF4-FFF2-40B4-BE49-F238E27FC236}">
                <a16:creationId xmlns:a16="http://schemas.microsoft.com/office/drawing/2014/main" id="{0AF902CE-1F4D-0C48-B8FA-3F254CB2132E}"/>
              </a:ext>
            </a:extLst>
          </p:cNvPr>
          <p:cNvPicPr>
            <a:picLocks noChangeAspect="1"/>
          </p:cNvPicPr>
          <p:nvPr userDrawn="1"/>
        </p:nvPicPr>
        <p:blipFill>
          <a:blip r:embed="rId2"/>
          <a:stretch>
            <a:fillRect/>
          </a:stretch>
        </p:blipFill>
        <p:spPr>
          <a:xfrm>
            <a:off x="9694181" y="272142"/>
            <a:ext cx="2160361" cy="2160361"/>
          </a:xfrm>
          <a:prstGeom prst="rect">
            <a:avLst/>
          </a:prstGeom>
        </p:spPr>
      </p:pic>
    </p:spTree>
    <p:extLst>
      <p:ext uri="{BB962C8B-B14F-4D97-AF65-F5344CB8AC3E}">
        <p14:creationId xmlns:p14="http://schemas.microsoft.com/office/powerpoint/2010/main" val="4020203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1328B-806B-5F43-B466-7EF359FA5C6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7C0C6C3-2D2F-0A4D-8BF0-4FEE766466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7511404-91D7-2749-BE7E-0142B8F7199B}"/>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5" name="Footer Placeholder 4">
            <a:extLst>
              <a:ext uri="{FF2B5EF4-FFF2-40B4-BE49-F238E27FC236}">
                <a16:creationId xmlns:a16="http://schemas.microsoft.com/office/drawing/2014/main" id="{ADC272E0-DEDB-7B44-895D-37E34175D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70924-DF49-734D-AEB2-9DD78E488B24}"/>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349540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9EB7C-711B-BB48-83A2-2A7134CB6CA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7FF5ED0-84C7-CC43-9171-53FEEF6FFF6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D86B5CA-3C42-A04A-9CD5-3E7C051352B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6EA6C07-D974-C640-8DEC-C8F3F923D05F}"/>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6" name="Footer Placeholder 5">
            <a:extLst>
              <a:ext uri="{FF2B5EF4-FFF2-40B4-BE49-F238E27FC236}">
                <a16:creationId xmlns:a16="http://schemas.microsoft.com/office/drawing/2014/main" id="{9E13F6CF-3E3F-B746-87DA-1D16C17E8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161566-FB56-614A-8BCD-C1A4E3970D95}"/>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3165677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F3356-2276-D247-B8DE-5A9B6B575ED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9A4E5AB-172B-5244-A583-D435BDE525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9D0EB1-1B4E-B442-B728-E55AC5E631A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88DE7DA-E0E4-4049-A215-EA698EA031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8D743A-A198-3143-B371-ABE39F25169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918DE90-531D-184B-9FDA-B5B463613FD1}"/>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8" name="Footer Placeholder 7">
            <a:extLst>
              <a:ext uri="{FF2B5EF4-FFF2-40B4-BE49-F238E27FC236}">
                <a16:creationId xmlns:a16="http://schemas.microsoft.com/office/drawing/2014/main" id="{AA64662D-B699-1B4A-9ACE-6C1144D0CA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3E557F-B37D-D346-A2F6-D3D8B3C7B25E}"/>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1564532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C07C-3015-B04F-9EDF-8910C04DD53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A294AF1-5363-ED4E-962C-6FDAC49512F9}"/>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4" name="Footer Placeholder 3">
            <a:extLst>
              <a:ext uri="{FF2B5EF4-FFF2-40B4-BE49-F238E27FC236}">
                <a16:creationId xmlns:a16="http://schemas.microsoft.com/office/drawing/2014/main" id="{97294F27-6FE5-7C48-B8E9-CBBF8555B5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ABCE3C-DF23-EF47-9CEE-8A3496279DAD}"/>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1131996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A854FD-BD11-A044-AEA4-718043DAE4A2}"/>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3" name="Footer Placeholder 2">
            <a:extLst>
              <a:ext uri="{FF2B5EF4-FFF2-40B4-BE49-F238E27FC236}">
                <a16:creationId xmlns:a16="http://schemas.microsoft.com/office/drawing/2014/main" id="{D8496289-6974-C247-98C3-1C8E0D1C6E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5E5507-9827-2249-AC8B-6142460B2FD7}"/>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3654531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F7C4A-43E5-5646-8FBA-475BAF7A90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9C54C8B-811E-944B-88AD-5E067C2C73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C5A1F06-0F01-B742-B139-4430FA0661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57995C5-4D1F-2349-9C39-EC78C5D829E6}"/>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6" name="Footer Placeholder 5">
            <a:extLst>
              <a:ext uri="{FF2B5EF4-FFF2-40B4-BE49-F238E27FC236}">
                <a16:creationId xmlns:a16="http://schemas.microsoft.com/office/drawing/2014/main" id="{12FFD05D-0C2B-FF49-AFA2-D654B6A03C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EB38FA-0B9E-AA4E-B95B-DACAD7B1C8A2}"/>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1360224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B657C-A7E7-F647-9046-E513AC6148D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EDAA055-8E33-9C44-BF49-20271D87FC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215F7B-A697-4543-A6F3-38ED24117C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9BA8E58-7B63-654E-9554-0241E121E7F9}"/>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6" name="Footer Placeholder 5">
            <a:extLst>
              <a:ext uri="{FF2B5EF4-FFF2-40B4-BE49-F238E27FC236}">
                <a16:creationId xmlns:a16="http://schemas.microsoft.com/office/drawing/2014/main" id="{E00B7030-2C80-3544-853E-25CADC10A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F60D6E-34A9-2D44-8E14-5961F2F03543}"/>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1918281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24B1-406B-8844-AFA3-106D1915FDE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C7B6C5A-536F-984F-8CCB-8D3C1DC142E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6ACB95A-AD08-DD40-8C8E-E8DFA5513086}"/>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5" name="Footer Placeholder 4">
            <a:extLst>
              <a:ext uri="{FF2B5EF4-FFF2-40B4-BE49-F238E27FC236}">
                <a16:creationId xmlns:a16="http://schemas.microsoft.com/office/drawing/2014/main" id="{089BD300-6D77-EC4A-957C-79D69A4B6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E11F2E-7CC7-BB46-83B1-CB0B497D59A9}"/>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2688370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C950A-1F0C-0143-AEF1-C719A7604AB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452FC87-8417-D542-9DD8-084F94E924E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6962E9-3EAF-804E-A7AA-AB923382FE31}"/>
              </a:ext>
            </a:extLst>
          </p:cNvPr>
          <p:cNvSpPr>
            <a:spLocks noGrp="1"/>
          </p:cNvSpPr>
          <p:nvPr>
            <p:ph type="dt" sz="half" idx="10"/>
          </p:nvPr>
        </p:nvSpPr>
        <p:spPr/>
        <p:txBody>
          <a:bodyPr/>
          <a:lstStyle/>
          <a:p>
            <a:fld id="{BFE76400-A7CC-4346-A634-9EC7F363753F}" type="datetimeFigureOut">
              <a:rPr lang="en-US" smtClean="0"/>
              <a:t>3/18/22</a:t>
            </a:fld>
            <a:endParaRPr lang="en-US"/>
          </a:p>
        </p:txBody>
      </p:sp>
      <p:sp>
        <p:nvSpPr>
          <p:cNvPr id="5" name="Footer Placeholder 4">
            <a:extLst>
              <a:ext uri="{FF2B5EF4-FFF2-40B4-BE49-F238E27FC236}">
                <a16:creationId xmlns:a16="http://schemas.microsoft.com/office/drawing/2014/main" id="{3B7A8749-FD13-0A42-AD1C-AC4433AE4B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3E745B-D545-3E4E-9DB9-62D352544CBD}"/>
              </a:ext>
            </a:extLst>
          </p:cNvPr>
          <p:cNvSpPr>
            <a:spLocks noGrp="1"/>
          </p:cNvSpPr>
          <p:nvPr>
            <p:ph type="sldNum" sz="quarter" idx="12"/>
          </p:nvPr>
        </p:nvSpPr>
        <p:spPr/>
        <p:txBody>
          <a:bodyPr/>
          <a:lstStyle/>
          <a:p>
            <a:fld id="{4B8F4F57-8095-6B47-AD22-D53EA5437D62}" type="slidenum">
              <a:rPr lang="en-US" smtClean="0"/>
              <a:t>‹#›</a:t>
            </a:fld>
            <a:endParaRPr lang="en-US"/>
          </a:p>
        </p:txBody>
      </p:sp>
    </p:spTree>
    <p:extLst>
      <p:ext uri="{BB962C8B-B14F-4D97-AF65-F5344CB8AC3E}">
        <p14:creationId xmlns:p14="http://schemas.microsoft.com/office/powerpoint/2010/main" val="3298650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FC900B-45CB-ED47-8024-5CDB89B0CE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E7997D4-D8FB-1347-A249-17542048F3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C43A315-2215-7442-BE30-E7EA1BC6C5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76400-A7CC-4346-A634-9EC7F363753F}" type="datetimeFigureOut">
              <a:rPr lang="en-US" smtClean="0"/>
              <a:t>3/18/22</a:t>
            </a:fld>
            <a:endParaRPr lang="en-US"/>
          </a:p>
        </p:txBody>
      </p:sp>
      <p:sp>
        <p:nvSpPr>
          <p:cNvPr id="5" name="Footer Placeholder 4">
            <a:extLst>
              <a:ext uri="{FF2B5EF4-FFF2-40B4-BE49-F238E27FC236}">
                <a16:creationId xmlns:a16="http://schemas.microsoft.com/office/drawing/2014/main" id="{A3736209-5379-4E49-B98C-484B1319F5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277ECB-C279-5740-A2E2-61CACED28B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8F4F57-8095-6B47-AD22-D53EA5437D62}" type="slidenum">
              <a:rPr lang="en-US" smtClean="0"/>
              <a:t>‹#›</a:t>
            </a:fld>
            <a:endParaRPr lang="en-US"/>
          </a:p>
        </p:txBody>
      </p:sp>
    </p:spTree>
    <p:extLst>
      <p:ext uri="{BB962C8B-B14F-4D97-AF65-F5344CB8AC3E}">
        <p14:creationId xmlns:p14="http://schemas.microsoft.com/office/powerpoint/2010/main" val="1097330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afrophc.org/meetings/afrophc-launch/karnad-radha/" TargetMode="External"/><Relationship Id="rId3" Type="http://schemas.openxmlformats.org/officeDocument/2006/relationships/hyperlink" Target="https://afrophc.org/aja-godwin/" TargetMode="External"/><Relationship Id="rId7" Type="http://schemas.openxmlformats.org/officeDocument/2006/relationships/hyperlink" Target="https://afrophc.org/meetings/afrophc-launch/chaibva-cynthia/" TargetMode="External"/><Relationship Id="rId2" Type="http://schemas.openxmlformats.org/officeDocument/2006/relationships/hyperlink" Target="https://afrophc.org/meetings/afrophc-launch/abdellah-almoghirah/" TargetMode="External"/><Relationship Id="rId1" Type="http://schemas.openxmlformats.org/officeDocument/2006/relationships/slideLayout" Target="../slideLayouts/slideLayout2.xml"/><Relationship Id="rId6" Type="http://schemas.openxmlformats.org/officeDocument/2006/relationships/hyperlink" Target="https://afrophc.org/meetings/afrophc-launch/besigye-innocent/" TargetMode="External"/><Relationship Id="rId11" Type="http://schemas.openxmlformats.org/officeDocument/2006/relationships/hyperlink" Target="https://afrophc.org/meetings/afrophc-launch/sibanda-bongi/" TargetMode="External"/><Relationship Id="rId5" Type="http://schemas.openxmlformats.org/officeDocument/2006/relationships/hyperlink" Target="https://afrophc.org/meetings/afrophc-launch/ana-joseph/" TargetMode="External"/><Relationship Id="rId10" Type="http://schemas.openxmlformats.org/officeDocument/2006/relationships/hyperlink" Target="https://afrophc.org/meetings/afrophc-launch/nwabufo-francoise/" TargetMode="External"/><Relationship Id="rId4" Type="http://schemas.openxmlformats.org/officeDocument/2006/relationships/hyperlink" Target="https://afrophc.org/meetings/afrophc-launch/aja-godwin/" TargetMode="External"/><Relationship Id="rId9" Type="http://schemas.openxmlformats.org/officeDocument/2006/relationships/hyperlink" Target="https://afrophc.org/meetings/afrophc-launch/moosa-shabi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47AE0B-48C6-5A45-89F9-9C43F67AAA5A}"/>
              </a:ext>
            </a:extLst>
          </p:cNvPr>
          <p:cNvSpPr>
            <a:spLocks noGrp="1"/>
          </p:cNvSpPr>
          <p:nvPr>
            <p:ph type="ctrTitle"/>
          </p:nvPr>
        </p:nvSpPr>
        <p:spPr/>
        <p:txBody>
          <a:bodyPr/>
          <a:lstStyle/>
          <a:p>
            <a:endParaRPr lang="en-US"/>
          </a:p>
        </p:txBody>
      </p:sp>
      <p:sp>
        <p:nvSpPr>
          <p:cNvPr id="8" name="Subtitle 7">
            <a:extLst>
              <a:ext uri="{FF2B5EF4-FFF2-40B4-BE49-F238E27FC236}">
                <a16:creationId xmlns:a16="http://schemas.microsoft.com/office/drawing/2014/main" id="{12AF744A-1808-2045-82F0-2AFAF269E807}"/>
              </a:ext>
            </a:extLst>
          </p:cNvPr>
          <p:cNvSpPr>
            <a:spLocks noGrp="1"/>
          </p:cNvSpPr>
          <p:nvPr>
            <p:ph type="subTitle" idx="1"/>
          </p:nvPr>
        </p:nvSpPr>
        <p:spPr/>
        <p:txBody>
          <a:bodyPr/>
          <a:lstStyle/>
          <a:p>
            <a:endParaRPr lang="en-US" dirty="0"/>
          </a:p>
        </p:txBody>
      </p:sp>
      <p:pic>
        <p:nvPicPr>
          <p:cNvPr id="10" name="Picture 9">
            <a:extLst>
              <a:ext uri="{FF2B5EF4-FFF2-40B4-BE49-F238E27FC236}">
                <a16:creationId xmlns:a16="http://schemas.microsoft.com/office/drawing/2014/main" id="{570D9BEA-5C65-A64D-A0FA-7ED6A03B2B9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79057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1F6A8-994D-5C48-89DC-90705CBB79A2}"/>
              </a:ext>
            </a:extLst>
          </p:cNvPr>
          <p:cNvSpPr>
            <a:spLocks noGrp="1"/>
          </p:cNvSpPr>
          <p:nvPr>
            <p:ph type="ctrTitle"/>
          </p:nvPr>
        </p:nvSpPr>
        <p:spPr>
          <a:xfrm>
            <a:off x="7380407" y="743447"/>
            <a:ext cx="3973385" cy="3692028"/>
          </a:xfrm>
          <a:noFill/>
        </p:spPr>
        <p:txBody>
          <a:bodyPr>
            <a:normAutofit fontScale="90000"/>
          </a:bodyPr>
          <a:lstStyle/>
          <a:p>
            <a:r>
              <a:rPr lang="en-US" sz="6700" b="1" i="1" dirty="0" err="1"/>
              <a:t>AfroPHC</a:t>
            </a:r>
            <a:br>
              <a:rPr lang="en-US" sz="5200" dirty="0"/>
            </a:br>
            <a:br>
              <a:rPr lang="en-US" sz="5200" dirty="0"/>
            </a:br>
            <a:r>
              <a:rPr lang="en-US" sz="5400" dirty="0"/>
              <a:t>African Forum for Primary Health Care</a:t>
            </a:r>
            <a:endParaRPr lang="en-US" sz="5200" dirty="0"/>
          </a:p>
        </p:txBody>
      </p:sp>
      <p:sp>
        <p:nvSpPr>
          <p:cNvPr id="3" name="Subtitle 2">
            <a:extLst>
              <a:ext uri="{FF2B5EF4-FFF2-40B4-BE49-F238E27FC236}">
                <a16:creationId xmlns:a16="http://schemas.microsoft.com/office/drawing/2014/main" id="{E169F5DD-9F87-E648-868E-2BB7970AA2DE}"/>
              </a:ext>
            </a:extLst>
          </p:cNvPr>
          <p:cNvSpPr>
            <a:spLocks noGrp="1"/>
          </p:cNvSpPr>
          <p:nvPr>
            <p:ph type="subTitle" idx="1"/>
          </p:nvPr>
        </p:nvSpPr>
        <p:spPr>
          <a:xfrm>
            <a:off x="7380408" y="4629234"/>
            <a:ext cx="3973386" cy="1485319"/>
          </a:xfrm>
          <a:noFill/>
        </p:spPr>
        <p:txBody>
          <a:bodyPr>
            <a:normAutofit/>
          </a:bodyPr>
          <a:lstStyle/>
          <a:p>
            <a:r>
              <a:rPr lang="en-US" dirty="0"/>
              <a:t>Prof. S. </a:t>
            </a:r>
            <a:r>
              <a:rPr lang="en-US" dirty="0" err="1"/>
              <a:t>Moosa</a:t>
            </a:r>
            <a:endParaRPr lang="en-US" dirty="0"/>
          </a:p>
          <a:p>
            <a:r>
              <a:rPr lang="en-US" dirty="0"/>
              <a:t>5</a:t>
            </a:r>
            <a:r>
              <a:rPr lang="en-US" baseline="30000" dirty="0"/>
              <a:t>th</a:t>
            </a:r>
            <a:r>
              <a:rPr lang="en-US" dirty="0"/>
              <a:t> Nov 2021</a:t>
            </a:r>
          </a:p>
        </p:txBody>
      </p:sp>
      <p:pic>
        <p:nvPicPr>
          <p:cNvPr id="5" name="Picture 4">
            <a:extLst>
              <a:ext uri="{FF2B5EF4-FFF2-40B4-BE49-F238E27FC236}">
                <a16:creationId xmlns:a16="http://schemas.microsoft.com/office/drawing/2014/main" id="{BC7E163B-91D5-7649-A85D-07F13891C6FF}"/>
              </a:ext>
            </a:extLst>
          </p:cNvPr>
          <p:cNvPicPr>
            <a:picLocks noChangeAspect="1"/>
          </p:cNvPicPr>
          <p:nvPr/>
        </p:nvPicPr>
        <p:blipFill rotWithShape="1">
          <a:blip r:embed="rId2"/>
          <a:srcRect r="-1" b="1928"/>
          <a:stretch/>
        </p:blipFill>
        <p:spPr>
          <a:xfrm>
            <a:off x="20" y="10"/>
            <a:ext cx="6992881" cy="6857990"/>
          </a:xfrm>
          <a:prstGeom prst="rect">
            <a:avLst/>
          </a:prstGeom>
        </p:spPr>
      </p:pic>
    </p:spTree>
    <p:extLst>
      <p:ext uri="{BB962C8B-B14F-4D97-AF65-F5344CB8AC3E}">
        <p14:creationId xmlns:p14="http://schemas.microsoft.com/office/powerpoint/2010/main" val="812802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46845-29EF-8840-A134-70ECCC9CBD14}"/>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52615001-2D36-7D48-8024-ECFA13D9399C}"/>
              </a:ext>
            </a:extLst>
          </p:cNvPr>
          <p:cNvSpPr>
            <a:spLocks noGrp="1"/>
          </p:cNvSpPr>
          <p:nvPr>
            <p:ph idx="1"/>
          </p:nvPr>
        </p:nvSpPr>
        <p:spPr/>
        <p:txBody>
          <a:bodyPr>
            <a:normAutofit/>
          </a:bodyPr>
          <a:lstStyle/>
          <a:p>
            <a:r>
              <a:rPr lang="en-US" dirty="0"/>
              <a:t>WONCA Africa Conference June 2019 Kampala</a:t>
            </a:r>
          </a:p>
          <a:p>
            <a:pPr lvl="1"/>
            <a:r>
              <a:rPr lang="en-US" dirty="0"/>
              <a:t>WHO AFRO Workshop with Prosper Tumusiime</a:t>
            </a:r>
          </a:p>
          <a:p>
            <a:pPr lvl="1"/>
            <a:r>
              <a:rPr lang="en-US" dirty="0"/>
              <a:t>Jan de </a:t>
            </a:r>
            <a:r>
              <a:rPr lang="en-US" dirty="0" err="1"/>
              <a:t>Maeseneers</a:t>
            </a:r>
            <a:r>
              <a:rPr lang="en-US" dirty="0"/>
              <a:t> suggestion of African forum like EFPC</a:t>
            </a:r>
          </a:p>
          <a:p>
            <a:r>
              <a:rPr lang="en-US" dirty="0" err="1"/>
              <a:t>AfrIPEN</a:t>
            </a:r>
            <a:r>
              <a:rPr lang="en-US" dirty="0"/>
              <a:t> August 2019 Nairobi</a:t>
            </a:r>
          </a:p>
          <a:p>
            <a:pPr lvl="1"/>
            <a:r>
              <a:rPr lang="en-US" dirty="0"/>
              <a:t>Interprofessional Practice and Education Network with Prosper Tumusiime</a:t>
            </a:r>
          </a:p>
          <a:p>
            <a:pPr lvl="1"/>
            <a:r>
              <a:rPr lang="en-US" dirty="0"/>
              <a:t>Many of other team members there: nurses, doctors, OT, PT, Pharm etc. </a:t>
            </a:r>
          </a:p>
          <a:p>
            <a:pPr lvl="1"/>
            <a:r>
              <a:rPr lang="en-US" dirty="0"/>
              <a:t>Key people: Bongi Sibanda (APN) / Champion </a:t>
            </a:r>
            <a:r>
              <a:rPr lang="en-US" dirty="0" err="1"/>
              <a:t>Nyoni</a:t>
            </a:r>
            <a:r>
              <a:rPr lang="en-US" dirty="0"/>
              <a:t> (</a:t>
            </a:r>
            <a:r>
              <a:rPr lang="en-US" dirty="0" err="1"/>
              <a:t>AfrIPEN</a:t>
            </a:r>
            <a:r>
              <a:rPr lang="en-US" dirty="0"/>
              <a:t>)/Prosper (WHO)</a:t>
            </a:r>
          </a:p>
          <a:p>
            <a:r>
              <a:rPr lang="en-US" dirty="0"/>
              <a:t>Short </a:t>
            </a:r>
            <a:r>
              <a:rPr lang="en-US" dirty="0" err="1"/>
              <a:t>AfroPHC</a:t>
            </a:r>
            <a:r>
              <a:rPr lang="en-US" dirty="0"/>
              <a:t> proposal in response to “UHC Declaration Sept 2019”</a:t>
            </a:r>
          </a:p>
          <a:p>
            <a:pPr lvl="1"/>
            <a:r>
              <a:rPr lang="en-US" dirty="0"/>
              <a:t>Many </a:t>
            </a:r>
            <a:r>
              <a:rPr lang="en-US" dirty="0" err="1"/>
              <a:t>organisations</a:t>
            </a:r>
            <a:r>
              <a:rPr lang="en-US" dirty="0"/>
              <a:t> supported: WONCA Africa, ANAC, AAPN, ICN, TUFH, </a:t>
            </a:r>
            <a:r>
              <a:rPr lang="en-US" dirty="0" err="1"/>
              <a:t>AfreHealth</a:t>
            </a:r>
            <a:r>
              <a:rPr lang="en-US" dirty="0"/>
              <a:t>, WHO AFRO, AMREF, </a:t>
            </a:r>
            <a:r>
              <a:rPr lang="en-US" dirty="0" err="1"/>
              <a:t>Primafamed</a:t>
            </a:r>
            <a:r>
              <a:rPr lang="en-US" dirty="0"/>
              <a:t>, etc.</a:t>
            </a:r>
          </a:p>
          <a:p>
            <a:pPr lvl="1"/>
            <a:endParaRPr lang="en-US" dirty="0"/>
          </a:p>
        </p:txBody>
      </p:sp>
    </p:spTree>
    <p:extLst>
      <p:ext uri="{BB962C8B-B14F-4D97-AF65-F5344CB8AC3E}">
        <p14:creationId xmlns:p14="http://schemas.microsoft.com/office/powerpoint/2010/main" val="2194536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1A1BA-BEB8-3C49-ABDE-1537EB7D8CE0}"/>
              </a:ext>
            </a:extLst>
          </p:cNvPr>
          <p:cNvSpPr>
            <a:spLocks noGrp="1"/>
          </p:cNvSpPr>
          <p:nvPr>
            <p:ph type="title"/>
          </p:nvPr>
        </p:nvSpPr>
        <p:spPr/>
        <p:txBody>
          <a:bodyPr/>
          <a:lstStyle/>
          <a:p>
            <a:r>
              <a:rPr lang="en-US" dirty="0"/>
              <a:t>Initial pitch</a:t>
            </a:r>
          </a:p>
        </p:txBody>
      </p:sp>
      <p:sp>
        <p:nvSpPr>
          <p:cNvPr id="3" name="Content Placeholder 2">
            <a:extLst>
              <a:ext uri="{FF2B5EF4-FFF2-40B4-BE49-F238E27FC236}">
                <a16:creationId xmlns:a16="http://schemas.microsoft.com/office/drawing/2014/main" id="{C550CD80-9E85-074D-924A-32737F8A2369}"/>
              </a:ext>
            </a:extLst>
          </p:cNvPr>
          <p:cNvSpPr>
            <a:spLocks noGrp="1"/>
          </p:cNvSpPr>
          <p:nvPr>
            <p:ph idx="1"/>
          </p:nvPr>
        </p:nvSpPr>
        <p:spPr/>
        <p:txBody>
          <a:bodyPr>
            <a:normAutofit fontScale="92500" lnSpcReduction="10000"/>
          </a:bodyPr>
          <a:lstStyle/>
          <a:p>
            <a:r>
              <a:rPr lang="en-ZA" dirty="0"/>
              <a:t>“We, as </a:t>
            </a:r>
            <a:r>
              <a:rPr lang="en-ZA" b="1" dirty="0"/>
              <a:t>health workers on the frontlines </a:t>
            </a:r>
            <a:r>
              <a:rPr lang="en-ZA" dirty="0"/>
              <a:t>of Primary Care (PC) services in health systems of Africa and supporters of the Primary Health Care (PHC) approach, are </a:t>
            </a:r>
            <a:r>
              <a:rPr lang="en-ZA" b="1" dirty="0"/>
              <a:t>committed to achieving universal health coverage </a:t>
            </a:r>
            <a:r>
              <a:rPr lang="en-ZA" dirty="0"/>
              <a:t>(UHC) in Africa. However, it is very easy for UHC to be seen as a financial solution without the required reform in PC service delivery. The centrality of PHC to UHC efforts may become lip service especially when frontline PC worker voices are ignored in Africa….</a:t>
            </a:r>
          </a:p>
          <a:p>
            <a:r>
              <a:rPr lang="en-ZA" dirty="0"/>
              <a:t>We plan to </a:t>
            </a:r>
            <a:r>
              <a:rPr lang="en-ZA" b="1" dirty="0"/>
              <a:t>bring together the leadership of ALL health workers </a:t>
            </a:r>
            <a:r>
              <a:rPr lang="en-ZA" dirty="0"/>
              <a:t>at the coalface in African primary care and ensure that we ALL have a voice in policy on PC/PHC in Africa. We hope to develop an African Forum for Primary Health Care (</a:t>
            </a:r>
            <a:r>
              <a:rPr lang="en-ZA" dirty="0" err="1"/>
              <a:t>AfroPHC</a:t>
            </a:r>
            <a:r>
              <a:rPr lang="en-ZA" dirty="0"/>
              <a:t>) as the</a:t>
            </a:r>
            <a:r>
              <a:rPr lang="en-ZA" b="1" dirty="0"/>
              <a:t> voice of the PC/PHC team and its supporters, sharing and supporting each other in advocating for PHC</a:t>
            </a:r>
            <a:r>
              <a:rPr lang="en-ZA" dirty="0"/>
              <a:t>”</a:t>
            </a:r>
            <a:endParaRPr lang="en-US" dirty="0"/>
          </a:p>
        </p:txBody>
      </p:sp>
    </p:spTree>
    <p:extLst>
      <p:ext uri="{BB962C8B-B14F-4D97-AF65-F5344CB8AC3E}">
        <p14:creationId xmlns:p14="http://schemas.microsoft.com/office/powerpoint/2010/main" val="2472002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E444-9944-A243-83AA-4773D49960A5}"/>
              </a:ext>
            </a:extLst>
          </p:cNvPr>
          <p:cNvSpPr>
            <a:spLocks noGrp="1"/>
          </p:cNvSpPr>
          <p:nvPr>
            <p:ph type="title"/>
          </p:nvPr>
        </p:nvSpPr>
        <p:spPr/>
        <p:txBody>
          <a:bodyPr/>
          <a:lstStyle/>
          <a:p>
            <a:r>
              <a:rPr lang="en-US" dirty="0" err="1"/>
              <a:t>AfroPHC</a:t>
            </a:r>
            <a:r>
              <a:rPr lang="en-US" dirty="0"/>
              <a:t> Launch AGM 20</a:t>
            </a:r>
            <a:r>
              <a:rPr lang="en-US" baseline="30000" dirty="0"/>
              <a:t>th</a:t>
            </a:r>
            <a:r>
              <a:rPr lang="en-US" dirty="0"/>
              <a:t> April 2021</a:t>
            </a:r>
          </a:p>
        </p:txBody>
      </p:sp>
      <p:sp>
        <p:nvSpPr>
          <p:cNvPr id="3" name="Content Placeholder 2">
            <a:extLst>
              <a:ext uri="{FF2B5EF4-FFF2-40B4-BE49-F238E27FC236}">
                <a16:creationId xmlns:a16="http://schemas.microsoft.com/office/drawing/2014/main" id="{3DD311BC-6DB4-6842-B669-31AAECC6DF94}"/>
              </a:ext>
            </a:extLst>
          </p:cNvPr>
          <p:cNvSpPr>
            <a:spLocks noGrp="1"/>
          </p:cNvSpPr>
          <p:nvPr>
            <p:ph idx="1"/>
          </p:nvPr>
        </p:nvSpPr>
        <p:spPr/>
        <p:txBody>
          <a:bodyPr>
            <a:normAutofit fontScale="85000" lnSpcReduction="20000"/>
          </a:bodyPr>
          <a:lstStyle/>
          <a:p>
            <a:r>
              <a:rPr lang="en-ZA" dirty="0"/>
              <a:t>437 </a:t>
            </a:r>
            <a:r>
              <a:rPr lang="en-ZA" dirty="0" err="1"/>
              <a:t>AfroPHC</a:t>
            </a:r>
            <a:r>
              <a:rPr lang="en-ZA" dirty="0"/>
              <a:t> members on </a:t>
            </a:r>
            <a:r>
              <a:rPr lang="en-ZA" dirty="0" err="1"/>
              <a:t>EngageBay</a:t>
            </a:r>
            <a:r>
              <a:rPr lang="en-ZA" dirty="0"/>
              <a:t>.</a:t>
            </a:r>
            <a:endParaRPr lang="en-US" dirty="0"/>
          </a:p>
          <a:p>
            <a:r>
              <a:rPr lang="en-ZA" dirty="0"/>
              <a:t>164 Members on Zoom / 210 validated votes on Qualtrics </a:t>
            </a:r>
          </a:p>
          <a:p>
            <a:r>
              <a:rPr lang="en-ZA" dirty="0"/>
              <a:t>Nine-person Executive Board elected</a:t>
            </a:r>
          </a:p>
          <a:p>
            <a:pPr lvl="1" fontAlgn="base"/>
            <a:r>
              <a:rPr lang="en-ZA" dirty="0">
                <a:hlinkClick r:id="rId2"/>
              </a:rPr>
              <a:t>Abdellah Almoghirah</a:t>
            </a:r>
            <a:r>
              <a:rPr lang="en-ZA" dirty="0"/>
              <a:t> (46, Male, Community Medicine Specialist, </a:t>
            </a:r>
            <a:r>
              <a:rPr lang="en-ZA" b="1" dirty="0"/>
              <a:t>Sudan</a:t>
            </a:r>
            <a:r>
              <a:rPr lang="en-ZA" dirty="0"/>
              <a:t>)</a:t>
            </a:r>
          </a:p>
          <a:p>
            <a:pPr lvl="1" fontAlgn="base"/>
            <a:r>
              <a:rPr lang="en-ZA" dirty="0">
                <a:hlinkClick r:id="rId3"/>
              </a:rPr>
              <a:t>Aja</a:t>
            </a:r>
            <a:r>
              <a:rPr lang="en-ZA" dirty="0">
                <a:hlinkClick r:id="rId4"/>
              </a:rPr>
              <a:t> Godwin</a:t>
            </a:r>
            <a:r>
              <a:rPr lang="en-ZA" dirty="0"/>
              <a:t> (57, Male, Professor/Chair of Public Health / TUFH Board, </a:t>
            </a:r>
            <a:r>
              <a:rPr lang="en-ZA" b="1" dirty="0"/>
              <a:t>Nigeria</a:t>
            </a:r>
            <a:r>
              <a:rPr lang="en-ZA" dirty="0"/>
              <a:t> – </a:t>
            </a:r>
            <a:r>
              <a:rPr lang="en-ZA" b="1" dirty="0"/>
              <a:t>TUFH Rep</a:t>
            </a:r>
            <a:r>
              <a:rPr lang="en-ZA" dirty="0"/>
              <a:t>)</a:t>
            </a:r>
          </a:p>
          <a:p>
            <a:pPr lvl="1" fontAlgn="base"/>
            <a:r>
              <a:rPr lang="en-ZA" dirty="0">
                <a:hlinkClick r:id="rId5"/>
              </a:rPr>
              <a:t>Ana Joseph</a:t>
            </a:r>
            <a:r>
              <a:rPr lang="en-ZA" dirty="0"/>
              <a:t> (65+, Male, Professor / Africa Centre for Clinical Governance Research &amp; Patient Safety, </a:t>
            </a:r>
            <a:r>
              <a:rPr lang="en-ZA" b="1" dirty="0"/>
              <a:t>Nigeria</a:t>
            </a:r>
            <a:r>
              <a:rPr lang="en-ZA" dirty="0"/>
              <a:t>) </a:t>
            </a:r>
          </a:p>
          <a:p>
            <a:pPr lvl="1" fontAlgn="base"/>
            <a:r>
              <a:rPr lang="en-ZA" dirty="0">
                <a:hlinkClick r:id="rId6"/>
              </a:rPr>
              <a:t>Besigye Innocent </a:t>
            </a:r>
            <a:r>
              <a:rPr lang="en-ZA" dirty="0"/>
              <a:t>(50+, Male, Family Physician, </a:t>
            </a:r>
            <a:r>
              <a:rPr lang="en-ZA" b="1" dirty="0"/>
              <a:t>Uganda – </a:t>
            </a:r>
            <a:r>
              <a:rPr lang="en-ZA" b="1" dirty="0" err="1"/>
              <a:t>Primafamed</a:t>
            </a:r>
            <a:r>
              <a:rPr lang="en-ZA" b="1" dirty="0"/>
              <a:t> Rep)</a:t>
            </a:r>
            <a:endParaRPr lang="en-ZA" dirty="0"/>
          </a:p>
          <a:p>
            <a:pPr lvl="1" fontAlgn="base"/>
            <a:r>
              <a:rPr lang="en-ZA" dirty="0">
                <a:hlinkClick r:id="rId7"/>
              </a:rPr>
              <a:t>Chaibva Cynthia</a:t>
            </a:r>
            <a:r>
              <a:rPr lang="en-ZA" dirty="0"/>
              <a:t> (60+, Female, PhD Nurse-Midwife, </a:t>
            </a:r>
            <a:r>
              <a:rPr lang="en-ZA" b="1" dirty="0"/>
              <a:t>Zimbabwe</a:t>
            </a:r>
            <a:r>
              <a:rPr lang="en-ZA" dirty="0"/>
              <a:t>)</a:t>
            </a:r>
          </a:p>
          <a:p>
            <a:pPr lvl="1" fontAlgn="base"/>
            <a:r>
              <a:rPr lang="en-ZA" dirty="0">
                <a:hlinkClick r:id="rId8"/>
              </a:rPr>
              <a:t>Karnad Radha </a:t>
            </a:r>
            <a:r>
              <a:rPr lang="en-ZA" dirty="0"/>
              <a:t>(40+, Female, Senior Technical Advisor for Primary Health Care and Doctor, </a:t>
            </a:r>
            <a:r>
              <a:rPr lang="en-ZA" b="1" dirty="0"/>
              <a:t>Kenya/ USA – Jhpiego Rep</a:t>
            </a:r>
            <a:r>
              <a:rPr lang="en-ZA" dirty="0"/>
              <a:t>)</a:t>
            </a:r>
          </a:p>
          <a:p>
            <a:pPr lvl="1" fontAlgn="base"/>
            <a:r>
              <a:rPr lang="en-ZA" dirty="0">
                <a:hlinkClick r:id="rId9"/>
              </a:rPr>
              <a:t>Moosa Shabir</a:t>
            </a:r>
            <a:r>
              <a:rPr lang="en-ZA" dirty="0"/>
              <a:t> (58, Male, Prof/</a:t>
            </a:r>
            <a:r>
              <a:rPr lang="en-ZA" dirty="0" err="1"/>
              <a:t>Wonca</a:t>
            </a:r>
            <a:r>
              <a:rPr lang="en-ZA" dirty="0"/>
              <a:t> Africa President, </a:t>
            </a:r>
            <a:r>
              <a:rPr lang="en-ZA" b="1" dirty="0"/>
              <a:t>South Africa</a:t>
            </a:r>
            <a:r>
              <a:rPr lang="en-ZA" dirty="0"/>
              <a:t> – </a:t>
            </a:r>
            <a:r>
              <a:rPr lang="en-ZA" b="1" dirty="0"/>
              <a:t>WONCA Africa Rep</a:t>
            </a:r>
            <a:r>
              <a:rPr lang="en-ZA" dirty="0"/>
              <a:t>)</a:t>
            </a:r>
          </a:p>
          <a:p>
            <a:pPr lvl="1" fontAlgn="base"/>
            <a:r>
              <a:rPr lang="en-ZA" dirty="0">
                <a:hlinkClick r:id="rId10"/>
              </a:rPr>
              <a:t>Nwabufo Francoise</a:t>
            </a:r>
            <a:r>
              <a:rPr lang="en-ZA" dirty="0"/>
              <a:t> (40+, Female, Public health, President Family Health &amp; Development Foundation, </a:t>
            </a:r>
            <a:r>
              <a:rPr lang="en-ZA" b="1" dirty="0"/>
              <a:t>Cameroon</a:t>
            </a:r>
            <a:r>
              <a:rPr lang="en-ZA" dirty="0"/>
              <a:t>)</a:t>
            </a:r>
          </a:p>
          <a:p>
            <a:pPr lvl="1" fontAlgn="base"/>
            <a:r>
              <a:rPr lang="en-ZA" dirty="0">
                <a:hlinkClick r:id="rId11"/>
              </a:rPr>
              <a:t>Sibanda Bongi </a:t>
            </a:r>
            <a:r>
              <a:rPr lang="en-ZA" dirty="0"/>
              <a:t>(41, Female, Advanced Nurse Practitioner, </a:t>
            </a:r>
            <a:r>
              <a:rPr lang="en-ZA" b="1" dirty="0"/>
              <a:t>Zimbabwe/UK</a:t>
            </a:r>
            <a:r>
              <a:rPr lang="en-ZA" dirty="0"/>
              <a:t>)</a:t>
            </a:r>
          </a:p>
          <a:p>
            <a:endParaRPr lang="en-ZA" dirty="0"/>
          </a:p>
        </p:txBody>
      </p:sp>
    </p:spTree>
    <p:extLst>
      <p:ext uri="{BB962C8B-B14F-4D97-AF65-F5344CB8AC3E}">
        <p14:creationId xmlns:p14="http://schemas.microsoft.com/office/powerpoint/2010/main" val="2592459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E474F-EFDE-9D49-8131-97FF3327EDE3}"/>
              </a:ext>
            </a:extLst>
          </p:cNvPr>
          <p:cNvSpPr>
            <a:spLocks noGrp="1"/>
          </p:cNvSpPr>
          <p:nvPr>
            <p:ph type="title"/>
          </p:nvPr>
        </p:nvSpPr>
        <p:spPr/>
        <p:txBody>
          <a:bodyPr/>
          <a:lstStyle/>
          <a:p>
            <a:r>
              <a:rPr lang="en-US" dirty="0"/>
              <a:t>Workshops 2020</a:t>
            </a:r>
          </a:p>
        </p:txBody>
      </p:sp>
      <p:sp>
        <p:nvSpPr>
          <p:cNvPr id="3" name="Content Placeholder 2">
            <a:extLst>
              <a:ext uri="{FF2B5EF4-FFF2-40B4-BE49-F238E27FC236}">
                <a16:creationId xmlns:a16="http://schemas.microsoft.com/office/drawing/2014/main" id="{0421BE44-661D-5F40-91D8-6B7BB837051E}"/>
              </a:ext>
            </a:extLst>
          </p:cNvPr>
          <p:cNvSpPr>
            <a:spLocks noGrp="1"/>
          </p:cNvSpPr>
          <p:nvPr>
            <p:ph idx="1"/>
          </p:nvPr>
        </p:nvSpPr>
        <p:spPr/>
        <p:txBody>
          <a:bodyPr>
            <a:normAutofit/>
          </a:bodyPr>
          <a:lstStyle/>
          <a:p>
            <a:r>
              <a:rPr lang="en-US" dirty="0"/>
              <a:t>Online </a:t>
            </a:r>
            <a:r>
              <a:rPr lang="en-US" dirty="0" err="1"/>
              <a:t>AfroPHC</a:t>
            </a:r>
            <a:r>
              <a:rPr lang="en-US" dirty="0"/>
              <a:t> Workshops – lone introductions</a:t>
            </a:r>
          </a:p>
          <a:p>
            <a:r>
              <a:rPr lang="en-US" dirty="0"/>
              <a:t>“Launch Workshop” 9-11 Sept 2020 (first joint exercise)</a:t>
            </a:r>
          </a:p>
          <a:p>
            <a:pPr lvl="1"/>
            <a:r>
              <a:rPr lang="en-US" dirty="0"/>
              <a:t>Getting to know the team, what community expects from PHC and how the PHC team should function</a:t>
            </a:r>
          </a:p>
          <a:p>
            <a:pPr lvl="1"/>
            <a:r>
              <a:rPr lang="en-US" dirty="0"/>
              <a:t>Emerged with </a:t>
            </a:r>
            <a:r>
              <a:rPr lang="en-US" dirty="0" err="1"/>
              <a:t>AfroPHC</a:t>
            </a:r>
            <a:r>
              <a:rPr lang="en-US" dirty="0"/>
              <a:t> Statement – Key Principles: </a:t>
            </a:r>
            <a:r>
              <a:rPr lang="en-ZA" dirty="0"/>
              <a:t>PHC as people-centred, with PHC human resources, capacity development, teamwork, inclusive PHC leadership and advocacy as key</a:t>
            </a:r>
          </a:p>
          <a:p>
            <a:r>
              <a:rPr lang="en-US" dirty="0"/>
              <a:t>“</a:t>
            </a:r>
            <a:r>
              <a:rPr lang="en-US" dirty="0" err="1"/>
              <a:t>AfroPHC</a:t>
            </a:r>
            <a:r>
              <a:rPr lang="en-US" dirty="0"/>
              <a:t> for UHC Workshop” 10</a:t>
            </a:r>
            <a:r>
              <a:rPr lang="en-US" baseline="30000" dirty="0"/>
              <a:t>th</a:t>
            </a:r>
            <a:r>
              <a:rPr lang="en-US" dirty="0"/>
              <a:t> Dec 2020</a:t>
            </a:r>
          </a:p>
          <a:p>
            <a:pPr lvl="1"/>
            <a:r>
              <a:rPr lang="en-ZA" dirty="0"/>
              <a:t>Reflections on Statement and workforce issues for PHC in Africa </a:t>
            </a:r>
          </a:p>
          <a:p>
            <a:r>
              <a:rPr lang="en-ZA" dirty="0"/>
              <a:t>Support components of team: APN Symposium 27/28 Nov 2020</a:t>
            </a:r>
          </a:p>
          <a:p>
            <a:pPr lvl="1"/>
            <a:endParaRPr lang="en-US" dirty="0"/>
          </a:p>
        </p:txBody>
      </p:sp>
    </p:spTree>
    <p:extLst>
      <p:ext uri="{BB962C8B-B14F-4D97-AF65-F5344CB8AC3E}">
        <p14:creationId xmlns:p14="http://schemas.microsoft.com/office/powerpoint/2010/main" val="2679708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84B30-91C7-4C4B-A5E2-29DA0256B99C}"/>
              </a:ext>
            </a:extLst>
          </p:cNvPr>
          <p:cNvSpPr>
            <a:spLocks noGrp="1"/>
          </p:cNvSpPr>
          <p:nvPr>
            <p:ph type="title"/>
          </p:nvPr>
        </p:nvSpPr>
        <p:spPr/>
        <p:txBody>
          <a:bodyPr/>
          <a:lstStyle/>
          <a:p>
            <a:r>
              <a:rPr lang="en-US" dirty="0"/>
              <a:t>Stakeholder engagement</a:t>
            </a:r>
          </a:p>
        </p:txBody>
      </p:sp>
      <p:sp>
        <p:nvSpPr>
          <p:cNvPr id="3" name="Content Placeholder 2">
            <a:extLst>
              <a:ext uri="{FF2B5EF4-FFF2-40B4-BE49-F238E27FC236}">
                <a16:creationId xmlns:a16="http://schemas.microsoft.com/office/drawing/2014/main" id="{DC7169BB-B2FF-B24F-B67A-581E3A9ABEB0}"/>
              </a:ext>
            </a:extLst>
          </p:cNvPr>
          <p:cNvSpPr>
            <a:spLocks noGrp="1"/>
          </p:cNvSpPr>
          <p:nvPr>
            <p:ph idx="1"/>
          </p:nvPr>
        </p:nvSpPr>
        <p:spPr/>
        <p:txBody>
          <a:bodyPr>
            <a:normAutofit lnSpcReduction="10000"/>
          </a:bodyPr>
          <a:lstStyle/>
          <a:p>
            <a:r>
              <a:rPr lang="en-US" dirty="0"/>
              <a:t>31 </a:t>
            </a:r>
            <a:r>
              <a:rPr lang="en-US" dirty="0" err="1"/>
              <a:t>AfroPHC</a:t>
            </a:r>
            <a:r>
              <a:rPr lang="en-US" dirty="0"/>
              <a:t> Supporting </a:t>
            </a:r>
            <a:r>
              <a:rPr lang="en-US" dirty="0" err="1"/>
              <a:t>Organisations</a:t>
            </a:r>
            <a:endParaRPr lang="en-US" dirty="0"/>
          </a:p>
          <a:p>
            <a:r>
              <a:rPr lang="en-US" dirty="0"/>
              <a:t>Advisory Board set up</a:t>
            </a:r>
          </a:p>
          <a:p>
            <a:r>
              <a:rPr lang="en-US" dirty="0"/>
              <a:t>IPSF MOU</a:t>
            </a:r>
          </a:p>
          <a:p>
            <a:r>
              <a:rPr lang="en-US" dirty="0"/>
              <a:t>Joined HIFA</a:t>
            </a:r>
          </a:p>
          <a:p>
            <a:r>
              <a:rPr lang="en-US" dirty="0"/>
              <a:t>Engagements on WHO Civil Society Commission</a:t>
            </a:r>
          </a:p>
          <a:p>
            <a:r>
              <a:rPr lang="en-US" dirty="0"/>
              <a:t>Applied for WHO NSA Status</a:t>
            </a:r>
          </a:p>
          <a:p>
            <a:r>
              <a:rPr lang="en-US" dirty="0"/>
              <a:t>AOSIS Partnership on Journal/CPD</a:t>
            </a:r>
          </a:p>
          <a:p>
            <a:r>
              <a:rPr lang="en-US" dirty="0"/>
              <a:t>F1000 engagements</a:t>
            </a:r>
          </a:p>
          <a:p>
            <a:r>
              <a:rPr lang="en-US" dirty="0"/>
              <a:t>Support Youth </a:t>
            </a:r>
            <a:r>
              <a:rPr lang="en-US" dirty="0" err="1"/>
              <a:t>Organisations</a:t>
            </a:r>
            <a:r>
              <a:rPr lang="en-US" dirty="0"/>
              <a:t> with zoom</a:t>
            </a:r>
          </a:p>
          <a:p>
            <a:endParaRPr lang="en-US" dirty="0"/>
          </a:p>
        </p:txBody>
      </p:sp>
    </p:spTree>
    <p:extLst>
      <p:ext uri="{BB962C8B-B14F-4D97-AF65-F5344CB8AC3E}">
        <p14:creationId xmlns:p14="http://schemas.microsoft.com/office/powerpoint/2010/main" val="2175120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4A68-FC26-8D48-B4B6-92ECE155761D}"/>
              </a:ext>
            </a:extLst>
          </p:cNvPr>
          <p:cNvSpPr>
            <a:spLocks noGrp="1"/>
          </p:cNvSpPr>
          <p:nvPr>
            <p:ph type="title"/>
          </p:nvPr>
        </p:nvSpPr>
        <p:spPr/>
        <p:txBody>
          <a:bodyPr/>
          <a:lstStyle/>
          <a:p>
            <a:r>
              <a:rPr lang="en-US" dirty="0"/>
              <a:t>Policy Workshops 2021</a:t>
            </a:r>
          </a:p>
        </p:txBody>
      </p:sp>
      <p:sp>
        <p:nvSpPr>
          <p:cNvPr id="3" name="Content Placeholder 2">
            <a:extLst>
              <a:ext uri="{FF2B5EF4-FFF2-40B4-BE49-F238E27FC236}">
                <a16:creationId xmlns:a16="http://schemas.microsoft.com/office/drawing/2014/main" id="{07FBFA4E-4CD6-6547-9DCD-0592681CFD1C}"/>
              </a:ext>
            </a:extLst>
          </p:cNvPr>
          <p:cNvSpPr>
            <a:spLocks noGrp="1"/>
          </p:cNvSpPr>
          <p:nvPr>
            <p:ph idx="1"/>
          </p:nvPr>
        </p:nvSpPr>
        <p:spPr/>
        <p:txBody>
          <a:bodyPr>
            <a:normAutofit fontScale="92500"/>
          </a:bodyPr>
          <a:lstStyle/>
          <a:p>
            <a:r>
              <a:rPr lang="en-US" dirty="0"/>
              <a:t>Policy Workshop Series [626 interested]</a:t>
            </a:r>
          </a:p>
          <a:p>
            <a:pPr lvl="1" fontAlgn="base"/>
            <a:r>
              <a:rPr lang="en-ZA" dirty="0"/>
              <a:t>March: PHC HR Management [Francis </a:t>
            </a:r>
            <a:r>
              <a:rPr lang="en-ZA" dirty="0" err="1"/>
              <a:t>Omaswa</a:t>
            </a:r>
            <a:r>
              <a:rPr lang="en-ZA" dirty="0"/>
              <a:t>]</a:t>
            </a:r>
          </a:p>
          <a:p>
            <a:pPr lvl="1" fontAlgn="base"/>
            <a:r>
              <a:rPr lang="en-ZA" dirty="0"/>
              <a:t>May: PHC HR Academic Development [Bob, Bongi, Scott]</a:t>
            </a:r>
          </a:p>
          <a:p>
            <a:pPr lvl="1" fontAlgn="base"/>
            <a:r>
              <a:rPr lang="en-ZA" dirty="0"/>
              <a:t>Jun: Supporting CHWs and Health Promotion in PHC [AMREF]</a:t>
            </a:r>
          </a:p>
          <a:p>
            <a:pPr lvl="1" fontAlgn="base"/>
            <a:r>
              <a:rPr lang="en-ZA" dirty="0"/>
              <a:t>Jul: PHC Teamwork (IPCEP) [</a:t>
            </a:r>
            <a:r>
              <a:rPr lang="en-ZA" dirty="0" err="1"/>
              <a:t>AfrIPEN</a:t>
            </a:r>
            <a:r>
              <a:rPr lang="en-ZA" dirty="0"/>
              <a:t>] /  PHC Funding [SPARC]</a:t>
            </a:r>
          </a:p>
          <a:p>
            <a:pPr lvl="1" fontAlgn="base"/>
            <a:r>
              <a:rPr lang="en-ZA" dirty="0"/>
              <a:t>Aug: Complexities in PHC/UHC [TUFH/WONCA]</a:t>
            </a:r>
          </a:p>
          <a:p>
            <a:pPr lvl="1" fontAlgn="base"/>
            <a:r>
              <a:rPr lang="en-ZA" dirty="0"/>
              <a:t>Sep: Quality-safety for PHC/UHC [WONCA]</a:t>
            </a:r>
          </a:p>
          <a:p>
            <a:pPr lvl="1" fontAlgn="base"/>
            <a:r>
              <a:rPr lang="en-ZA" dirty="0"/>
              <a:t>Oct: Rural PHC, Women in PHC [WONCA]</a:t>
            </a:r>
          </a:p>
          <a:p>
            <a:pPr lvl="1" fontAlgn="base"/>
            <a:r>
              <a:rPr lang="en-ZA" dirty="0"/>
              <a:t>Nov: Digital health for PHC/UHC [Mix]</a:t>
            </a:r>
          </a:p>
          <a:p>
            <a:pPr fontAlgn="base"/>
            <a:r>
              <a:rPr lang="en-ZA" dirty="0"/>
              <a:t>Other topics being considered are environment and PHC, PHC workers’ health, women in PHC, health equity, conflict, and catastrophe, etc.</a:t>
            </a:r>
          </a:p>
        </p:txBody>
      </p:sp>
    </p:spTree>
    <p:extLst>
      <p:ext uri="{BB962C8B-B14F-4D97-AF65-F5344CB8AC3E}">
        <p14:creationId xmlns:p14="http://schemas.microsoft.com/office/powerpoint/2010/main" val="212443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20A6C-0388-5145-866A-E1099123CA88}"/>
              </a:ext>
            </a:extLst>
          </p:cNvPr>
          <p:cNvSpPr>
            <a:spLocks noGrp="1"/>
          </p:cNvSpPr>
          <p:nvPr>
            <p:ph type="title"/>
          </p:nvPr>
        </p:nvSpPr>
        <p:spPr/>
        <p:txBody>
          <a:bodyPr/>
          <a:lstStyle/>
          <a:p>
            <a:r>
              <a:rPr lang="en-US" dirty="0"/>
              <a:t>Training</a:t>
            </a:r>
          </a:p>
        </p:txBody>
      </p:sp>
      <p:sp>
        <p:nvSpPr>
          <p:cNvPr id="3" name="Content Placeholder 2">
            <a:extLst>
              <a:ext uri="{FF2B5EF4-FFF2-40B4-BE49-F238E27FC236}">
                <a16:creationId xmlns:a16="http://schemas.microsoft.com/office/drawing/2014/main" id="{D3139CAB-DDDB-4243-8BA2-D89A15C5DDAA}"/>
              </a:ext>
            </a:extLst>
          </p:cNvPr>
          <p:cNvSpPr>
            <a:spLocks noGrp="1"/>
          </p:cNvSpPr>
          <p:nvPr>
            <p:ph idx="1"/>
          </p:nvPr>
        </p:nvSpPr>
        <p:spPr/>
        <p:txBody>
          <a:bodyPr/>
          <a:lstStyle/>
          <a:p>
            <a:r>
              <a:rPr lang="en-ZA" dirty="0"/>
              <a:t>LMG HSS </a:t>
            </a:r>
            <a:r>
              <a:rPr lang="en-US" dirty="0"/>
              <a:t>Management Course (AMREF): </a:t>
            </a:r>
          </a:p>
          <a:p>
            <a:pPr lvl="1"/>
            <a:r>
              <a:rPr lang="en-US" dirty="0"/>
              <a:t>798 engaged / 18 completed / 92 in progress – exploring supports</a:t>
            </a:r>
          </a:p>
          <a:p>
            <a:r>
              <a:rPr lang="en-US" dirty="0"/>
              <a:t>Clinical CPD 3-4pm weekly (taking over </a:t>
            </a:r>
            <a:r>
              <a:rPr lang="en-US" dirty="0" err="1"/>
              <a:t>Jhb</a:t>
            </a:r>
            <a:r>
              <a:rPr lang="en-US" dirty="0"/>
              <a:t> Family Medicine CPD) ±50</a:t>
            </a:r>
          </a:p>
          <a:p>
            <a:r>
              <a:rPr lang="en-US" dirty="0"/>
              <a:t>Partnership with World Continuing Education Alliance (NGO partnership via WONCA) on making free CPD available to members, developing African CPD and taking weekly CPD into WCEA portal. Portal set up and testing</a:t>
            </a:r>
          </a:p>
          <a:p>
            <a:r>
              <a:rPr lang="en-US" dirty="0"/>
              <a:t>Exploring creating CPD material in blocks suited to curriculum of two-year online Dip Family Medicine….</a:t>
            </a:r>
          </a:p>
        </p:txBody>
      </p:sp>
    </p:spTree>
    <p:extLst>
      <p:ext uri="{BB962C8B-B14F-4D97-AF65-F5344CB8AC3E}">
        <p14:creationId xmlns:p14="http://schemas.microsoft.com/office/powerpoint/2010/main" val="415065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A5061-5EE3-6249-A9C5-0E4122EC6154}"/>
              </a:ext>
            </a:extLst>
          </p:cNvPr>
          <p:cNvSpPr>
            <a:spLocks noGrp="1"/>
          </p:cNvSpPr>
          <p:nvPr>
            <p:ph type="title"/>
          </p:nvPr>
        </p:nvSpPr>
        <p:spPr/>
        <p:txBody>
          <a:bodyPr/>
          <a:lstStyle/>
          <a:p>
            <a:r>
              <a:rPr lang="en-US" dirty="0"/>
              <a:t>Training (long term)</a:t>
            </a:r>
          </a:p>
        </p:txBody>
      </p:sp>
      <p:sp>
        <p:nvSpPr>
          <p:cNvPr id="3" name="Content Placeholder 2">
            <a:extLst>
              <a:ext uri="{FF2B5EF4-FFF2-40B4-BE49-F238E27FC236}">
                <a16:creationId xmlns:a16="http://schemas.microsoft.com/office/drawing/2014/main" id="{3B316239-EC91-C34B-A54F-966C4D233D33}"/>
              </a:ext>
            </a:extLst>
          </p:cNvPr>
          <p:cNvSpPr>
            <a:spLocks noGrp="1"/>
          </p:cNvSpPr>
          <p:nvPr>
            <p:ph idx="1"/>
          </p:nvPr>
        </p:nvSpPr>
        <p:spPr/>
        <p:txBody>
          <a:bodyPr>
            <a:normAutofit/>
          </a:bodyPr>
          <a:lstStyle/>
          <a:p>
            <a:pPr fontAlgn="base"/>
            <a:r>
              <a:rPr lang="en-ZA" sz="1600" b="1" dirty="0"/>
              <a:t>Family Medicine and Primary Health Care Theory</a:t>
            </a:r>
            <a:r>
              <a:rPr lang="en-ZA" sz="1600" dirty="0"/>
              <a:t> </a:t>
            </a:r>
            <a:r>
              <a:rPr lang="en-ZA" sz="1600" dirty="0" err="1"/>
              <a:t>incl</a:t>
            </a:r>
            <a:r>
              <a:rPr lang="en-ZA" sz="1600" dirty="0"/>
              <a:t> consultation, family-oriented primary care, evidence-based medicine, learning-teaching, research-quality improvement, ethics, guidelines integrative medicine</a:t>
            </a:r>
          </a:p>
          <a:p>
            <a:pPr fontAlgn="base"/>
            <a:r>
              <a:rPr lang="en-ZA" sz="1600" b="1" dirty="0"/>
              <a:t>Chronic and Priority Conditions</a:t>
            </a:r>
            <a:r>
              <a:rPr lang="en-ZA" sz="1600" dirty="0"/>
              <a:t> including</a:t>
            </a:r>
          </a:p>
          <a:p>
            <a:pPr lvl="1" fontAlgn="base"/>
            <a:r>
              <a:rPr lang="en-ZA" sz="1600" b="1" dirty="0"/>
              <a:t>Communicable Disease</a:t>
            </a:r>
            <a:r>
              <a:rPr lang="en-ZA" sz="1600" dirty="0"/>
              <a:t> (incl. HIV, TB, COVID-19, Malaria, STIs, respiratory infections and other);</a:t>
            </a:r>
          </a:p>
          <a:p>
            <a:pPr lvl="1" fontAlgn="base"/>
            <a:r>
              <a:rPr lang="en-ZA" sz="1600" b="1" dirty="0"/>
              <a:t>Non-Communicable Disease</a:t>
            </a:r>
            <a:r>
              <a:rPr lang="en-ZA" sz="1600" dirty="0"/>
              <a:t> (incl. various conditions in internal medicine – hypertension, diabetes etc.);</a:t>
            </a:r>
          </a:p>
          <a:p>
            <a:pPr lvl="1" fontAlgn="base"/>
            <a:r>
              <a:rPr lang="en-ZA" sz="1600" b="1" dirty="0"/>
              <a:t>Mental Health</a:t>
            </a:r>
            <a:r>
              <a:rPr lang="en-ZA" sz="1600" dirty="0"/>
              <a:t> and</a:t>
            </a:r>
          </a:p>
          <a:p>
            <a:pPr lvl="1" fontAlgn="base"/>
            <a:r>
              <a:rPr lang="en-ZA" sz="1600" b="1" dirty="0"/>
              <a:t>Geriatric-Palliative Care</a:t>
            </a:r>
            <a:endParaRPr lang="en-ZA" sz="1600" dirty="0"/>
          </a:p>
          <a:p>
            <a:pPr fontAlgn="base"/>
            <a:r>
              <a:rPr lang="en-ZA" sz="1600" b="1" dirty="0"/>
              <a:t>Clinical Practice</a:t>
            </a:r>
            <a:r>
              <a:rPr lang="en-ZA" sz="1600" dirty="0"/>
              <a:t>, incl. Surgery, Dermatology, ENT, Ophthalmology, Pharmacology, Occupational Health, </a:t>
            </a:r>
            <a:r>
              <a:rPr lang="en-ZA" sz="1600" dirty="0" err="1"/>
              <a:t>Mens</a:t>
            </a:r>
            <a:r>
              <a:rPr lang="en-ZA" sz="1600" dirty="0"/>
              <a:t> Health, Sexual Health and Travel Medicine</a:t>
            </a:r>
          </a:p>
          <a:p>
            <a:pPr fontAlgn="base"/>
            <a:r>
              <a:rPr lang="en-ZA" sz="1600" b="1" dirty="0"/>
              <a:t>Mothers-</a:t>
            </a:r>
            <a:r>
              <a:rPr lang="en-ZA" sz="1600" b="1" dirty="0" err="1"/>
              <a:t>Newborns</a:t>
            </a:r>
            <a:r>
              <a:rPr lang="en-ZA" sz="1600" b="1" dirty="0"/>
              <a:t> and Women’s Health</a:t>
            </a:r>
            <a:endParaRPr lang="en-ZA" sz="1600" dirty="0"/>
          </a:p>
          <a:p>
            <a:pPr fontAlgn="base"/>
            <a:r>
              <a:rPr lang="en-ZA" sz="1600" b="1" dirty="0"/>
              <a:t>Child and Adolescent Health</a:t>
            </a:r>
            <a:endParaRPr lang="en-ZA" sz="1600" dirty="0"/>
          </a:p>
          <a:p>
            <a:pPr fontAlgn="base"/>
            <a:r>
              <a:rPr lang="en-ZA" sz="1600" b="1" dirty="0"/>
              <a:t>Trauma</a:t>
            </a:r>
            <a:r>
              <a:rPr lang="en-ZA" sz="1600" dirty="0"/>
              <a:t> including Emergency Medicine, Orthopaedics, Forensics, Sports Medicine and Anaesthetics</a:t>
            </a:r>
          </a:p>
          <a:p>
            <a:pPr fontAlgn="base"/>
            <a:r>
              <a:rPr lang="en-ZA" sz="1600" b="1" dirty="0"/>
              <a:t>PHC Management </a:t>
            </a:r>
            <a:r>
              <a:rPr lang="en-ZA" sz="1600" dirty="0"/>
              <a:t>including District Health Services, Leadership-Governance, Prevention, COPC- Population Health and Practice Management</a:t>
            </a:r>
          </a:p>
        </p:txBody>
      </p:sp>
    </p:spTree>
    <p:extLst>
      <p:ext uri="{BB962C8B-B14F-4D97-AF65-F5344CB8AC3E}">
        <p14:creationId xmlns:p14="http://schemas.microsoft.com/office/powerpoint/2010/main" val="194500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FA8EB-7825-D440-89EA-EE9D33CC25BA}"/>
              </a:ext>
            </a:extLst>
          </p:cNvPr>
          <p:cNvSpPr>
            <a:spLocks noGrp="1"/>
          </p:cNvSpPr>
          <p:nvPr>
            <p:ph type="title"/>
          </p:nvPr>
        </p:nvSpPr>
        <p:spPr/>
        <p:txBody>
          <a:bodyPr/>
          <a:lstStyle/>
          <a:p>
            <a:r>
              <a:rPr lang="en-US" dirty="0"/>
              <a:t>Research</a:t>
            </a:r>
          </a:p>
        </p:txBody>
      </p:sp>
      <p:sp>
        <p:nvSpPr>
          <p:cNvPr id="3" name="Content Placeholder 2">
            <a:extLst>
              <a:ext uri="{FF2B5EF4-FFF2-40B4-BE49-F238E27FC236}">
                <a16:creationId xmlns:a16="http://schemas.microsoft.com/office/drawing/2014/main" id="{135F71BE-4009-484D-8F49-04EB5C18BE48}"/>
              </a:ext>
            </a:extLst>
          </p:cNvPr>
          <p:cNvSpPr>
            <a:spLocks noGrp="1"/>
          </p:cNvSpPr>
          <p:nvPr>
            <p:ph idx="1"/>
          </p:nvPr>
        </p:nvSpPr>
        <p:spPr/>
        <p:txBody>
          <a:bodyPr>
            <a:normAutofit/>
          </a:bodyPr>
          <a:lstStyle/>
          <a:p>
            <a:r>
              <a:rPr lang="en-US" dirty="0" err="1"/>
              <a:t>AfroPHC</a:t>
            </a:r>
            <a:r>
              <a:rPr lang="en-US" dirty="0"/>
              <a:t> Systems Research Group (298 interested)</a:t>
            </a:r>
          </a:p>
          <a:p>
            <a:pPr fontAlgn="base"/>
            <a:r>
              <a:rPr lang="en-ZA" dirty="0"/>
              <a:t>Objectives</a:t>
            </a:r>
          </a:p>
          <a:p>
            <a:pPr lvl="1" fontAlgn="base"/>
            <a:r>
              <a:rPr lang="en-ZA" dirty="0"/>
              <a:t>To develop an understanding of key documents affecting PHC systems</a:t>
            </a:r>
          </a:p>
          <a:p>
            <a:pPr lvl="1" fontAlgn="base"/>
            <a:r>
              <a:rPr lang="en-ZA" dirty="0"/>
              <a:t>To share relevant published research on PHC systems in Africa</a:t>
            </a:r>
          </a:p>
          <a:p>
            <a:pPr lvl="1" fontAlgn="base"/>
            <a:r>
              <a:rPr lang="en-ZA" dirty="0"/>
              <a:t>To share and review research work in progress on PHC systems in Africa</a:t>
            </a:r>
          </a:p>
          <a:p>
            <a:pPr lvl="1" fontAlgn="base"/>
            <a:r>
              <a:rPr lang="en-ZA" dirty="0"/>
              <a:t>To mentor master’s /PhD researchers</a:t>
            </a:r>
          </a:p>
          <a:p>
            <a:pPr lvl="1" fontAlgn="base"/>
            <a:r>
              <a:rPr lang="en-ZA" dirty="0"/>
              <a:t>To network and develop collaborative research projects</a:t>
            </a:r>
          </a:p>
          <a:p>
            <a:pPr fontAlgn="base"/>
            <a:r>
              <a:rPr lang="en-ZA" dirty="0"/>
              <a:t>1-3 pm 1</a:t>
            </a:r>
            <a:r>
              <a:rPr lang="en-ZA" baseline="30000" dirty="0"/>
              <a:t>st</a:t>
            </a:r>
            <a:r>
              <a:rPr lang="en-ZA" dirty="0"/>
              <a:t> Tuesday monthly – developing capacity/platform/resource</a:t>
            </a:r>
          </a:p>
          <a:p>
            <a:pPr fontAlgn="base"/>
            <a:r>
              <a:rPr lang="en-ZA" dirty="0"/>
              <a:t>African Population Cohort Consortium bid</a:t>
            </a:r>
          </a:p>
          <a:p>
            <a:pPr fontAlgn="base"/>
            <a:endParaRPr lang="en-ZA" dirty="0"/>
          </a:p>
        </p:txBody>
      </p:sp>
    </p:spTree>
    <p:extLst>
      <p:ext uri="{BB962C8B-B14F-4D97-AF65-F5344CB8AC3E}">
        <p14:creationId xmlns:p14="http://schemas.microsoft.com/office/powerpoint/2010/main" val="3577653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84B30-91C7-4C4B-A5E2-29DA0256B99C}"/>
              </a:ext>
            </a:extLst>
          </p:cNvPr>
          <p:cNvSpPr>
            <a:spLocks noGrp="1"/>
          </p:cNvSpPr>
          <p:nvPr>
            <p:ph type="title"/>
          </p:nvPr>
        </p:nvSpPr>
        <p:spPr/>
        <p:txBody>
          <a:bodyPr/>
          <a:lstStyle/>
          <a:p>
            <a:r>
              <a:rPr lang="en-US" dirty="0"/>
              <a:t>Communication</a:t>
            </a:r>
          </a:p>
        </p:txBody>
      </p:sp>
      <p:sp>
        <p:nvSpPr>
          <p:cNvPr id="3" name="Content Placeholder 2">
            <a:extLst>
              <a:ext uri="{FF2B5EF4-FFF2-40B4-BE49-F238E27FC236}">
                <a16:creationId xmlns:a16="http://schemas.microsoft.com/office/drawing/2014/main" id="{DC7169BB-B2FF-B24F-B67A-581E3A9ABEB0}"/>
              </a:ext>
            </a:extLst>
          </p:cNvPr>
          <p:cNvSpPr>
            <a:spLocks noGrp="1"/>
          </p:cNvSpPr>
          <p:nvPr>
            <p:ph idx="1"/>
          </p:nvPr>
        </p:nvSpPr>
        <p:spPr/>
        <p:txBody>
          <a:bodyPr>
            <a:normAutofit/>
          </a:bodyPr>
          <a:lstStyle/>
          <a:p>
            <a:r>
              <a:rPr lang="en-US" dirty="0"/>
              <a:t>Google Group 836</a:t>
            </a:r>
            <a:r>
              <a:rPr lang="en-US" dirty="0">
                <a:sym typeface="Wingdings" pitchFamily="2" charset="2"/>
              </a:rPr>
              <a:t></a:t>
            </a:r>
            <a:r>
              <a:rPr lang="en-US" dirty="0"/>
              <a:t>968 members</a:t>
            </a:r>
          </a:p>
          <a:p>
            <a:pPr lvl="1"/>
            <a:r>
              <a:rPr lang="en-US" dirty="0"/>
              <a:t>Growing conversations</a:t>
            </a:r>
          </a:p>
          <a:p>
            <a:r>
              <a:rPr lang="en-US" dirty="0"/>
              <a:t>Website: </a:t>
            </a:r>
            <a:r>
              <a:rPr lang="en-US" dirty="0" err="1"/>
              <a:t>AfroPHC.org</a:t>
            </a:r>
            <a:r>
              <a:rPr lang="en-US" dirty="0"/>
              <a:t> </a:t>
            </a:r>
          </a:p>
          <a:p>
            <a:r>
              <a:rPr lang="en-US" dirty="0"/>
              <a:t>Social Media: cross-posts on Facebook / Twitter + </a:t>
            </a:r>
            <a:r>
              <a:rPr lang="en-US" dirty="0" err="1"/>
              <a:t>Youtube</a:t>
            </a:r>
            <a:endParaRPr lang="en-US" dirty="0"/>
          </a:p>
          <a:p>
            <a:r>
              <a:rPr lang="en-US" dirty="0"/>
              <a:t>‘Newsletter’ emails monthly using CRM</a:t>
            </a:r>
          </a:p>
        </p:txBody>
      </p:sp>
    </p:spTree>
    <p:extLst>
      <p:ext uri="{BB962C8B-B14F-4D97-AF65-F5344CB8AC3E}">
        <p14:creationId xmlns:p14="http://schemas.microsoft.com/office/powerpoint/2010/main" val="2091050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9F5E2-7696-2648-95A1-CE5140CD16BD}"/>
              </a:ext>
            </a:extLst>
          </p:cNvPr>
          <p:cNvSpPr>
            <a:spLocks noGrp="1"/>
          </p:cNvSpPr>
          <p:nvPr>
            <p:ph type="title"/>
          </p:nvPr>
        </p:nvSpPr>
        <p:spPr/>
        <p:txBody>
          <a:bodyPr/>
          <a:lstStyle/>
          <a:p>
            <a:r>
              <a:rPr lang="en-US" dirty="0"/>
              <a:t>Admin</a:t>
            </a:r>
          </a:p>
        </p:txBody>
      </p:sp>
      <p:sp>
        <p:nvSpPr>
          <p:cNvPr id="3" name="Content Placeholder 2">
            <a:extLst>
              <a:ext uri="{FF2B5EF4-FFF2-40B4-BE49-F238E27FC236}">
                <a16:creationId xmlns:a16="http://schemas.microsoft.com/office/drawing/2014/main" id="{44E118BE-1632-F64E-9B42-ABECD50CC5E3}"/>
              </a:ext>
            </a:extLst>
          </p:cNvPr>
          <p:cNvSpPr>
            <a:spLocks noGrp="1"/>
          </p:cNvSpPr>
          <p:nvPr>
            <p:ph idx="1"/>
          </p:nvPr>
        </p:nvSpPr>
        <p:spPr/>
        <p:txBody>
          <a:bodyPr>
            <a:normAutofit/>
          </a:bodyPr>
          <a:lstStyle/>
          <a:p>
            <a:r>
              <a:rPr lang="en-US" dirty="0"/>
              <a:t>Membership  437</a:t>
            </a:r>
            <a:r>
              <a:rPr lang="en-US" dirty="0">
                <a:sym typeface="Wingdings" pitchFamily="2" charset="2"/>
              </a:rPr>
              <a:t>1014 / 40 countries / diverse HCWs</a:t>
            </a:r>
            <a:endParaRPr lang="en-US" dirty="0"/>
          </a:p>
          <a:p>
            <a:r>
              <a:rPr lang="en-US" dirty="0"/>
              <a:t>Company/Banking</a:t>
            </a:r>
          </a:p>
          <a:p>
            <a:pPr lvl="1"/>
            <a:r>
              <a:rPr lang="en-US" dirty="0" err="1"/>
              <a:t>AfroCP</a:t>
            </a:r>
            <a:r>
              <a:rPr lang="en-US" dirty="0"/>
              <a:t> NPO set up already</a:t>
            </a:r>
          </a:p>
          <a:p>
            <a:pPr lvl="1"/>
            <a:r>
              <a:rPr lang="en-US" dirty="0"/>
              <a:t>Busy with change of directors </a:t>
            </a:r>
          </a:p>
          <a:p>
            <a:pPr lvl="1"/>
            <a:r>
              <a:rPr lang="en-US" dirty="0"/>
              <a:t>Also to apply as PBO for Tax benefit and NPO status with social welfare.</a:t>
            </a:r>
          </a:p>
          <a:p>
            <a:r>
              <a:rPr lang="en-US" dirty="0"/>
              <a:t>Budget: $500 pa Min / $8500 pa max</a:t>
            </a:r>
          </a:p>
          <a:p>
            <a:r>
              <a:rPr lang="en-US" dirty="0"/>
              <a:t>Fundraising plan: </a:t>
            </a:r>
          </a:p>
          <a:p>
            <a:r>
              <a:rPr lang="en-US" dirty="0"/>
              <a:t>Expenses: French translator </a:t>
            </a:r>
          </a:p>
          <a:p>
            <a:r>
              <a:rPr lang="en-US" dirty="0"/>
              <a:t>Balances:</a:t>
            </a:r>
          </a:p>
        </p:txBody>
      </p:sp>
    </p:spTree>
    <p:extLst>
      <p:ext uri="{BB962C8B-B14F-4D97-AF65-F5344CB8AC3E}">
        <p14:creationId xmlns:p14="http://schemas.microsoft.com/office/powerpoint/2010/main" val="3808570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A8159-0034-E24C-8B32-CE492CA0B8E7}"/>
              </a:ext>
            </a:extLst>
          </p:cNvPr>
          <p:cNvSpPr>
            <a:spLocks noGrp="1"/>
          </p:cNvSpPr>
          <p:nvPr>
            <p:ph type="title"/>
          </p:nvPr>
        </p:nvSpPr>
        <p:spPr/>
        <p:txBody>
          <a:bodyPr/>
          <a:lstStyle/>
          <a:p>
            <a:r>
              <a:rPr lang="en-US" dirty="0"/>
              <a:t>Ideas on way forward</a:t>
            </a:r>
          </a:p>
        </p:txBody>
      </p:sp>
      <p:sp>
        <p:nvSpPr>
          <p:cNvPr id="3" name="Content Placeholder 2">
            <a:extLst>
              <a:ext uri="{FF2B5EF4-FFF2-40B4-BE49-F238E27FC236}">
                <a16:creationId xmlns:a16="http://schemas.microsoft.com/office/drawing/2014/main" id="{5F21B3A8-70AD-5647-A3ED-538CF29650BF}"/>
              </a:ext>
            </a:extLst>
          </p:cNvPr>
          <p:cNvSpPr>
            <a:spLocks noGrp="1"/>
          </p:cNvSpPr>
          <p:nvPr>
            <p:ph idx="1"/>
          </p:nvPr>
        </p:nvSpPr>
        <p:spPr/>
        <p:txBody>
          <a:bodyPr>
            <a:normAutofit fontScale="92500" lnSpcReduction="10000"/>
          </a:bodyPr>
          <a:lstStyle/>
          <a:p>
            <a:r>
              <a:rPr lang="en-US" dirty="0"/>
              <a:t>AGM Ideas</a:t>
            </a:r>
          </a:p>
          <a:p>
            <a:pPr lvl="1"/>
            <a:r>
              <a:rPr lang="en-US" dirty="0"/>
              <a:t>Regions and Regional Secretariats</a:t>
            </a:r>
          </a:p>
          <a:p>
            <a:pPr lvl="1"/>
            <a:r>
              <a:rPr lang="en-US" dirty="0"/>
              <a:t>Standards setting</a:t>
            </a:r>
          </a:p>
          <a:p>
            <a:pPr lvl="1"/>
            <a:r>
              <a:rPr lang="en-US" dirty="0"/>
              <a:t>Community voices</a:t>
            </a:r>
          </a:p>
          <a:p>
            <a:pPr lvl="1"/>
            <a:r>
              <a:rPr lang="en-US" dirty="0"/>
              <a:t>Fund-raising</a:t>
            </a:r>
          </a:p>
          <a:p>
            <a:pPr lvl="1"/>
            <a:r>
              <a:rPr lang="en-US" dirty="0"/>
              <a:t>Governance</a:t>
            </a:r>
          </a:p>
          <a:p>
            <a:r>
              <a:rPr lang="en-US" dirty="0"/>
              <a:t>AB Ideas</a:t>
            </a:r>
          </a:p>
          <a:p>
            <a:pPr lvl="1"/>
            <a:r>
              <a:rPr lang="en-US" dirty="0"/>
              <a:t>EB Portfolios</a:t>
            </a:r>
          </a:p>
          <a:p>
            <a:pPr lvl="1"/>
            <a:r>
              <a:rPr lang="en-US" dirty="0"/>
              <a:t>Develop country-level </a:t>
            </a:r>
            <a:r>
              <a:rPr lang="en-US" dirty="0" err="1"/>
              <a:t>AfroPHC</a:t>
            </a:r>
            <a:r>
              <a:rPr lang="en-US" dirty="0"/>
              <a:t> chapters with WHO AFRO using WONCA MOU</a:t>
            </a:r>
          </a:p>
          <a:p>
            <a:pPr lvl="1"/>
            <a:r>
              <a:rPr lang="en-US" dirty="0"/>
              <a:t>Strengthen links with Supporting </a:t>
            </a:r>
            <a:r>
              <a:rPr lang="en-US" dirty="0" err="1"/>
              <a:t>Organisations</a:t>
            </a:r>
            <a:endParaRPr lang="en-US" dirty="0"/>
          </a:p>
          <a:p>
            <a:pPr lvl="1"/>
            <a:r>
              <a:rPr lang="en-US" dirty="0"/>
              <a:t>Develop links e.g., AU / Africa CDC</a:t>
            </a:r>
          </a:p>
          <a:p>
            <a:pPr lvl="1"/>
            <a:r>
              <a:rPr lang="en-US" dirty="0"/>
              <a:t>Virtual AGM Conference April 2022</a:t>
            </a:r>
          </a:p>
        </p:txBody>
      </p:sp>
    </p:spTree>
    <p:extLst>
      <p:ext uri="{BB962C8B-B14F-4D97-AF65-F5344CB8AC3E}">
        <p14:creationId xmlns:p14="http://schemas.microsoft.com/office/powerpoint/2010/main" val="1179635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A15BB-E177-884A-9430-C69823871A59}"/>
              </a:ext>
            </a:extLst>
          </p:cNvPr>
          <p:cNvSpPr>
            <a:spLocks noGrp="1"/>
          </p:cNvSpPr>
          <p:nvPr>
            <p:ph type="title"/>
          </p:nvPr>
        </p:nvSpPr>
        <p:spPr/>
        <p:txBody>
          <a:bodyPr/>
          <a:lstStyle/>
          <a:p>
            <a:r>
              <a:rPr lang="en-US" dirty="0" err="1"/>
              <a:t>AfroPHC</a:t>
            </a:r>
            <a:r>
              <a:rPr lang="en-US" dirty="0"/>
              <a:t> Chapters: General</a:t>
            </a:r>
          </a:p>
        </p:txBody>
      </p:sp>
      <p:sp>
        <p:nvSpPr>
          <p:cNvPr id="3" name="Content Placeholder 2">
            <a:extLst>
              <a:ext uri="{FF2B5EF4-FFF2-40B4-BE49-F238E27FC236}">
                <a16:creationId xmlns:a16="http://schemas.microsoft.com/office/drawing/2014/main" id="{D85C0985-9B94-8E49-B729-6373D59C63FC}"/>
              </a:ext>
            </a:extLst>
          </p:cNvPr>
          <p:cNvSpPr>
            <a:spLocks noGrp="1"/>
          </p:cNvSpPr>
          <p:nvPr>
            <p:ph idx="1"/>
          </p:nvPr>
        </p:nvSpPr>
        <p:spPr/>
        <p:txBody>
          <a:bodyPr>
            <a:normAutofit/>
          </a:bodyPr>
          <a:lstStyle/>
          <a:p>
            <a:r>
              <a:rPr lang="en-US" dirty="0"/>
              <a:t>Strengthen </a:t>
            </a:r>
            <a:r>
              <a:rPr lang="en-US" dirty="0" err="1"/>
              <a:t>SoMe</a:t>
            </a:r>
            <a:r>
              <a:rPr lang="en-US" dirty="0"/>
              <a:t> marketing </a:t>
            </a:r>
            <a:r>
              <a:rPr lang="en-US" dirty="0">
                <a:sym typeface="Wingdings" pitchFamily="2" charset="2"/>
              </a:rPr>
              <a:t></a:t>
            </a:r>
            <a:r>
              <a:rPr lang="en-US" dirty="0"/>
              <a:t> “exploration of way forward” – IG etc.</a:t>
            </a:r>
          </a:p>
          <a:p>
            <a:r>
              <a:rPr lang="en-US" dirty="0"/>
              <a:t>Building </a:t>
            </a:r>
            <a:r>
              <a:rPr lang="en-US" dirty="0" err="1"/>
              <a:t>AfroPHC</a:t>
            </a:r>
            <a:r>
              <a:rPr lang="en-US" dirty="0"/>
              <a:t> membership</a:t>
            </a:r>
          </a:p>
          <a:p>
            <a:pPr lvl="1"/>
            <a:r>
              <a:rPr lang="en-US" dirty="0"/>
              <a:t>Youth Hub </a:t>
            </a:r>
            <a:r>
              <a:rPr lang="en-US" dirty="0">
                <a:sym typeface="Wingdings" pitchFamily="2" charset="2"/>
              </a:rPr>
              <a:t></a:t>
            </a:r>
            <a:r>
              <a:rPr lang="en-US" dirty="0"/>
              <a:t> recruiting UG/PG student associations</a:t>
            </a:r>
          </a:p>
          <a:p>
            <a:pPr lvl="1"/>
            <a:r>
              <a:rPr lang="en-US" dirty="0"/>
              <a:t>Recruit professional </a:t>
            </a:r>
            <a:r>
              <a:rPr lang="en-US" dirty="0" err="1"/>
              <a:t>orgns</a:t>
            </a:r>
            <a:r>
              <a:rPr lang="en-US" dirty="0"/>
              <a:t> [</a:t>
            </a:r>
            <a:r>
              <a:rPr lang="en-US" dirty="0" err="1"/>
              <a:t>Assocs</a:t>
            </a:r>
            <a:r>
              <a:rPr lang="en-US" dirty="0"/>
              <a:t>?]</a:t>
            </a:r>
          </a:p>
          <a:p>
            <a:pPr lvl="1"/>
            <a:r>
              <a:rPr lang="en-US" dirty="0"/>
              <a:t>Develop academic network with </a:t>
            </a:r>
            <a:r>
              <a:rPr lang="en-US" dirty="0" err="1"/>
              <a:t>AfroPHC</a:t>
            </a:r>
            <a:r>
              <a:rPr lang="en-US" dirty="0"/>
              <a:t> / PHC Clinical Course</a:t>
            </a:r>
          </a:p>
          <a:p>
            <a:pPr lvl="1"/>
            <a:r>
              <a:rPr lang="en-US" dirty="0"/>
              <a:t>Using world health days – ECT to plan</a:t>
            </a:r>
          </a:p>
          <a:p>
            <a:pPr lvl="1"/>
            <a:r>
              <a:rPr lang="en-US" dirty="0" err="1"/>
              <a:t>Mobilise</a:t>
            </a:r>
            <a:r>
              <a:rPr lang="en-US" dirty="0"/>
              <a:t> NGO’s working locally [Patrick </a:t>
            </a:r>
            <a:r>
              <a:rPr lang="en-US" dirty="0" err="1"/>
              <a:t>Eneji</a:t>
            </a:r>
            <a:r>
              <a:rPr lang="en-US" dirty="0"/>
              <a:t> NGO]</a:t>
            </a:r>
          </a:p>
          <a:p>
            <a:endParaRPr lang="en-US" dirty="0"/>
          </a:p>
        </p:txBody>
      </p:sp>
    </p:spTree>
    <p:extLst>
      <p:ext uri="{BB962C8B-B14F-4D97-AF65-F5344CB8AC3E}">
        <p14:creationId xmlns:p14="http://schemas.microsoft.com/office/powerpoint/2010/main" val="49861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1C478-5168-854A-8EEA-D40697737F6D}"/>
              </a:ext>
            </a:extLst>
          </p:cNvPr>
          <p:cNvSpPr>
            <a:spLocks noGrp="1"/>
          </p:cNvSpPr>
          <p:nvPr>
            <p:ph type="title"/>
          </p:nvPr>
        </p:nvSpPr>
        <p:spPr/>
        <p:txBody>
          <a:bodyPr/>
          <a:lstStyle/>
          <a:p>
            <a:r>
              <a:rPr lang="en-US" dirty="0" err="1"/>
              <a:t>AfroPHC</a:t>
            </a:r>
            <a:r>
              <a:rPr lang="en-US" dirty="0"/>
              <a:t> Regional Chapters: way forward</a:t>
            </a:r>
          </a:p>
        </p:txBody>
      </p:sp>
      <p:sp>
        <p:nvSpPr>
          <p:cNvPr id="3" name="Content Placeholder 2">
            <a:extLst>
              <a:ext uri="{FF2B5EF4-FFF2-40B4-BE49-F238E27FC236}">
                <a16:creationId xmlns:a16="http://schemas.microsoft.com/office/drawing/2014/main" id="{DAAA2620-23A4-2845-8F57-41C6FB6C4DC7}"/>
              </a:ext>
            </a:extLst>
          </p:cNvPr>
          <p:cNvSpPr>
            <a:spLocks noGrp="1"/>
          </p:cNvSpPr>
          <p:nvPr>
            <p:ph idx="1"/>
          </p:nvPr>
        </p:nvSpPr>
        <p:spPr/>
        <p:txBody>
          <a:bodyPr/>
          <a:lstStyle/>
          <a:p>
            <a:r>
              <a:rPr lang="en-US" dirty="0" err="1"/>
              <a:t>AfroPHC</a:t>
            </a:r>
            <a:r>
              <a:rPr lang="en-US" dirty="0"/>
              <a:t> West Africa</a:t>
            </a:r>
          </a:p>
          <a:p>
            <a:pPr lvl="1"/>
            <a:r>
              <a:rPr lang="en-US" dirty="0"/>
              <a:t>Build network of members in country --&gt; Interim </a:t>
            </a:r>
            <a:r>
              <a:rPr lang="en-US" b="1" dirty="0">
                <a:highlight>
                  <a:srgbClr val="FFFF00"/>
                </a:highlight>
              </a:rPr>
              <a:t>Team (with EB members) </a:t>
            </a:r>
            <a:r>
              <a:rPr lang="en-US" dirty="0"/>
              <a:t>to take things forward </a:t>
            </a:r>
            <a:r>
              <a:rPr lang="en-US" b="1" dirty="0"/>
              <a:t>[Joseph Ana, Godwin Aja, Tolu </a:t>
            </a:r>
            <a:r>
              <a:rPr lang="en-US" b="1" dirty="0" err="1"/>
              <a:t>Osigbesan</a:t>
            </a:r>
            <a:r>
              <a:rPr lang="en-US" b="1" dirty="0"/>
              <a:t>, Erasmus </a:t>
            </a:r>
            <a:r>
              <a:rPr lang="en-US" b="1" dirty="0" err="1"/>
              <a:t>Agongo</a:t>
            </a:r>
            <a:r>
              <a:rPr lang="en-US" b="1" dirty="0"/>
              <a:t>?]</a:t>
            </a:r>
          </a:p>
          <a:p>
            <a:pPr lvl="1"/>
            <a:r>
              <a:rPr lang="en-US" dirty="0"/>
              <a:t>Identify key org/focal persons in PHC </a:t>
            </a:r>
            <a:r>
              <a:rPr lang="en-US" dirty="0">
                <a:sym typeface="Wingdings" pitchFamily="2" charset="2"/>
              </a:rPr>
              <a:t> </a:t>
            </a:r>
            <a:r>
              <a:rPr lang="en-US" dirty="0"/>
              <a:t>Key </a:t>
            </a:r>
            <a:r>
              <a:rPr lang="en-US" dirty="0" err="1"/>
              <a:t>orgn</a:t>
            </a:r>
            <a:r>
              <a:rPr lang="en-US" dirty="0"/>
              <a:t>: West African Health </a:t>
            </a:r>
            <a:r>
              <a:rPr lang="en-US" dirty="0" err="1"/>
              <a:t>Organisation</a:t>
            </a:r>
            <a:r>
              <a:rPr lang="en-US" dirty="0"/>
              <a:t> (Erasmus </a:t>
            </a:r>
            <a:r>
              <a:rPr lang="en-US" dirty="0" err="1"/>
              <a:t>Agongo</a:t>
            </a:r>
            <a:r>
              <a:rPr lang="en-US" dirty="0"/>
              <a:t>)</a:t>
            </a:r>
          </a:p>
          <a:p>
            <a:pPr lvl="1"/>
            <a:r>
              <a:rPr lang="en-US" dirty="0" err="1"/>
              <a:t>Mobilise</a:t>
            </a:r>
            <a:r>
              <a:rPr lang="en-US" dirty="0"/>
              <a:t> all groups to </a:t>
            </a:r>
            <a:r>
              <a:rPr lang="en-US" dirty="0" err="1"/>
              <a:t>contextualise</a:t>
            </a:r>
            <a:r>
              <a:rPr lang="en-US" dirty="0"/>
              <a:t> unique regional issues</a:t>
            </a:r>
          </a:p>
          <a:p>
            <a:pPr lvl="1"/>
            <a:r>
              <a:rPr lang="en-US" dirty="0"/>
              <a:t>Building </a:t>
            </a:r>
            <a:r>
              <a:rPr lang="en-US" dirty="0" err="1"/>
              <a:t>AfroPHC</a:t>
            </a:r>
            <a:r>
              <a:rPr lang="en-US" dirty="0"/>
              <a:t> as forum to advocate for PHC</a:t>
            </a:r>
          </a:p>
          <a:p>
            <a:pPr lvl="1"/>
            <a:r>
              <a:rPr lang="en-US" dirty="0"/>
              <a:t>Builds link to govt starting with WCR </a:t>
            </a:r>
            <a:r>
              <a:rPr lang="en-US" dirty="0">
                <a:sym typeface="Wingdings" pitchFamily="2" charset="2"/>
              </a:rPr>
              <a:t> Nat Govt/Local Govt</a:t>
            </a:r>
            <a:endParaRPr lang="en-US" dirty="0"/>
          </a:p>
          <a:p>
            <a:pPr lvl="1"/>
            <a:endParaRPr lang="en-US" dirty="0"/>
          </a:p>
          <a:p>
            <a:endParaRPr lang="en-US" dirty="0"/>
          </a:p>
        </p:txBody>
      </p:sp>
    </p:spTree>
    <p:extLst>
      <p:ext uri="{BB962C8B-B14F-4D97-AF65-F5344CB8AC3E}">
        <p14:creationId xmlns:p14="http://schemas.microsoft.com/office/powerpoint/2010/main" val="3000804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F1F91-1C0A-B748-B2CB-854F463144AA}"/>
              </a:ext>
            </a:extLst>
          </p:cNvPr>
          <p:cNvSpPr>
            <a:spLocks noGrp="1"/>
          </p:cNvSpPr>
          <p:nvPr>
            <p:ph type="title"/>
          </p:nvPr>
        </p:nvSpPr>
        <p:spPr/>
        <p:txBody>
          <a:bodyPr/>
          <a:lstStyle/>
          <a:p>
            <a:r>
              <a:rPr lang="en-US" dirty="0" err="1"/>
              <a:t>AfroPHC</a:t>
            </a:r>
            <a:r>
              <a:rPr lang="en-US" dirty="0"/>
              <a:t> Country Chapters: way forward</a:t>
            </a:r>
          </a:p>
        </p:txBody>
      </p:sp>
      <p:sp>
        <p:nvSpPr>
          <p:cNvPr id="3" name="Content Placeholder 2">
            <a:extLst>
              <a:ext uri="{FF2B5EF4-FFF2-40B4-BE49-F238E27FC236}">
                <a16:creationId xmlns:a16="http://schemas.microsoft.com/office/drawing/2014/main" id="{4B20B91F-5A25-004A-9FF2-98538C4C265D}"/>
              </a:ext>
            </a:extLst>
          </p:cNvPr>
          <p:cNvSpPr>
            <a:spLocks noGrp="1"/>
          </p:cNvSpPr>
          <p:nvPr>
            <p:ph idx="1"/>
          </p:nvPr>
        </p:nvSpPr>
        <p:spPr/>
        <p:txBody>
          <a:bodyPr/>
          <a:lstStyle/>
          <a:p>
            <a:r>
              <a:rPr lang="en-US" dirty="0"/>
              <a:t>Building </a:t>
            </a:r>
            <a:r>
              <a:rPr lang="en-US" dirty="0" err="1"/>
              <a:t>AfroPHC</a:t>
            </a:r>
            <a:r>
              <a:rPr lang="en-US" dirty="0"/>
              <a:t> at country level</a:t>
            </a:r>
          </a:p>
          <a:p>
            <a:pPr lvl="1"/>
            <a:r>
              <a:rPr lang="en-US" dirty="0"/>
              <a:t>Build network of members in country --&gt; </a:t>
            </a:r>
            <a:r>
              <a:rPr lang="en-US" b="1" dirty="0">
                <a:highlight>
                  <a:srgbClr val="FFFF00"/>
                </a:highlight>
              </a:rPr>
              <a:t>Team </a:t>
            </a:r>
            <a:r>
              <a:rPr lang="en-US" dirty="0"/>
              <a:t>to take things forward </a:t>
            </a:r>
          </a:p>
          <a:p>
            <a:pPr lvl="1"/>
            <a:r>
              <a:rPr lang="en-US" dirty="0"/>
              <a:t>Identify key org / focal persons in PHC</a:t>
            </a:r>
          </a:p>
          <a:p>
            <a:pPr lvl="1"/>
            <a:r>
              <a:rPr lang="en-US" dirty="0" err="1"/>
              <a:t>Mobilise</a:t>
            </a:r>
            <a:r>
              <a:rPr lang="en-US" dirty="0"/>
              <a:t> all groups to </a:t>
            </a:r>
            <a:r>
              <a:rPr lang="en-US" dirty="0" err="1"/>
              <a:t>contextualise</a:t>
            </a:r>
            <a:r>
              <a:rPr lang="en-US" dirty="0"/>
              <a:t> unique regional issues</a:t>
            </a:r>
          </a:p>
          <a:p>
            <a:pPr lvl="1"/>
            <a:r>
              <a:rPr lang="en-US" dirty="0"/>
              <a:t>Building </a:t>
            </a:r>
            <a:r>
              <a:rPr lang="en-US" dirty="0" err="1"/>
              <a:t>AfroPHC</a:t>
            </a:r>
            <a:r>
              <a:rPr lang="en-US" dirty="0"/>
              <a:t> as forum to advocate for PHC</a:t>
            </a:r>
          </a:p>
          <a:p>
            <a:pPr lvl="1"/>
            <a:r>
              <a:rPr lang="en-US" dirty="0"/>
              <a:t>Builds link to govt starting with WCR </a:t>
            </a:r>
            <a:r>
              <a:rPr lang="en-US" dirty="0">
                <a:sym typeface="Wingdings" pitchFamily="2" charset="2"/>
              </a:rPr>
              <a:t> Nat Govt/Local Govt</a:t>
            </a:r>
            <a:endParaRPr lang="en-US" dirty="0"/>
          </a:p>
          <a:p>
            <a:pPr lvl="1"/>
            <a:endParaRPr lang="en-US" dirty="0"/>
          </a:p>
        </p:txBody>
      </p:sp>
    </p:spTree>
    <p:extLst>
      <p:ext uri="{BB962C8B-B14F-4D97-AF65-F5344CB8AC3E}">
        <p14:creationId xmlns:p14="http://schemas.microsoft.com/office/powerpoint/2010/main" val="1179976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4A55-AF30-6641-8BF6-4AED1C3984B6}"/>
              </a:ext>
            </a:extLst>
          </p:cNvPr>
          <p:cNvSpPr>
            <a:spLocks noGrp="1"/>
          </p:cNvSpPr>
          <p:nvPr>
            <p:ph type="title"/>
          </p:nvPr>
        </p:nvSpPr>
        <p:spPr/>
        <p:txBody>
          <a:bodyPr/>
          <a:lstStyle/>
          <a:p>
            <a:r>
              <a:rPr lang="en-US" dirty="0"/>
              <a:t>W/Africa</a:t>
            </a:r>
          </a:p>
        </p:txBody>
      </p:sp>
      <p:sp>
        <p:nvSpPr>
          <p:cNvPr id="3" name="Content Placeholder 2">
            <a:extLst>
              <a:ext uri="{FF2B5EF4-FFF2-40B4-BE49-F238E27FC236}">
                <a16:creationId xmlns:a16="http://schemas.microsoft.com/office/drawing/2014/main" id="{26776ADE-3E16-AB42-93D3-56E8732327B3}"/>
              </a:ext>
            </a:extLst>
          </p:cNvPr>
          <p:cNvSpPr>
            <a:spLocks noGrp="1"/>
          </p:cNvSpPr>
          <p:nvPr>
            <p:ph sz="half" idx="1"/>
          </p:nvPr>
        </p:nvSpPr>
        <p:spPr/>
        <p:txBody>
          <a:bodyPr>
            <a:normAutofit fontScale="85000" lnSpcReduction="20000"/>
          </a:bodyPr>
          <a:lstStyle/>
          <a:p>
            <a:r>
              <a:rPr lang="en-ZA" dirty="0"/>
              <a:t>Nigeria [</a:t>
            </a:r>
            <a:r>
              <a:rPr lang="en-US" dirty="0"/>
              <a:t>Patrick </a:t>
            </a:r>
            <a:r>
              <a:rPr lang="en-US" dirty="0" err="1"/>
              <a:t>Eneji</a:t>
            </a:r>
            <a:r>
              <a:rPr lang="en-US" dirty="0"/>
              <a:t> NGO / </a:t>
            </a:r>
            <a:r>
              <a:rPr lang="en-US" dirty="0" err="1"/>
              <a:t>Basira</a:t>
            </a:r>
            <a:r>
              <a:rPr lang="en-US" dirty="0"/>
              <a:t> </a:t>
            </a:r>
            <a:r>
              <a:rPr lang="en-US" dirty="0" err="1"/>
              <a:t>Kankia</a:t>
            </a:r>
            <a:r>
              <a:rPr lang="en-US" dirty="0"/>
              <a:t> Lawal- </a:t>
            </a:r>
            <a:r>
              <a:rPr lang="en-US" dirty="0" err="1"/>
              <a:t>Acad</a:t>
            </a:r>
            <a:r>
              <a:rPr lang="en-US" dirty="0"/>
              <a:t>, </a:t>
            </a:r>
            <a:r>
              <a:rPr lang="en-US" dirty="0" err="1"/>
              <a:t>Funmilola</a:t>
            </a:r>
            <a:r>
              <a:rPr lang="en-US" dirty="0"/>
              <a:t> </a:t>
            </a:r>
            <a:r>
              <a:rPr lang="en-US" dirty="0" err="1"/>
              <a:t>Abolade</a:t>
            </a:r>
            <a:r>
              <a:rPr lang="en-US" dirty="0"/>
              <a:t>, </a:t>
            </a:r>
            <a:r>
              <a:rPr lang="en-US" dirty="0" err="1"/>
              <a:t>Mikail</a:t>
            </a:r>
            <a:r>
              <a:rPr lang="en-US" dirty="0"/>
              <a:t>, </a:t>
            </a:r>
            <a:r>
              <a:rPr lang="en-US" dirty="0" err="1"/>
              <a:t>Saadatu</a:t>
            </a:r>
            <a:r>
              <a:rPr lang="en-US" dirty="0"/>
              <a:t> Ibrahim, </a:t>
            </a:r>
            <a:r>
              <a:rPr lang="en-US" dirty="0" err="1"/>
              <a:t>Aishat</a:t>
            </a:r>
            <a:r>
              <a:rPr lang="en-US" dirty="0"/>
              <a:t> </a:t>
            </a:r>
            <a:r>
              <a:rPr lang="en-US" dirty="0" err="1"/>
              <a:t>Abdulmojeed</a:t>
            </a:r>
            <a:r>
              <a:rPr lang="en-US" dirty="0"/>
              <a:t>, </a:t>
            </a:r>
            <a:r>
              <a:rPr lang="en-US" dirty="0" err="1"/>
              <a:t>Ogechi</a:t>
            </a:r>
            <a:r>
              <a:rPr lang="en-US" dirty="0"/>
              <a:t> Eze UK]</a:t>
            </a:r>
            <a:endParaRPr lang="en-ZA" dirty="0"/>
          </a:p>
          <a:p>
            <a:r>
              <a:rPr lang="en-ZA" dirty="0"/>
              <a:t>Ghana [Erasmus </a:t>
            </a:r>
            <a:r>
              <a:rPr lang="en-ZA" dirty="0" err="1"/>
              <a:t>Agongo</a:t>
            </a:r>
            <a:r>
              <a:rPr lang="en-ZA" dirty="0"/>
              <a:t> Public Health] </a:t>
            </a:r>
          </a:p>
          <a:p>
            <a:r>
              <a:rPr lang="en-ZA" dirty="0"/>
              <a:t>Niger</a:t>
            </a:r>
          </a:p>
          <a:p>
            <a:r>
              <a:rPr lang="en-ZA" dirty="0"/>
              <a:t>Benin</a:t>
            </a:r>
          </a:p>
          <a:p>
            <a:r>
              <a:rPr lang="en-ZA" dirty="0"/>
              <a:t>Burundi</a:t>
            </a:r>
          </a:p>
          <a:p>
            <a:r>
              <a:rPr lang="en-ZA" dirty="0"/>
              <a:t>Togo</a:t>
            </a:r>
          </a:p>
          <a:p>
            <a:r>
              <a:rPr lang="en-ZA" dirty="0"/>
              <a:t>Mauritania [</a:t>
            </a:r>
            <a:r>
              <a:rPr lang="en-ZA" dirty="0" err="1"/>
              <a:t>Yuossouf</a:t>
            </a:r>
            <a:r>
              <a:rPr lang="en-ZA" dirty="0"/>
              <a:t> </a:t>
            </a:r>
            <a:r>
              <a:rPr lang="en-ZA" dirty="0" err="1"/>
              <a:t>Limame</a:t>
            </a:r>
            <a:r>
              <a:rPr lang="en-ZA" dirty="0"/>
              <a:t>]</a:t>
            </a:r>
          </a:p>
          <a:p>
            <a:r>
              <a:rPr lang="en-ZA" dirty="0"/>
              <a:t>Gambia</a:t>
            </a:r>
          </a:p>
          <a:p>
            <a:endParaRPr lang="en-ZA" dirty="0"/>
          </a:p>
        </p:txBody>
      </p:sp>
      <p:sp>
        <p:nvSpPr>
          <p:cNvPr id="4" name="Content Placeholder 3">
            <a:extLst>
              <a:ext uri="{FF2B5EF4-FFF2-40B4-BE49-F238E27FC236}">
                <a16:creationId xmlns:a16="http://schemas.microsoft.com/office/drawing/2014/main" id="{B863FDFE-E853-E24F-9BD5-716D58CD6F19}"/>
              </a:ext>
            </a:extLst>
          </p:cNvPr>
          <p:cNvSpPr>
            <a:spLocks noGrp="1"/>
          </p:cNvSpPr>
          <p:nvPr>
            <p:ph sz="half" idx="2"/>
          </p:nvPr>
        </p:nvSpPr>
        <p:spPr/>
        <p:txBody>
          <a:bodyPr>
            <a:normAutofit fontScale="85000" lnSpcReduction="20000"/>
          </a:bodyPr>
          <a:lstStyle/>
          <a:p>
            <a:r>
              <a:rPr lang="en-ZA" dirty="0"/>
              <a:t>Mali</a:t>
            </a:r>
          </a:p>
          <a:p>
            <a:r>
              <a:rPr lang="en-ZA" dirty="0"/>
              <a:t>Senegal </a:t>
            </a:r>
            <a:endParaRPr lang="en-US" dirty="0"/>
          </a:p>
          <a:p>
            <a:r>
              <a:rPr lang="en-ZA" dirty="0">
                <a:solidFill>
                  <a:srgbClr val="FF0000"/>
                </a:solidFill>
              </a:rPr>
              <a:t>Liberia</a:t>
            </a:r>
          </a:p>
          <a:p>
            <a:r>
              <a:rPr lang="en-ZA" dirty="0">
                <a:solidFill>
                  <a:srgbClr val="FF0000"/>
                </a:solidFill>
              </a:rPr>
              <a:t>Guinea</a:t>
            </a:r>
          </a:p>
          <a:p>
            <a:r>
              <a:rPr lang="en-ZA" dirty="0">
                <a:solidFill>
                  <a:srgbClr val="FF0000"/>
                </a:solidFill>
              </a:rPr>
              <a:t>Sierra Leone </a:t>
            </a:r>
            <a:r>
              <a:rPr lang="en-ZA" dirty="0"/>
              <a:t>[Paul Bangura, Mohamed </a:t>
            </a:r>
            <a:r>
              <a:rPr lang="en-ZA" dirty="0" err="1"/>
              <a:t>Samura</a:t>
            </a:r>
            <a:r>
              <a:rPr lang="en-ZA" dirty="0"/>
              <a:t>]</a:t>
            </a:r>
          </a:p>
          <a:p>
            <a:r>
              <a:rPr lang="en-ZA" dirty="0">
                <a:solidFill>
                  <a:srgbClr val="FF0000"/>
                </a:solidFill>
              </a:rPr>
              <a:t>Cote d’Ivoire</a:t>
            </a:r>
          </a:p>
          <a:p>
            <a:r>
              <a:rPr lang="en-ZA" dirty="0">
                <a:solidFill>
                  <a:srgbClr val="FF0000"/>
                </a:solidFill>
              </a:rPr>
              <a:t>Burkina Faso</a:t>
            </a:r>
          </a:p>
          <a:p>
            <a:endParaRPr lang="en-US" dirty="0"/>
          </a:p>
        </p:txBody>
      </p:sp>
    </p:spTree>
    <p:extLst>
      <p:ext uri="{BB962C8B-B14F-4D97-AF65-F5344CB8AC3E}">
        <p14:creationId xmlns:p14="http://schemas.microsoft.com/office/powerpoint/2010/main" val="4136364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413</TotalTime>
  <Words>1459</Words>
  <Application>Microsoft Macintosh PowerPoint</Application>
  <PresentationFormat>Widescreen</PresentationFormat>
  <Paragraphs>153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AfroPHC  African Forum for Primary Health Care</vt:lpstr>
      <vt:lpstr>Background</vt:lpstr>
      <vt:lpstr>Initial pitch</vt:lpstr>
      <vt:lpstr>AfroPHC Launch AGM 20th April 2021</vt:lpstr>
      <vt:lpstr>Workshops 2020</vt:lpstr>
      <vt:lpstr>Stakeholder engagement</vt:lpstr>
      <vt:lpstr>Policy Workshops 2021</vt:lpstr>
      <vt:lpstr>Training</vt:lpstr>
      <vt:lpstr>Training (long term)</vt:lpstr>
      <vt:lpstr>Research</vt:lpstr>
      <vt:lpstr>Communication</vt:lpstr>
      <vt:lpstr>Admin</vt:lpstr>
      <vt:lpstr>Ideas on way forward</vt:lpstr>
      <vt:lpstr>AfroPHC Chapters: General</vt:lpstr>
      <vt:lpstr>AfroPHC Regional Chapters: way forward</vt:lpstr>
      <vt:lpstr>AfroPHC Country Chapters: way forward</vt:lpstr>
      <vt:lpstr>W/Africa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AfroPHC Launch AGM</dc:title>
  <dc:creator>Shabir Moosa</dc:creator>
  <cp:lastModifiedBy>Shabir Moosa</cp:lastModifiedBy>
  <cp:revision>53</cp:revision>
  <dcterms:created xsi:type="dcterms:W3CDTF">2021-04-19T21:22:58Z</dcterms:created>
  <dcterms:modified xsi:type="dcterms:W3CDTF">2022-03-18T14:11:52Z</dcterms:modified>
</cp:coreProperties>
</file>