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Maven Pro" panose="020B0604020202020204" charset="0"/>
      <p:regular r:id="rId20"/>
      <p:bold r:id="rId21"/>
    </p:embeddedFont>
    <p:embeddedFont>
      <p:font typeface="Nunito" panose="020B0604020202020204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cb12956e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cb12956e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cb12956e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cb12956e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 emerge as a result of clear lack of ability among community of research to link staff and other scholars to their work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cb12956ef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cb12956ef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following are some of the advantages for creating orcid id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cb12956ef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cb12956ef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Use to apply for wellcome trust grant, bill gate foundation grants . just to mention a few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Some journal requires each author/ the corresponding author to have an orcid id to facilitate data input and also for discoverability of your articles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Linked to personal webpage, facebook, google account and institutional account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cb12956ef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cb12956ef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These link will teach you how to create an orcid id ,and import your work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cb12956ef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cb12956ef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Covers a much broader in scope;</a:t>
            </a:r>
            <a:r>
              <a:rPr lang="en-GB">
                <a:solidFill>
                  <a:schemeClr val="dk1"/>
                </a:solidFill>
              </a:rPr>
              <a:t> including book chapters, posters, abstracts, patents, technical reports, and content submitted to institutional repositories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cb12956ef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cb12956ef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institutional /company email is major requirement for creating this ID and without it you can have some challenges accessing this platform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link will guide you in creating one…..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cb12956ef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cb12956ef6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cb12956ef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cb12956ef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link will help you to create an account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cb12956ef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cb12956ef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cb12956ef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cb12956ef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b12956ef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b12956ef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PS: Full-text publications you upload to your ResearchGate profile are indexed by Google Scholar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cb12956ef6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cb12956ef6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cb12956ef6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cb12956ef6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cb12956ef6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cb12956ef6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link will show you how to register and add research….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cb12956ef6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cb12956ef6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85N3cj8Uo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vimeo.com/23677645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guides.wits.ac.za/ld.php?content_id=3298316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ub.edu.bd/files/instruction/Academia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0ViDTx0xnQ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vimeo.com/236776451" TargetMode="External"/><Relationship Id="rId3" Type="http://schemas.openxmlformats.org/officeDocument/2006/relationships/hyperlink" Target="https://www.academia.edu/about" TargetMode="External"/><Relationship Id="rId7" Type="http://schemas.openxmlformats.org/officeDocument/2006/relationships/hyperlink" Target="https://www.youtube.com/watch?v=_85N3cj8Uo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w0ViDTx0xnQ" TargetMode="External"/><Relationship Id="rId5" Type="http://schemas.openxmlformats.org/officeDocument/2006/relationships/hyperlink" Target="https://libguides.wits.ac.za/ld.php?content_id=32983168" TargetMode="External"/><Relationship Id="rId4" Type="http://schemas.openxmlformats.org/officeDocument/2006/relationships/hyperlink" Target="http://www.iub.edu.bd/files/instruction/Academia.pdf" TargetMode="External"/><Relationship Id="rId9" Type="http://schemas.openxmlformats.org/officeDocument/2006/relationships/hyperlink" Target="https://unimelb.libguides.com/researcher_profiles/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ORIENTATION TO RESEARCHERS ID</a:t>
            </a:r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 Ephraim Kumi Senkyire Bsc(Hons), RN,GLANCE(CCM)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/>
              <a:t>WHAT IS ORCID?</a:t>
            </a:r>
            <a:endParaRPr sz="4200"/>
          </a:p>
        </p:txBody>
      </p:sp>
      <p:sp>
        <p:nvSpPr>
          <p:cNvPr id="284" name="Google Shape;284;p14"/>
          <p:cNvSpPr txBox="1">
            <a:spLocks noGrp="1"/>
          </p:cNvSpPr>
          <p:nvPr>
            <p:ph type="body" idx="1"/>
          </p:nvPr>
        </p:nvSpPr>
        <p:spPr>
          <a:xfrm>
            <a:off x="111825" y="1152475"/>
            <a:ext cx="894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ORCID name was emerged from the acronym “</a:t>
            </a:r>
            <a:r>
              <a:rPr lang="en-GB" sz="1600" b="1" dirty="0">
                <a:solidFill>
                  <a:schemeClr val="dk1"/>
                </a:solidFill>
              </a:rPr>
              <a:t>Open Reacher and Contributor Identifier”</a:t>
            </a:r>
            <a:endParaRPr sz="1600" b="1" dirty="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 dirty="0">
                <a:solidFill>
                  <a:schemeClr val="dk1"/>
                </a:solidFill>
              </a:rPr>
              <a:t>It is a distinctive and persistent identifier for researchers.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 dirty="0">
                <a:solidFill>
                  <a:schemeClr val="dk1"/>
                </a:solidFill>
              </a:rPr>
              <a:t>Distinguish your works from others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Links your work to an organisation identifier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The organisation is a non-profit and an open community driven which support links between systems.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 it is neutral and not affiliated to any publisher or platform.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endParaRPr sz="16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ORCID?</a:t>
            </a:r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GB" sz="1600" b="1">
                <a:solidFill>
                  <a:schemeClr val="dk1"/>
                </a:solidFill>
              </a:rPr>
              <a:t>lack of ability among research communities to link researchers and scholars with their professional activities</a:t>
            </a:r>
            <a:endParaRPr sz="1600" b="1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BENEFITS</a:t>
            </a:r>
            <a:endParaRPr/>
          </a:p>
        </p:txBody>
      </p:sp>
      <p:sp>
        <p:nvSpPr>
          <p:cNvPr id="296" name="Google Shape;296;p16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-GB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Link/connect your work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Enhance discoverability or interoperability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Elimination of ambiguous name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Remains  with you as long as you are in your career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Pull information from other sources to decrease time spent on recurring data entry</a:t>
            </a:r>
            <a:endParaRPr sz="16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WHERE TO USE ORCID?</a:t>
            </a:r>
            <a:endParaRPr/>
          </a:p>
        </p:txBody>
      </p:sp>
      <p:sp>
        <p:nvSpPr>
          <p:cNvPr id="302" name="Google Shape;302;p17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GB" sz="1600">
                <a:solidFill>
                  <a:schemeClr val="dk1"/>
                </a:solidFill>
              </a:rPr>
              <a:t>Grant application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GB" sz="1600">
                <a:solidFill>
                  <a:schemeClr val="dk1"/>
                </a:solidFill>
              </a:rPr>
              <a:t>Manuscript submission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GB" sz="1600">
                <a:solidFill>
                  <a:schemeClr val="dk1"/>
                </a:solidFill>
              </a:rPr>
              <a:t>Linked to other profiles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GB" sz="1600">
                <a:solidFill>
                  <a:schemeClr val="dk1"/>
                </a:solidFill>
              </a:rPr>
              <a:t>Professional society membership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Show your CV, web page ad many more</a:t>
            </a:r>
            <a:endParaRPr sz="16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GET STARTED….</a:t>
            </a:r>
            <a:endParaRPr/>
          </a:p>
        </p:txBody>
      </p:sp>
      <p:sp>
        <p:nvSpPr>
          <p:cNvPr id="308" name="Google Shape;308;p18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GB" sz="1600" b="1" dirty="0">
                <a:solidFill>
                  <a:schemeClr val="dk1"/>
                </a:solidFill>
              </a:rPr>
              <a:t>HOW TO CREATE AN ORCID ID</a:t>
            </a: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GB" sz="1600" b="1" dirty="0">
                <a:solidFill>
                  <a:schemeClr val="dk1"/>
                </a:solidFill>
              </a:rPr>
              <a:t>LINK:</a:t>
            </a:r>
            <a:r>
              <a:rPr lang="en-GB" sz="1600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1600" b="1" u="sng" dirty="0">
                <a:solidFill>
                  <a:schemeClr val="hlink"/>
                </a:solidFill>
                <a:hlinkClick r:id="rId3"/>
              </a:rPr>
              <a:t>https://www.youtube.com/watch?v=_85N3cj8Uog</a:t>
            </a:r>
            <a:endParaRPr sz="1600" b="1" u="sng" dirty="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GB" sz="1600" b="1" dirty="0">
                <a:solidFill>
                  <a:schemeClr val="dk1"/>
                </a:solidFill>
              </a:rPr>
              <a:t> </a:t>
            </a: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GB" sz="1600" b="1" dirty="0">
                <a:solidFill>
                  <a:schemeClr val="dk1"/>
                </a:solidFill>
              </a:rPr>
              <a:t>How to import works into your ORCID record using a Search &amp; Link wizard.</a:t>
            </a: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GB" sz="1600" b="1" dirty="0">
                <a:solidFill>
                  <a:schemeClr val="dk1"/>
                </a:solidFill>
              </a:rPr>
              <a:t>Link:</a:t>
            </a:r>
            <a:r>
              <a:rPr lang="en-GB" sz="1600" b="1" dirty="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1600" b="1" u="sng" dirty="0">
                <a:solidFill>
                  <a:schemeClr val="hlink"/>
                </a:solidFill>
                <a:hlinkClick r:id="rId4"/>
              </a:rPr>
              <a:t>https://vimeo.com/236776451</a:t>
            </a:r>
            <a:endParaRPr sz="1600" b="1" u="sng" dirty="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GB" sz="1100" dirty="0">
                <a:solidFill>
                  <a:schemeClr val="dk1"/>
                </a:solidFill>
              </a:rPr>
              <a:t> </a:t>
            </a:r>
            <a:r>
              <a:rPr lang="en-GB" sz="1900" dirty="0">
                <a:solidFill>
                  <a:schemeClr val="dk1"/>
                </a:solidFill>
              </a:rPr>
              <a:t>IT IS FREE TO CREATE ORCID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GOOGLE SCHOLAR </a:t>
            </a:r>
            <a:endParaRPr/>
          </a:p>
        </p:txBody>
      </p:sp>
      <p:sp>
        <p:nvSpPr>
          <p:cNvPr id="314" name="Google Shape;314;p19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a popular way to create a profile that showcases your own papers and the citations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It also calculates a platform-dependent index,(h-index) which many researchers love to track.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 shows your list of publications  with basic metrics.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 covers a much broader in scope.</a:t>
            </a:r>
            <a:endParaRPr sz="16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TO CREATE GOOGLE SCHOLAR ID</a:t>
            </a:r>
            <a:endParaRPr/>
          </a:p>
        </p:txBody>
      </p:sp>
      <p:sp>
        <p:nvSpPr>
          <p:cNvPr id="320" name="Google Shape;320;p20"/>
          <p:cNvSpPr txBox="1">
            <a:spLocks noGrp="1"/>
          </p:cNvSpPr>
          <p:nvPr>
            <p:ph type="body" idx="1"/>
          </p:nvPr>
        </p:nvSpPr>
        <p:spPr>
          <a:xfrm>
            <a:off x="311700" y="1110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·</a:t>
            </a:r>
            <a:r>
              <a:rPr lang="en-GB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GB" sz="1600" b="1">
                <a:solidFill>
                  <a:schemeClr val="dk1"/>
                </a:solidFill>
              </a:rPr>
              <a:t>Institutional email is needed.</a:t>
            </a: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 b="1">
                <a:solidFill>
                  <a:schemeClr val="dk1"/>
                </a:solidFill>
              </a:rPr>
              <a:t>             LINK:</a:t>
            </a:r>
            <a:r>
              <a:rPr lang="en-GB" sz="1600" b="1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1600" b="1" u="sng">
                <a:solidFill>
                  <a:schemeClr val="hlink"/>
                </a:solidFill>
                <a:hlinkClick r:id="rId3"/>
              </a:rPr>
              <a:t>https://libguides.wits.ac.za/ld.php?content_id=32983168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ACADEMIA </a:t>
            </a:r>
            <a:endParaRPr/>
          </a:p>
        </p:txBody>
      </p:sp>
      <p:sp>
        <p:nvSpPr>
          <p:cNvPr id="326" name="Google Shape;326;p21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</a:endParaRPr>
          </a:p>
          <a:p>
            <a:pPr marL="457200" lvl="0" indent="-322580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Academia is a medium for sharing academic research.</a:t>
            </a:r>
            <a:endParaRPr sz="1600">
              <a:solidFill>
                <a:schemeClr val="dk1"/>
              </a:solidFill>
            </a:endParaRPr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Academics have uploaded 22 million papers</a:t>
            </a:r>
            <a:endParaRPr sz="1600">
              <a:solidFill>
                <a:schemeClr val="dk1"/>
              </a:solidFill>
            </a:endParaRPr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31 million academics, professionals, and students read papers on Academia every month</a:t>
            </a:r>
            <a:endParaRPr sz="1600">
              <a:solidFill>
                <a:schemeClr val="dk1"/>
              </a:solidFill>
            </a:endParaRPr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Its mission is to fast tract the world’s research</a:t>
            </a:r>
            <a:endParaRPr sz="1600">
              <a:solidFill>
                <a:schemeClr val="dk1"/>
              </a:solidFill>
            </a:endParaRPr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chemeClr val="dk1"/>
                </a:solidFill>
              </a:rPr>
              <a:t>Our goal is to speed up research in every domain.</a:t>
            </a:r>
            <a:endParaRPr sz="1600">
              <a:solidFill>
                <a:schemeClr val="dk1"/>
              </a:solidFill>
            </a:endParaRPr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It has both free(limited) and paid(unlimited) subscriptions.</a:t>
            </a:r>
            <a:endParaRPr sz="1600">
              <a:solidFill>
                <a:schemeClr val="dk1"/>
              </a:solidFill>
            </a:endParaRPr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GB" sz="1600">
                <a:solidFill>
                  <a:schemeClr val="dk1"/>
                </a:solidFill>
              </a:rPr>
              <a:t>Connect with google  or Facebook accounts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2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TO CREATE ACADEMIA ACCOUNT</a:t>
            </a:r>
            <a:endParaRPr/>
          </a:p>
        </p:txBody>
      </p:sp>
      <p:sp>
        <p:nvSpPr>
          <p:cNvPr id="332" name="Google Shape;332;p22"/>
          <p:cNvSpPr txBox="1">
            <a:spLocks noGrp="1"/>
          </p:cNvSpPr>
          <p:nvPr>
            <p:ph type="body" idx="1"/>
          </p:nvPr>
        </p:nvSpPr>
        <p:spPr>
          <a:xfrm>
            <a:off x="2418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</a:rPr>
              <a:t>LINK:</a:t>
            </a:r>
            <a:r>
              <a:rPr lang="en-GB" sz="16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1600" u="sng">
                <a:solidFill>
                  <a:schemeClr val="hlink"/>
                </a:solidFill>
                <a:hlinkClick r:id="rId3"/>
              </a:rPr>
              <a:t>http://www.iub.edu.bd/files/instruction/Academia.pdf</a:t>
            </a:r>
            <a:endParaRPr sz="1600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RESEARCHGATE</a:t>
            </a:r>
            <a:endParaRPr/>
          </a:p>
        </p:txBody>
      </p:sp>
      <p:sp>
        <p:nvSpPr>
          <p:cNvPr id="338" name="Google Shape;338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600">
                <a:solidFill>
                  <a:schemeClr val="dk1"/>
                </a:solidFill>
              </a:rPr>
              <a:t>Created in 2008 and launched in 2009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offer a place to share your work and connect with peers around the globe.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solidFill>
                  <a:schemeClr val="dk1"/>
                </a:solidFill>
              </a:rPr>
              <a:t>empower you to do your best work, advance your field, and make a better world for all.</a:t>
            </a: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WHO IS THIS ID FOR?</a:t>
            </a:r>
            <a:endParaRPr/>
          </a:p>
        </p:txBody>
      </p:sp>
      <p:sp>
        <p:nvSpPr>
          <p:cNvPr id="344" name="Google Shape;344;p24"/>
          <p:cNvSpPr txBox="1">
            <a:spLocks noGrp="1"/>
          </p:cNvSpPr>
          <p:nvPr>
            <p:ph type="body" idx="1"/>
          </p:nvPr>
        </p:nvSpPr>
        <p:spPr>
          <a:xfrm>
            <a:off x="429658" y="1333041"/>
            <a:ext cx="8383836" cy="36355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GB" sz="3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GB" sz="3400" b="1" dirty="0">
                <a:solidFill>
                  <a:schemeClr val="dk1"/>
                </a:solidFill>
              </a:rPr>
              <a:t>ResearchGate is for</a:t>
            </a:r>
            <a:r>
              <a:rPr lang="en-GB" sz="3400" dirty="0">
                <a:solidFill>
                  <a:schemeClr val="dk1"/>
                </a:solidFill>
              </a:rPr>
              <a:t>: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-299720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 sz="3400" dirty="0">
                <a:solidFill>
                  <a:schemeClr val="dk1"/>
                </a:solidFill>
              </a:rPr>
              <a:t>the scientist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3400" dirty="0">
                <a:solidFill>
                  <a:schemeClr val="dk1"/>
                </a:solidFill>
              </a:rPr>
              <a:t>the clinician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3400" dirty="0">
                <a:solidFill>
                  <a:schemeClr val="dk1"/>
                </a:solidFill>
              </a:rPr>
              <a:t>the student, the engineer 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3400" dirty="0">
                <a:solidFill>
                  <a:schemeClr val="dk1"/>
                </a:solidFill>
              </a:rPr>
              <a:t>the public health worker 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3400" dirty="0">
                <a:solidFill>
                  <a:schemeClr val="dk1"/>
                </a:solidFill>
              </a:rPr>
              <a:t>the lab technician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3400" dirty="0">
                <a:solidFill>
                  <a:schemeClr val="dk1"/>
                </a:solidFill>
              </a:rPr>
              <a:t>he computer scientist 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3400" dirty="0">
                <a:solidFill>
                  <a:schemeClr val="dk1"/>
                </a:solidFill>
              </a:rPr>
              <a:t>non-researchers such as journalists 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-29972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3400" dirty="0">
                <a:solidFill>
                  <a:schemeClr val="dk1"/>
                </a:solidFill>
              </a:rPr>
              <a:t>those interested to read scientific papers</a:t>
            </a:r>
            <a:endParaRPr sz="3400"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RESEARCHGATE PROFILE?</a:t>
            </a:r>
            <a:endParaRPr/>
          </a:p>
        </p:txBody>
      </p:sp>
      <p:sp>
        <p:nvSpPr>
          <p:cNvPr id="350" name="Google Shape;350;p2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/>
              <a:t>Share your research publications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/>
              <a:t>Find collaborators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/>
              <a:t>Access job boards</a:t>
            </a:r>
            <a:endParaRPr sz="16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600"/>
              <a:t>Ask and answer questions across disciplines and borders</a:t>
            </a:r>
            <a:r>
              <a:rPr lang="en-GB"/>
              <a:t>.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TO JOIN RESEARCHGATE</a:t>
            </a:r>
            <a:endParaRPr/>
          </a:p>
        </p:txBody>
      </p:sp>
      <p:sp>
        <p:nvSpPr>
          <p:cNvPr id="356" name="Google Shape;356;p26"/>
          <p:cNvSpPr txBox="1">
            <a:spLocks noGrp="1"/>
          </p:cNvSpPr>
          <p:nvPr>
            <p:ph type="body" idx="1"/>
          </p:nvPr>
        </p:nvSpPr>
        <p:spPr>
          <a:xfrm>
            <a:off x="964400" y="1397700"/>
            <a:ext cx="7812900" cy="31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>
                <a:solidFill>
                  <a:schemeClr val="dk1"/>
                </a:solidFill>
              </a:rPr>
              <a:t>FREE TO JOIN as</a:t>
            </a:r>
            <a:endParaRPr sz="1600" b="1">
              <a:solidFill>
                <a:schemeClr val="dk1"/>
              </a:solidFill>
            </a:endParaRPr>
          </a:p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</a:rPr>
              <a:t>·</a:t>
            </a: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GB" sz="1600" b="1">
                <a:solidFill>
                  <a:schemeClr val="dk1"/>
                </a:solidFill>
              </a:rPr>
              <a:t>Scientist ( account needed)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Institutional/organisation/company name is a requirement</a:t>
            </a:r>
            <a:endParaRPr sz="1600">
              <a:solidFill>
                <a:schemeClr val="dk1"/>
              </a:solidFill>
            </a:endParaRPr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Signing up with a personal email requires extra steps for verification that you're a researcher – your company email may give you instant access.</a:t>
            </a:r>
            <a:endParaRPr sz="1600">
              <a:solidFill>
                <a:schemeClr val="dk1"/>
              </a:solidFill>
            </a:endParaRPr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GB" sz="1600">
                <a:solidFill>
                  <a:schemeClr val="dk1"/>
                </a:solidFill>
              </a:rPr>
              <a:t>Connect with social media accounts such as  LinkedIn and Facebook( without institutional email)</a:t>
            </a:r>
            <a:endParaRPr sz="1600">
              <a:solidFill>
                <a:schemeClr val="dk1"/>
              </a:solidFill>
            </a:endParaRPr>
          </a:p>
          <a:p>
            <a:pPr marL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</a:rPr>
              <a:t>·</a:t>
            </a:r>
            <a:r>
              <a:rPr lang="en-GB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GB" sz="1600" b="1">
                <a:solidFill>
                  <a:schemeClr val="dk1"/>
                </a:solidFill>
              </a:rPr>
              <a:t>Non-scientist</a:t>
            </a:r>
            <a:r>
              <a:rPr lang="en-GB" sz="1600">
                <a:solidFill>
                  <a:schemeClr val="dk1"/>
                </a:solidFill>
              </a:rPr>
              <a:t>( no account need)-browse scientific papers and ads for  free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TO JOIN RESEARCHGATE?</a:t>
            </a:r>
            <a:endParaRPr/>
          </a:p>
        </p:txBody>
      </p:sp>
      <p:sp>
        <p:nvSpPr>
          <p:cNvPr id="362" name="Google Shape;362;p27"/>
          <p:cNvSpPr txBox="1">
            <a:spLocks noGrp="1"/>
          </p:cNvSpPr>
          <p:nvPr>
            <p:ph type="body" idx="1"/>
          </p:nvPr>
        </p:nvSpPr>
        <p:spPr>
          <a:xfrm>
            <a:off x="1303800" y="1597875"/>
            <a:ext cx="7030500" cy="29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14960" algn="l" rtl="0">
              <a:lnSpc>
                <a:spcPct val="18409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rgbClr val="666666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GB" sz="1600">
                <a:solidFill>
                  <a:schemeClr val="dk1"/>
                </a:solidFill>
                <a:highlight>
                  <a:srgbClr val="FFFFFF"/>
                </a:highlight>
              </a:rPr>
              <a:t>Go to </a:t>
            </a:r>
            <a:r>
              <a:rPr lang="en-GB" sz="1600" u="sng">
                <a:solidFill>
                  <a:srgbClr val="003366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www.researchgate.net</a:t>
            </a:r>
            <a:endParaRPr sz="1600" u="sng">
              <a:solidFill>
                <a:srgbClr val="003366"/>
              </a:solidFill>
              <a:highlight>
                <a:srgbClr val="FFFFFF"/>
              </a:highlight>
            </a:endParaRPr>
          </a:p>
          <a:p>
            <a:pPr marL="457200" lvl="0" indent="-314960" algn="l" rtl="0">
              <a:lnSpc>
                <a:spcPct val="18409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rgbClr val="666666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GB" sz="1600">
                <a:solidFill>
                  <a:schemeClr val="dk1"/>
                </a:solidFill>
                <a:highlight>
                  <a:srgbClr val="FFFFFF"/>
                </a:highlight>
              </a:rPr>
              <a:t>Click </a:t>
            </a:r>
            <a:r>
              <a:rPr lang="en-GB" sz="1600" b="1">
                <a:solidFill>
                  <a:schemeClr val="dk1"/>
                </a:solidFill>
                <a:highlight>
                  <a:srgbClr val="FFFFFF"/>
                </a:highlight>
              </a:rPr>
              <a:t>Join for free</a:t>
            </a:r>
            <a:r>
              <a:rPr lang="en-GB" sz="1600">
                <a:solidFill>
                  <a:schemeClr val="dk1"/>
                </a:solidFill>
                <a:highlight>
                  <a:srgbClr val="FFFFFF"/>
                </a:highlight>
              </a:rPr>
              <a:t> or connect with Facebook or LinkedIn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14960" algn="l" rtl="0">
              <a:lnSpc>
                <a:spcPct val="18409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rgbClr val="666666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GB" sz="1600">
                <a:solidFill>
                  <a:schemeClr val="dk1"/>
                </a:solidFill>
                <a:highlight>
                  <a:srgbClr val="FFFFFF"/>
                </a:highlight>
              </a:rPr>
              <a:t>Select which type of researcher you are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14960" algn="l" rtl="0">
              <a:lnSpc>
                <a:spcPct val="18409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600">
                <a:solidFill>
                  <a:srgbClr val="666666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GB" sz="1600">
                <a:solidFill>
                  <a:schemeClr val="dk1"/>
                </a:solidFill>
                <a:highlight>
                  <a:srgbClr val="FFFFFF"/>
                </a:highlight>
              </a:rPr>
              <a:t>Enter your name, institutional email address, personal email   and choose a password</a:t>
            </a:r>
            <a:endParaRPr sz="1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298767" algn="l" rtl="0">
              <a:lnSpc>
                <a:spcPct val="184090"/>
              </a:lnSpc>
              <a:spcBef>
                <a:spcPts val="0"/>
              </a:spcBef>
              <a:spcAft>
                <a:spcPts val="0"/>
              </a:spcAft>
              <a:buSzPct val="81250"/>
              <a:buChar char="●"/>
            </a:pPr>
            <a:r>
              <a:rPr lang="en-GB" sz="1600">
                <a:solidFill>
                  <a:srgbClr val="666666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GB" sz="1600">
                <a:solidFill>
                  <a:schemeClr val="dk1"/>
                </a:solidFill>
                <a:highlight>
                  <a:srgbClr val="FFFFFF"/>
                </a:highlight>
              </a:rPr>
              <a:t>To finish creating your account, you will need to click the link in the activation email you receive</a:t>
            </a: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</a:rPr>
              <a:t>.</a:t>
            </a:r>
            <a:endParaRPr sz="11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/>
              <a:t>HOW TO REGISTER AT RESEARCHGATE AND ADD YOUR RESEARCH</a:t>
            </a:r>
            <a:endParaRPr sz="1600"/>
          </a:p>
        </p:txBody>
      </p:sp>
      <p:sp>
        <p:nvSpPr>
          <p:cNvPr id="368" name="Google Shape;368;p28"/>
          <p:cNvSpPr txBox="1">
            <a:spLocks noGrp="1"/>
          </p:cNvSpPr>
          <p:nvPr>
            <p:ph type="body" idx="1"/>
          </p:nvPr>
        </p:nvSpPr>
        <p:spPr>
          <a:xfrm>
            <a:off x="1303800" y="1597875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>
                <a:solidFill>
                  <a:schemeClr val="dk1"/>
                </a:solidFill>
              </a:rPr>
              <a:t>Link:</a:t>
            </a:r>
            <a:r>
              <a:rPr lang="en-GB" sz="16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1600" b="1" u="sng">
                <a:solidFill>
                  <a:schemeClr val="hlink"/>
                </a:solidFill>
                <a:hlinkClick r:id="rId3"/>
              </a:rPr>
              <a:t>https://www.youtube.com/watch?v=w0ViDTx0xnQ</a:t>
            </a:r>
            <a:endParaRPr sz="1600" b="1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REFERENCES</a:t>
            </a:r>
            <a:endParaRPr/>
          </a:p>
        </p:txBody>
      </p:sp>
      <p:sp>
        <p:nvSpPr>
          <p:cNvPr id="374" name="Google Shape;374;p29"/>
          <p:cNvSpPr txBox="1">
            <a:spLocks noGrp="1"/>
          </p:cNvSpPr>
          <p:nvPr>
            <p:ph type="body" idx="1"/>
          </p:nvPr>
        </p:nvSpPr>
        <p:spPr>
          <a:xfrm>
            <a:off x="1303800" y="1355750"/>
            <a:ext cx="7030500" cy="31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u="sng">
                <a:solidFill>
                  <a:schemeClr val="hlink"/>
                </a:solidFill>
                <a:hlinkClick r:id="rId3"/>
              </a:rPr>
              <a:t>https://www.academia.edu/about</a:t>
            </a:r>
            <a:endParaRPr sz="1600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u="sng">
                <a:solidFill>
                  <a:schemeClr val="hlink"/>
                </a:solidFill>
                <a:hlinkClick r:id="rId4"/>
              </a:rPr>
              <a:t>http://www.iub.edu.bd/files/instruction/Academia.pdf</a:t>
            </a:r>
            <a:endParaRPr sz="1600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u="sng">
                <a:solidFill>
                  <a:schemeClr val="hlink"/>
                </a:solidFill>
                <a:hlinkClick r:id="rId5"/>
              </a:rPr>
              <a:t>https://libguides.wits.ac.za/ld.php?content_id=32983168</a:t>
            </a:r>
            <a:endParaRPr sz="1600" b="1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u="sng">
                <a:solidFill>
                  <a:schemeClr val="hlink"/>
                </a:solidFill>
                <a:hlinkClick r:id="rId6"/>
              </a:rPr>
              <a:t>https://www.youtube.com/watch?v=w0ViDTx0xnQ</a:t>
            </a:r>
            <a:endParaRPr sz="1600" b="1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u="sng">
                <a:solidFill>
                  <a:schemeClr val="hlink"/>
                </a:solidFill>
                <a:hlinkClick r:id="rId7"/>
              </a:rPr>
              <a:t>https://www.youtube.com/watch?v=_85N3cj8Uog</a:t>
            </a:r>
            <a:endParaRPr sz="1600" b="1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>
                <a:solidFill>
                  <a:schemeClr val="dk1"/>
                </a:solidFill>
              </a:rPr>
              <a:t> </a:t>
            </a:r>
            <a:r>
              <a:rPr lang="en-GB" sz="1600" b="1" u="sng">
                <a:solidFill>
                  <a:schemeClr val="hlink"/>
                </a:solidFill>
                <a:hlinkClick r:id="rId8"/>
              </a:rPr>
              <a:t>https://vimeo.com/236776451</a:t>
            </a:r>
            <a:endParaRPr sz="1600" b="1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u="sng">
                <a:solidFill>
                  <a:schemeClr val="hlink"/>
                </a:solidFill>
                <a:hlinkClick r:id="rId9"/>
              </a:rPr>
              <a:t>https://unimelb.libguides.com/researcher_profiles/rg</a:t>
            </a:r>
            <a:endParaRPr sz="1600" b="1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996</Words>
  <Application>Microsoft Office PowerPoint</Application>
  <PresentationFormat>On-screen Show (16:9)</PresentationFormat>
  <Paragraphs>106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Maven Pro</vt:lpstr>
      <vt:lpstr>Arial</vt:lpstr>
      <vt:lpstr>Nunito</vt:lpstr>
      <vt:lpstr>Times New Roman</vt:lpstr>
      <vt:lpstr>Momentum</vt:lpstr>
      <vt:lpstr>ORIENTATION TO RESEARCHERS ID</vt:lpstr>
      <vt:lpstr>WHAT IS ORCID?</vt:lpstr>
      <vt:lpstr>WHY ORCID?</vt:lpstr>
      <vt:lpstr>BENEFITS</vt:lpstr>
      <vt:lpstr>WHERE TO USE ORCID?</vt:lpstr>
      <vt:lpstr>TO GET STARTED….</vt:lpstr>
      <vt:lpstr>GOOGLE SCHOLAR </vt:lpstr>
      <vt:lpstr>HOW TO CREATE GOOGLE SCHOLAR ID</vt:lpstr>
      <vt:lpstr>ACADEMIA </vt:lpstr>
      <vt:lpstr>HOW TO CREATE ACADEMIA ACCOUNT</vt:lpstr>
      <vt:lpstr>RESEARCHGATE</vt:lpstr>
      <vt:lpstr>WHO IS THIS ID FOR?</vt:lpstr>
      <vt:lpstr>WHY RESEARCHGATE PROFILE?</vt:lpstr>
      <vt:lpstr>HOW TO JOIN RESEARCHGATE</vt:lpstr>
      <vt:lpstr>HOW TO JOIN RESEARCHGATE?</vt:lpstr>
      <vt:lpstr>HOW TO REGISTER AT RESEARCHGATE AND ADD YOUR RESEARCH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 TO RESEARCHERS ID</dc:title>
  <cp:lastModifiedBy>Oliver Yeboah (Student)</cp:lastModifiedBy>
  <cp:revision>2</cp:revision>
  <dcterms:modified xsi:type="dcterms:W3CDTF">2021-11-02T09:08:58Z</dcterms:modified>
</cp:coreProperties>
</file>