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5"/>
  </p:notesMasterIdLst>
  <p:sldIdLst>
    <p:sldId id="256" r:id="rId2"/>
    <p:sldId id="293" r:id="rId3"/>
    <p:sldId id="258" r:id="rId4"/>
    <p:sldId id="260" r:id="rId5"/>
    <p:sldId id="295" r:id="rId6"/>
    <p:sldId id="294" r:id="rId7"/>
    <p:sldId id="259" r:id="rId8"/>
    <p:sldId id="261" r:id="rId9"/>
    <p:sldId id="270" r:id="rId10"/>
    <p:sldId id="272" r:id="rId11"/>
    <p:sldId id="273" r:id="rId12"/>
    <p:sldId id="286" r:id="rId13"/>
    <p:sldId id="297" r:id="rId14"/>
    <p:sldId id="262" r:id="rId15"/>
    <p:sldId id="263" r:id="rId16"/>
    <p:sldId id="264" r:id="rId17"/>
    <p:sldId id="276" r:id="rId18"/>
    <p:sldId id="296" r:id="rId19"/>
    <p:sldId id="277" r:id="rId20"/>
    <p:sldId id="266" r:id="rId21"/>
    <p:sldId id="299" r:id="rId22"/>
    <p:sldId id="300" r:id="rId23"/>
    <p:sldId id="301" r:id="rId24"/>
    <p:sldId id="282" r:id="rId25"/>
    <p:sldId id="298" r:id="rId26"/>
    <p:sldId id="289" r:id="rId27"/>
    <p:sldId id="288" r:id="rId28"/>
    <p:sldId id="290" r:id="rId29"/>
    <p:sldId id="291" r:id="rId30"/>
    <p:sldId id="292" r:id="rId31"/>
    <p:sldId id="302" r:id="rId32"/>
    <p:sldId id="257" r:id="rId33"/>
    <p:sldId id="303"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12" autoAdjust="0"/>
    <p:restoredTop sz="94660"/>
  </p:normalViewPr>
  <p:slideViewPr>
    <p:cSldViewPr snapToGrid="0">
      <p:cViewPr varScale="1">
        <p:scale>
          <a:sx n="68" d="100"/>
          <a:sy n="68" d="100"/>
        </p:scale>
        <p:origin x="6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5161B-AE11-4740-9EC9-3837FC0443C9}" type="datetimeFigureOut">
              <a:rPr lang="en-US" smtClean="0"/>
              <a:t>4/19/2022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3E68BF-5B55-4BA7-B3D9-908B008299C1}" type="slidenum">
              <a:rPr lang="en-US" smtClean="0"/>
              <a:t>‹#›</a:t>
            </a:fld>
            <a:endParaRPr lang="en-US"/>
          </a:p>
        </p:txBody>
      </p:sp>
    </p:spTree>
    <p:extLst>
      <p:ext uri="{BB962C8B-B14F-4D97-AF65-F5344CB8AC3E}">
        <p14:creationId xmlns:p14="http://schemas.microsoft.com/office/powerpoint/2010/main" val="3127715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EE552136-8817-4831-85F9-3A8BF27BD837}" type="datetime1">
              <a:rPr lang="en-US" smtClean="0"/>
              <a:t>4/19/2022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133A59-B50E-425B-9FD3-2A3CAA6568D8}" type="datetime1">
              <a:rPr lang="en-US" smtClean="0"/>
              <a:t>4/19/2022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4A99C7A-05F7-414D-AC6A-BD301AB43087}" type="datetime1">
              <a:rPr lang="en-US" smtClean="0"/>
              <a:t>4/19/2022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E6DA9E-6FF4-48BE-9295-1974DED18EAD}" type="datetime1">
              <a:rPr lang="en-US" smtClean="0"/>
              <a:t>4/19/2022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3294CB-402D-4478-8475-85021121767A}" type="datetime1">
              <a:rPr lang="en-US" smtClean="0"/>
              <a:t>4/19/2022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7636CA-857B-41BF-AD2D-033FF6D8A424}" type="datetime1">
              <a:rPr lang="en-US" smtClean="0"/>
              <a:t>4/19/2022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2DD855-48BD-4559-ABC0-6F683663401E}" type="datetime1">
              <a:rPr lang="en-US" smtClean="0"/>
              <a:t>4/19/2022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7E976E0E-6BF3-425F-AD31-6288685956B5}" type="datetime1">
              <a:rPr lang="en-US" smtClean="0"/>
              <a:t>4/19/2022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1673E9-6C56-4B47-9EA8-4D72C9F7EEEB}" type="datetime1">
              <a:rPr lang="en-US" smtClean="0"/>
              <a:t>4/19/2022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3A1E53-1ADD-49C6-A897-F33C9C1E359E}" type="datetime1">
              <a:rPr lang="en-US" smtClean="0"/>
              <a:t>4/19/2022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6AB6401D-5DA2-42F4-9573-44D6AD19665F}" type="datetime1">
              <a:rPr lang="en-US" smtClean="0"/>
              <a:t>4/19/2022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41607352-AE18-4426-AF3D-B556CADC7026}" type="datetime1">
              <a:rPr lang="en-US" smtClean="0"/>
              <a:t>4/19/2022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mailto:dr.anbarganatra@gmail.com" TargetMode="Externa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doi.org/10.1186/s12903-021-01765-z" TargetMode="Externa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mailto:dr.anbarganatra@gmail.com"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hyperlink" Target="https://www.researchgate.net/figure/Levels-of-health-care-delivery-in-the-Kenya-Package-of-Health-MoH-2004_fig2_27953424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E06B64-7F4B-4C33-8AE4-4B85FA8549AF}"/>
              </a:ext>
            </a:extLst>
          </p:cNvPr>
          <p:cNvSpPr>
            <a:spLocks noGrp="1"/>
          </p:cNvSpPr>
          <p:nvPr>
            <p:ph type="ctrTitle"/>
          </p:nvPr>
        </p:nvSpPr>
        <p:spPr>
          <a:xfrm>
            <a:off x="581191" y="778933"/>
            <a:ext cx="10993549" cy="1716511"/>
          </a:xfrm>
        </p:spPr>
        <p:txBody>
          <a:bodyPr>
            <a:normAutofit/>
          </a:bodyPr>
          <a:lstStyle/>
          <a:p>
            <a:r>
              <a:rPr lang="en-US" dirty="0"/>
              <a:t>Integrating oral health care in primary health care</a:t>
            </a:r>
          </a:p>
        </p:txBody>
      </p:sp>
      <p:sp>
        <p:nvSpPr>
          <p:cNvPr id="5" name="Subtitle 4">
            <a:extLst>
              <a:ext uri="{FF2B5EF4-FFF2-40B4-BE49-F238E27FC236}">
                <a16:creationId xmlns:a16="http://schemas.microsoft.com/office/drawing/2014/main" id="{19DB3FD1-CCEE-4A35-8186-0518D914BD0C}"/>
              </a:ext>
            </a:extLst>
          </p:cNvPr>
          <p:cNvSpPr>
            <a:spLocks noGrp="1"/>
          </p:cNvSpPr>
          <p:nvPr>
            <p:ph type="subTitle" idx="1"/>
          </p:nvPr>
        </p:nvSpPr>
        <p:spPr/>
        <p:txBody>
          <a:bodyPr>
            <a:normAutofit fontScale="92500" lnSpcReduction="20000"/>
          </a:bodyPr>
          <a:lstStyle/>
          <a:p>
            <a:r>
              <a:rPr lang="en-US" b="1" dirty="0"/>
              <a:t>DR.ANBAR GANATRA</a:t>
            </a:r>
          </a:p>
          <a:p>
            <a:r>
              <a:rPr lang="en-US" b="1" dirty="0"/>
              <a:t>BDS(MANIPAL, INDIA), MIPH/MHM(UNSW, AUSTRALIA)</a:t>
            </a:r>
          </a:p>
        </p:txBody>
      </p:sp>
      <p:pic>
        <p:nvPicPr>
          <p:cNvPr id="6" name="Picture 5">
            <a:extLst>
              <a:ext uri="{FF2B5EF4-FFF2-40B4-BE49-F238E27FC236}">
                <a16:creationId xmlns:a16="http://schemas.microsoft.com/office/drawing/2014/main" id="{B40D78AD-02CB-444D-BE34-0253D13F326A}"/>
              </a:ext>
            </a:extLst>
          </p:cNvPr>
          <p:cNvPicPr>
            <a:picLocks noChangeAspect="1"/>
          </p:cNvPicPr>
          <p:nvPr/>
        </p:nvPicPr>
        <p:blipFill>
          <a:blip r:embed="rId2"/>
          <a:stretch>
            <a:fillRect/>
          </a:stretch>
        </p:blipFill>
        <p:spPr>
          <a:xfrm>
            <a:off x="456500" y="3592656"/>
            <a:ext cx="2486025" cy="2305050"/>
          </a:xfrm>
          <a:prstGeom prst="rect">
            <a:avLst/>
          </a:prstGeom>
        </p:spPr>
      </p:pic>
    </p:spTree>
    <p:extLst>
      <p:ext uri="{BB962C8B-B14F-4D97-AF65-F5344CB8AC3E}">
        <p14:creationId xmlns:p14="http://schemas.microsoft.com/office/powerpoint/2010/main" val="297995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76A63-18EE-4B56-A4B0-7E91959730FC}"/>
              </a:ext>
            </a:extLst>
          </p:cNvPr>
          <p:cNvSpPr>
            <a:spLocks noGrp="1"/>
          </p:cNvSpPr>
          <p:nvPr>
            <p:ph type="title"/>
          </p:nvPr>
        </p:nvSpPr>
        <p:spPr/>
        <p:txBody>
          <a:bodyPr/>
          <a:lstStyle/>
          <a:p>
            <a:r>
              <a:rPr lang="en-US" dirty="0"/>
              <a:t>BRIEF BIO</a:t>
            </a:r>
          </a:p>
        </p:txBody>
      </p:sp>
      <p:sp>
        <p:nvSpPr>
          <p:cNvPr id="4" name="Content Placeholder 3">
            <a:extLst>
              <a:ext uri="{FF2B5EF4-FFF2-40B4-BE49-F238E27FC236}">
                <a16:creationId xmlns:a16="http://schemas.microsoft.com/office/drawing/2014/main" id="{F7E5FC87-D512-4812-B546-FD4A1CCE6D21}"/>
              </a:ext>
            </a:extLst>
          </p:cNvPr>
          <p:cNvSpPr>
            <a:spLocks noGrp="1"/>
          </p:cNvSpPr>
          <p:nvPr>
            <p:ph sz="half" idx="2"/>
          </p:nvPr>
        </p:nvSpPr>
        <p:spPr/>
        <p:txBody>
          <a:bodyPr>
            <a:normAutofit fontScale="92500" lnSpcReduction="20000"/>
          </a:bodyPr>
          <a:lstStyle/>
          <a:p>
            <a:pPr marL="0" indent="0">
              <a:buNone/>
            </a:pPr>
            <a:r>
              <a:rPr lang="en-US" dirty="0"/>
              <a:t>BDS (MANIPAL,2010)</a:t>
            </a:r>
          </a:p>
          <a:p>
            <a:pPr marL="0" indent="0">
              <a:buNone/>
            </a:pPr>
            <a:r>
              <a:rPr lang="en-US" dirty="0"/>
              <a:t>GENERAL DENTIST – 2013-2016</a:t>
            </a:r>
          </a:p>
          <a:p>
            <a:pPr marL="0" indent="0">
              <a:buNone/>
            </a:pPr>
            <a:r>
              <a:rPr lang="en-US" dirty="0"/>
              <a:t>DUAL MASTERS IN INTERNATIONAL PUBLIC HEALTH AND HEALTH MANAGEMENT- UNSW</a:t>
            </a:r>
          </a:p>
          <a:p>
            <a:pPr marL="0" indent="0">
              <a:buNone/>
            </a:pPr>
            <a:r>
              <a:rPr lang="en-US" dirty="0"/>
              <a:t>SCMOH – GATUNDU SOUTH , KIAMBU COUNTY</a:t>
            </a:r>
          </a:p>
          <a:p>
            <a:pPr marL="0" indent="0">
              <a:buNone/>
            </a:pPr>
            <a:r>
              <a:rPr lang="en-US" dirty="0"/>
              <a:t>COUNTY DENTIST- KIAMBU COUNTY</a:t>
            </a:r>
          </a:p>
          <a:p>
            <a:pPr marL="0" indent="0">
              <a:buNone/>
            </a:pPr>
            <a:r>
              <a:rPr lang="en-US" dirty="0"/>
              <a:t>COUNCIL MEMBER: KENYA DENTAL ASSOCIATION</a:t>
            </a:r>
          </a:p>
          <a:p>
            <a:pPr marL="0" indent="0">
              <a:buNone/>
            </a:pPr>
            <a:r>
              <a:rPr lang="en-US" dirty="0"/>
              <a:t>PASSION: POLICY, ADVOCACY , AND PRIMARY HEALTH CARE</a:t>
            </a:r>
          </a:p>
          <a:p>
            <a:pPr marL="0" indent="0">
              <a:buNone/>
            </a:pPr>
            <a:r>
              <a:rPr lang="en-US" dirty="0"/>
              <a:t>Contact : </a:t>
            </a:r>
            <a:r>
              <a:rPr lang="en-US" dirty="0">
                <a:hlinkClick r:id="rId2"/>
              </a:rPr>
              <a:t>dr.anbarganatra@gmail.com</a:t>
            </a:r>
            <a:endParaRPr lang="en-US" dirty="0"/>
          </a:p>
          <a:p>
            <a:pPr marL="0" indent="0">
              <a:buNone/>
            </a:pPr>
            <a:r>
              <a:rPr lang="en-US" dirty="0"/>
              <a:t>+254706480001</a:t>
            </a:r>
          </a:p>
          <a:p>
            <a:pPr marL="0" indent="0">
              <a:buNone/>
            </a:pPr>
            <a:endParaRPr lang="en-US" dirty="0"/>
          </a:p>
        </p:txBody>
      </p:sp>
      <p:pic>
        <p:nvPicPr>
          <p:cNvPr id="14" name="Content Placeholder 13">
            <a:extLst>
              <a:ext uri="{FF2B5EF4-FFF2-40B4-BE49-F238E27FC236}">
                <a16:creationId xmlns:a16="http://schemas.microsoft.com/office/drawing/2014/main" id="{4273491E-392D-4653-92BB-FB250659CB76}"/>
              </a:ext>
            </a:extLst>
          </p:cNvPr>
          <p:cNvPicPr>
            <a:picLocks noGrp="1" noChangeAspect="1"/>
          </p:cNvPicPr>
          <p:nvPr>
            <p:ph sz="half" idx="1"/>
          </p:nvPr>
        </p:nvPicPr>
        <p:blipFill>
          <a:blip r:embed="rId3"/>
          <a:stretch>
            <a:fillRect/>
          </a:stretch>
        </p:blipFill>
        <p:spPr>
          <a:xfrm>
            <a:off x="1566589" y="2227263"/>
            <a:ext cx="3451772" cy="3633787"/>
          </a:xfrm>
        </p:spPr>
      </p:pic>
      <p:pic>
        <p:nvPicPr>
          <p:cNvPr id="3" name="Picture 2">
            <a:extLst>
              <a:ext uri="{FF2B5EF4-FFF2-40B4-BE49-F238E27FC236}">
                <a16:creationId xmlns:a16="http://schemas.microsoft.com/office/drawing/2014/main" id="{B5EBDF5F-DD8F-4E27-87F7-186C2174C234}"/>
              </a:ext>
            </a:extLst>
          </p:cNvPr>
          <p:cNvPicPr>
            <a:picLocks noChangeAspect="1"/>
          </p:cNvPicPr>
          <p:nvPr/>
        </p:nvPicPr>
        <p:blipFill>
          <a:blip r:embed="rId4"/>
          <a:stretch>
            <a:fillRect/>
          </a:stretch>
        </p:blipFill>
        <p:spPr>
          <a:xfrm>
            <a:off x="10625411" y="5264727"/>
            <a:ext cx="1580159" cy="1463971"/>
          </a:xfrm>
          <a:prstGeom prst="rect">
            <a:avLst/>
          </a:prstGeom>
        </p:spPr>
      </p:pic>
    </p:spTree>
    <p:extLst>
      <p:ext uri="{BB962C8B-B14F-4D97-AF65-F5344CB8AC3E}">
        <p14:creationId xmlns:p14="http://schemas.microsoft.com/office/powerpoint/2010/main" val="3031613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5FEB9-9030-4386-B1AB-08DFF400B4F0}"/>
              </a:ext>
            </a:extLst>
          </p:cNvPr>
          <p:cNvSpPr>
            <a:spLocks noGrp="1"/>
          </p:cNvSpPr>
          <p:nvPr>
            <p:ph type="title"/>
          </p:nvPr>
        </p:nvSpPr>
        <p:spPr/>
        <p:txBody>
          <a:bodyPr/>
          <a:lstStyle/>
          <a:p>
            <a:r>
              <a:rPr lang="en-US" dirty="0"/>
              <a:t>FROM CLINICIAN TO PRIMARY HEALTH MANAGER:</a:t>
            </a:r>
          </a:p>
        </p:txBody>
      </p:sp>
      <p:pic>
        <p:nvPicPr>
          <p:cNvPr id="1026" name="Picture 2" descr="Ministry of Health on Twitter: &quot;The Gatundu Level Four Hospital at ...">
            <a:extLst>
              <a:ext uri="{FF2B5EF4-FFF2-40B4-BE49-F238E27FC236}">
                <a16:creationId xmlns:a16="http://schemas.microsoft.com/office/drawing/2014/main" id="{D4DD5060-9204-4A91-9D9F-15E87ED3EED6}"/>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4568" t="379" r="10646"/>
          <a:stretch/>
        </p:blipFill>
        <p:spPr bwMode="auto">
          <a:xfrm>
            <a:off x="1624903" y="2081490"/>
            <a:ext cx="4086577" cy="362000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E3B7C02-0607-42C8-BAF4-A12134E688B3}"/>
              </a:ext>
            </a:extLst>
          </p:cNvPr>
          <p:cNvSpPr>
            <a:spLocks noGrp="1"/>
          </p:cNvSpPr>
          <p:nvPr>
            <p:ph sz="half" idx="1"/>
          </p:nvPr>
        </p:nvSpPr>
        <p:spPr/>
        <p:txBody>
          <a:bodyPr/>
          <a:lstStyle/>
          <a:p>
            <a:endParaRPr lang="en-US" dirty="0"/>
          </a:p>
        </p:txBody>
      </p:sp>
      <p:pic>
        <p:nvPicPr>
          <p:cNvPr id="4" name="Picture 3">
            <a:extLst>
              <a:ext uri="{FF2B5EF4-FFF2-40B4-BE49-F238E27FC236}">
                <a16:creationId xmlns:a16="http://schemas.microsoft.com/office/drawing/2014/main" id="{E5305BA9-D308-4531-8271-5982CE73A13E}"/>
              </a:ext>
            </a:extLst>
          </p:cNvPr>
          <p:cNvPicPr>
            <a:picLocks noChangeAspect="1"/>
          </p:cNvPicPr>
          <p:nvPr/>
        </p:nvPicPr>
        <p:blipFill>
          <a:blip r:embed="rId3"/>
          <a:stretch>
            <a:fillRect/>
          </a:stretch>
        </p:blipFill>
        <p:spPr>
          <a:xfrm>
            <a:off x="10612999" y="5396758"/>
            <a:ext cx="1579001" cy="1463167"/>
          </a:xfrm>
          <a:prstGeom prst="rect">
            <a:avLst/>
          </a:prstGeom>
        </p:spPr>
      </p:pic>
      <p:pic>
        <p:nvPicPr>
          <p:cNvPr id="10" name="Picture 9">
            <a:extLst>
              <a:ext uri="{FF2B5EF4-FFF2-40B4-BE49-F238E27FC236}">
                <a16:creationId xmlns:a16="http://schemas.microsoft.com/office/drawing/2014/main" id="{688F4218-8BFC-44D7-858C-5C55EADB4F19}"/>
              </a:ext>
            </a:extLst>
          </p:cNvPr>
          <p:cNvPicPr>
            <a:picLocks noChangeAspect="1"/>
          </p:cNvPicPr>
          <p:nvPr/>
        </p:nvPicPr>
        <p:blipFill>
          <a:blip r:embed="rId4"/>
          <a:stretch>
            <a:fillRect/>
          </a:stretch>
        </p:blipFill>
        <p:spPr>
          <a:xfrm>
            <a:off x="6802999" y="2174875"/>
            <a:ext cx="3810000" cy="3686175"/>
          </a:xfrm>
          <a:prstGeom prst="rect">
            <a:avLst/>
          </a:prstGeom>
        </p:spPr>
      </p:pic>
    </p:spTree>
    <p:extLst>
      <p:ext uri="{BB962C8B-B14F-4D97-AF65-F5344CB8AC3E}">
        <p14:creationId xmlns:p14="http://schemas.microsoft.com/office/powerpoint/2010/main" val="797584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F3AB2-8133-447D-A643-4F607C0B245F}"/>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1DDA071B-D1BC-43D4-9BA5-ABC3D68D81AD}"/>
              </a:ext>
            </a:extLst>
          </p:cNvPr>
          <p:cNvSpPr>
            <a:spLocks noGrp="1"/>
          </p:cNvSpPr>
          <p:nvPr>
            <p:ph idx="1"/>
          </p:nvPr>
        </p:nvSpPr>
        <p:spPr/>
        <p:txBody>
          <a:bodyPr>
            <a:normAutofit/>
          </a:bodyPr>
          <a:lstStyle/>
          <a:p>
            <a:endParaRPr lang="en-US" dirty="0"/>
          </a:p>
          <a:p>
            <a:r>
              <a:rPr lang="en-US" sz="2000" dirty="0"/>
              <a:t>Define Oral Health, Primary Health Care and Universal Health Care</a:t>
            </a:r>
          </a:p>
          <a:p>
            <a:r>
              <a:rPr lang="en-US" sz="2000" dirty="0"/>
              <a:t>Understand the oral disease burden worldwide, In Africa and in Kenya</a:t>
            </a:r>
          </a:p>
          <a:p>
            <a:r>
              <a:rPr lang="en-US" sz="2000" dirty="0"/>
              <a:t>Why Integrate Oral Health Care into Primary Health Care: Linking prevalence to availability of care.</a:t>
            </a:r>
          </a:p>
          <a:p>
            <a:r>
              <a:rPr lang="en-US" sz="2000" dirty="0"/>
              <a:t>Policy documents in Place for oral Health care and Primary Health care</a:t>
            </a:r>
          </a:p>
          <a:p>
            <a:r>
              <a:rPr lang="en-US" sz="2000" dirty="0"/>
              <a:t>Where are we at? Situational Analysis: Kenya, Is it the Same in Africa?</a:t>
            </a:r>
          </a:p>
          <a:p>
            <a:r>
              <a:rPr lang="en-US" sz="2000" dirty="0"/>
              <a:t>Challenges, barriers and Opportunities? Is it a lack of Policy or Policy Implementation?</a:t>
            </a:r>
          </a:p>
          <a:p>
            <a:endParaRPr lang="en-US" sz="2000" dirty="0"/>
          </a:p>
        </p:txBody>
      </p:sp>
    </p:spTree>
    <p:extLst>
      <p:ext uri="{BB962C8B-B14F-4D97-AF65-F5344CB8AC3E}">
        <p14:creationId xmlns:p14="http://schemas.microsoft.com/office/powerpoint/2010/main" val="623415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05E1-08CB-4446-A161-7F88DE2938C0}"/>
              </a:ext>
            </a:extLst>
          </p:cNvPr>
          <p:cNvSpPr>
            <a:spLocks noGrp="1"/>
          </p:cNvSpPr>
          <p:nvPr>
            <p:ph type="title"/>
          </p:nvPr>
        </p:nvSpPr>
        <p:spPr/>
        <p:txBody>
          <a:bodyPr/>
          <a:lstStyle/>
          <a:p>
            <a:r>
              <a:rPr lang="en-US" dirty="0"/>
              <a:t>What is universal health coverage</a:t>
            </a:r>
          </a:p>
        </p:txBody>
      </p:sp>
      <p:sp>
        <p:nvSpPr>
          <p:cNvPr id="3" name="Content Placeholder 2">
            <a:extLst>
              <a:ext uri="{FF2B5EF4-FFF2-40B4-BE49-F238E27FC236}">
                <a16:creationId xmlns:a16="http://schemas.microsoft.com/office/drawing/2014/main" id="{200574EA-7B77-4F10-B8E2-3F8E5E516E54}"/>
              </a:ext>
            </a:extLst>
          </p:cNvPr>
          <p:cNvSpPr>
            <a:spLocks noGrp="1"/>
          </p:cNvSpPr>
          <p:nvPr>
            <p:ph idx="1"/>
          </p:nvPr>
        </p:nvSpPr>
        <p:spPr/>
        <p:txBody>
          <a:bodyPr/>
          <a:lstStyle/>
          <a:p>
            <a:r>
              <a:rPr lang="en-US" dirty="0"/>
              <a:t>Target 3.8 of the Sustainable Development Goals</a:t>
            </a:r>
          </a:p>
          <a:p>
            <a:r>
              <a:rPr lang="en-US" dirty="0"/>
              <a:t>Universal health coverage means that all people have access to the health services they need, when and where they need them, without financial hardship. It includes the full range of essential health services, from health promotion to prevention, treatment, rehabilitation, and palliative care.</a:t>
            </a:r>
          </a:p>
          <a:p>
            <a:r>
              <a:rPr lang="en-US" dirty="0"/>
              <a:t>The Alma Ata 1978- Health For All declaration- identified PHC as a means to achieve HFA</a:t>
            </a:r>
          </a:p>
          <a:p>
            <a:endParaRPr lang="en-US" dirty="0"/>
          </a:p>
        </p:txBody>
      </p:sp>
    </p:spTree>
    <p:extLst>
      <p:ext uri="{BB962C8B-B14F-4D97-AF65-F5344CB8AC3E}">
        <p14:creationId xmlns:p14="http://schemas.microsoft.com/office/powerpoint/2010/main" val="3139517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88EA37-AA3D-4DDA-B3D0-6C0073D3CDD4}"/>
              </a:ext>
            </a:extLst>
          </p:cNvPr>
          <p:cNvSpPr>
            <a:spLocks noGrp="1"/>
          </p:cNvSpPr>
          <p:nvPr>
            <p:ph type="title"/>
          </p:nvPr>
        </p:nvSpPr>
        <p:spPr/>
        <p:txBody>
          <a:bodyPr/>
          <a:lstStyle/>
          <a:p>
            <a:r>
              <a:rPr lang="en-US" dirty="0"/>
              <a:t>What is primary health care</a:t>
            </a:r>
          </a:p>
        </p:txBody>
      </p:sp>
      <p:sp>
        <p:nvSpPr>
          <p:cNvPr id="6" name="Content Placeholder 5">
            <a:extLst>
              <a:ext uri="{FF2B5EF4-FFF2-40B4-BE49-F238E27FC236}">
                <a16:creationId xmlns:a16="http://schemas.microsoft.com/office/drawing/2014/main" id="{3D220CD2-18FD-474C-B13B-CC7FFA2748F2}"/>
              </a:ext>
            </a:extLst>
          </p:cNvPr>
          <p:cNvSpPr>
            <a:spLocks noGrp="1"/>
          </p:cNvSpPr>
          <p:nvPr>
            <p:ph idx="1"/>
          </p:nvPr>
        </p:nvSpPr>
        <p:spPr/>
        <p:txBody>
          <a:bodyPr/>
          <a:lstStyle/>
          <a:p>
            <a:r>
              <a:rPr lang="en-US" dirty="0"/>
              <a:t>essential health care made accessible to individuals and families in the community, by means acceptable to them, through their full participation and at a cost that the community and the country can afford. It forms an integrated part of the country's health care system, of which it is the nucleus, and of the overall social and economic development of the country (WHO, 1978)</a:t>
            </a:r>
          </a:p>
          <a:p>
            <a:r>
              <a:rPr lang="en-US" dirty="0"/>
              <a:t>Primary health care (PHC) is the first level of contact for individuals, the family, and the community with the national health system and “addresses the main health problems in the community, providing health promotion, preventive, curative and rehabilitative services accordingly.”</a:t>
            </a:r>
          </a:p>
        </p:txBody>
      </p:sp>
    </p:spTree>
    <p:extLst>
      <p:ext uri="{BB962C8B-B14F-4D97-AF65-F5344CB8AC3E}">
        <p14:creationId xmlns:p14="http://schemas.microsoft.com/office/powerpoint/2010/main" val="2757583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8BFD84A-42B7-460C-8835-69C4567AB43F}"/>
              </a:ext>
            </a:extLst>
          </p:cNvPr>
          <p:cNvSpPr>
            <a:spLocks noGrp="1"/>
          </p:cNvSpPr>
          <p:nvPr>
            <p:ph type="title"/>
          </p:nvPr>
        </p:nvSpPr>
        <p:spPr/>
        <p:txBody>
          <a:bodyPr/>
          <a:lstStyle/>
          <a:p>
            <a:r>
              <a:rPr lang="en-US" dirty="0"/>
              <a:t> </a:t>
            </a:r>
            <a:br>
              <a:rPr lang="en-US" dirty="0"/>
            </a:br>
            <a:r>
              <a:rPr lang="en-US" dirty="0"/>
              <a:t>What is oral health</a:t>
            </a:r>
          </a:p>
        </p:txBody>
      </p:sp>
      <p:sp>
        <p:nvSpPr>
          <p:cNvPr id="3" name="Content Placeholder 2">
            <a:extLst>
              <a:ext uri="{FF2B5EF4-FFF2-40B4-BE49-F238E27FC236}">
                <a16:creationId xmlns:a16="http://schemas.microsoft.com/office/drawing/2014/main" id="{E91DA66F-C7D4-43BC-9536-00FA75F7B10A}"/>
              </a:ext>
            </a:extLst>
          </p:cNvPr>
          <p:cNvSpPr>
            <a:spLocks noGrp="1"/>
          </p:cNvSpPr>
          <p:nvPr>
            <p:ph sz="half" idx="1"/>
          </p:nvPr>
        </p:nvSpPr>
        <p:spPr/>
        <p:txBody>
          <a:bodyPr/>
          <a:lstStyle/>
          <a:p>
            <a:pPr marL="0" indent="0">
              <a:buNone/>
            </a:pPr>
            <a:endParaRPr lang="en-US" b="1" u="sng" dirty="0"/>
          </a:p>
          <a:p>
            <a:pPr marL="0" indent="0">
              <a:buNone/>
            </a:pPr>
            <a:endParaRPr lang="en-US" b="1"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10" name="Content Placeholder 9">
            <a:extLst>
              <a:ext uri="{FF2B5EF4-FFF2-40B4-BE49-F238E27FC236}">
                <a16:creationId xmlns:a16="http://schemas.microsoft.com/office/drawing/2014/main" id="{845B7746-25EE-4EC4-A86F-69BC334C480D}"/>
              </a:ext>
            </a:extLst>
          </p:cNvPr>
          <p:cNvSpPr>
            <a:spLocks noGrp="1"/>
          </p:cNvSpPr>
          <p:nvPr>
            <p:ph sz="half" idx="2"/>
          </p:nvPr>
        </p:nvSpPr>
        <p:spPr/>
        <p:txBody>
          <a:bodyPr/>
          <a:lstStyle/>
          <a:p>
            <a:r>
              <a:rPr lang="en-US" dirty="0"/>
              <a:t>Defined as:</a:t>
            </a:r>
          </a:p>
          <a:p>
            <a:pPr marL="0" indent="0">
              <a:buNone/>
            </a:pPr>
            <a:r>
              <a:rPr lang="en-US" dirty="0"/>
              <a:t>“</a:t>
            </a:r>
            <a:r>
              <a:rPr lang="en-US" b="0" i="0" dirty="0">
                <a:solidFill>
                  <a:srgbClr val="333333"/>
                </a:solidFill>
                <a:effectLst/>
                <a:latin typeface="+mj-lt"/>
              </a:rPr>
              <a:t>a state of being free from mouth and facial pain, oral diseases and disorders that limit an individual’s capacity in biting, chewing, smiling, speaking and psychosocial well-being”</a:t>
            </a:r>
          </a:p>
          <a:p>
            <a:pPr marL="0" indent="0">
              <a:buNone/>
            </a:pPr>
            <a:r>
              <a:rPr lang="en-US" dirty="0">
                <a:solidFill>
                  <a:srgbClr val="333333"/>
                </a:solidFill>
                <a:latin typeface="+mj-lt"/>
              </a:rPr>
              <a:t>(WHO)</a:t>
            </a:r>
          </a:p>
          <a:p>
            <a:pPr marL="0" indent="0">
              <a:buNone/>
            </a:pPr>
            <a:endParaRPr lang="en-US" dirty="0"/>
          </a:p>
        </p:txBody>
      </p:sp>
      <p:pic>
        <p:nvPicPr>
          <p:cNvPr id="2050" name="Picture 2" descr="MWI-Lilongwe-1203-306-bw2 | Child smile, Children photography ...">
            <a:extLst>
              <a:ext uri="{FF2B5EF4-FFF2-40B4-BE49-F238E27FC236}">
                <a16:creationId xmlns:a16="http://schemas.microsoft.com/office/drawing/2014/main" id="{1FDBB9A5-669D-483D-8072-A4915D4FE7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328" y="2306602"/>
            <a:ext cx="4762500" cy="315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313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DE0A9-8BA2-4F91-B7EE-FB0D74DD14B8}"/>
              </a:ext>
            </a:extLst>
          </p:cNvPr>
          <p:cNvSpPr>
            <a:spLocks noGrp="1"/>
          </p:cNvSpPr>
          <p:nvPr>
            <p:ph type="title"/>
          </p:nvPr>
        </p:nvSpPr>
        <p:spPr/>
        <p:txBody>
          <a:bodyPr/>
          <a:lstStyle/>
          <a:p>
            <a:r>
              <a:rPr lang="en-US" dirty="0"/>
              <a:t>THE COMMON ORAL DISEASES:</a:t>
            </a:r>
          </a:p>
        </p:txBody>
      </p:sp>
      <p:sp>
        <p:nvSpPr>
          <p:cNvPr id="3" name="Content Placeholder 2">
            <a:extLst>
              <a:ext uri="{FF2B5EF4-FFF2-40B4-BE49-F238E27FC236}">
                <a16:creationId xmlns:a16="http://schemas.microsoft.com/office/drawing/2014/main" id="{74F74D08-CB31-4E24-A4C4-A5283D019568}"/>
              </a:ext>
            </a:extLst>
          </p:cNvPr>
          <p:cNvSpPr>
            <a:spLocks noGrp="1"/>
          </p:cNvSpPr>
          <p:nvPr>
            <p:ph idx="1"/>
          </p:nvPr>
        </p:nvSpPr>
        <p:spPr>
          <a:xfrm>
            <a:off x="581192" y="1873956"/>
            <a:ext cx="11029615" cy="3984843"/>
          </a:xfrm>
        </p:spPr>
        <p:txBody>
          <a:bodyPr/>
          <a:lstStyle/>
          <a:p>
            <a:r>
              <a:rPr lang="en-US" dirty="0"/>
              <a:t>Oral diseases are considered as one of the most common </a:t>
            </a:r>
            <a:r>
              <a:rPr lang="en-US" b="1" dirty="0">
                <a:solidFill>
                  <a:srgbClr val="FF0000"/>
                </a:solidFill>
              </a:rPr>
              <a:t>And Preventable Non- Communicable diseases </a:t>
            </a:r>
            <a:r>
              <a:rPr lang="en-US" dirty="0"/>
              <a:t>(FDI)</a:t>
            </a:r>
          </a:p>
          <a:p>
            <a:endParaRPr lang="en-US" dirty="0"/>
          </a:p>
          <a:p>
            <a:r>
              <a:rPr lang="en-US" dirty="0"/>
              <a:t>1. Dental Caries-  A silent epidemic</a:t>
            </a:r>
          </a:p>
          <a:p>
            <a:r>
              <a:rPr lang="en-US" dirty="0"/>
              <a:t>2. Gum disease</a:t>
            </a:r>
          </a:p>
          <a:p>
            <a:r>
              <a:rPr lang="en-US" dirty="0"/>
              <a:t>3. Oral Cancers</a:t>
            </a:r>
          </a:p>
          <a:p>
            <a:r>
              <a:rPr lang="en-US" dirty="0"/>
              <a:t>4. Oral Manifestations of HIV</a:t>
            </a:r>
          </a:p>
          <a:p>
            <a:r>
              <a:rPr lang="en-US" dirty="0"/>
              <a:t>5. Oro- dental trauma</a:t>
            </a:r>
          </a:p>
          <a:p>
            <a:r>
              <a:rPr lang="en-US" dirty="0"/>
              <a:t>6. Cleft lip and Palate</a:t>
            </a:r>
          </a:p>
          <a:p>
            <a:endParaRPr lang="en-US" dirty="0"/>
          </a:p>
          <a:p>
            <a:endParaRPr lang="en-US" dirty="0"/>
          </a:p>
        </p:txBody>
      </p:sp>
    </p:spTree>
    <p:extLst>
      <p:ext uri="{BB962C8B-B14F-4D97-AF65-F5344CB8AC3E}">
        <p14:creationId xmlns:p14="http://schemas.microsoft.com/office/powerpoint/2010/main" val="112826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58DE5-9518-44FD-871D-9D05985E6504}"/>
              </a:ext>
            </a:extLst>
          </p:cNvPr>
          <p:cNvSpPr>
            <a:spLocks noGrp="1"/>
          </p:cNvSpPr>
          <p:nvPr>
            <p:ph type="title"/>
          </p:nvPr>
        </p:nvSpPr>
        <p:spPr/>
        <p:txBody>
          <a:bodyPr/>
          <a:lstStyle/>
          <a:p>
            <a:r>
              <a:rPr lang="en-US" dirty="0"/>
              <a:t>Oral diseases cause:</a:t>
            </a:r>
          </a:p>
        </p:txBody>
      </p:sp>
      <p:sp>
        <p:nvSpPr>
          <p:cNvPr id="3" name="Content Placeholder 2">
            <a:extLst>
              <a:ext uri="{FF2B5EF4-FFF2-40B4-BE49-F238E27FC236}">
                <a16:creationId xmlns:a16="http://schemas.microsoft.com/office/drawing/2014/main" id="{F5030F69-BA9D-4612-A7F7-A439D8C31726}"/>
              </a:ext>
            </a:extLst>
          </p:cNvPr>
          <p:cNvSpPr>
            <a:spLocks noGrp="1"/>
          </p:cNvSpPr>
          <p:nvPr>
            <p:ph idx="1"/>
          </p:nvPr>
        </p:nvSpPr>
        <p:spPr/>
        <p:txBody>
          <a:bodyPr>
            <a:normAutofit/>
          </a:bodyPr>
          <a:lstStyle/>
          <a:p>
            <a:r>
              <a:rPr lang="en-US" dirty="0"/>
              <a:t>Pain</a:t>
            </a:r>
          </a:p>
          <a:p>
            <a:r>
              <a:rPr lang="en-US" dirty="0"/>
              <a:t>Disfigurement</a:t>
            </a:r>
          </a:p>
          <a:p>
            <a:r>
              <a:rPr lang="en-US" dirty="0"/>
              <a:t>Social Isolation</a:t>
            </a:r>
          </a:p>
          <a:p>
            <a:r>
              <a:rPr lang="en-US" dirty="0"/>
              <a:t>Distress</a:t>
            </a:r>
          </a:p>
          <a:p>
            <a:r>
              <a:rPr lang="en-US" dirty="0"/>
              <a:t>Even Death</a:t>
            </a:r>
          </a:p>
          <a:p>
            <a:endParaRPr lang="en-US" dirty="0"/>
          </a:p>
          <a:p>
            <a:r>
              <a:rPr lang="en-US" dirty="0"/>
              <a:t>Affect quality of life.</a:t>
            </a:r>
          </a:p>
          <a:p>
            <a:r>
              <a:rPr lang="en-US" dirty="0"/>
              <a:t>And the treatment of oral diseases place an economic burden on individuals.</a:t>
            </a:r>
          </a:p>
          <a:p>
            <a:endParaRPr lang="en-US" dirty="0"/>
          </a:p>
          <a:p>
            <a:endParaRPr lang="en-US" dirty="0"/>
          </a:p>
        </p:txBody>
      </p:sp>
    </p:spTree>
    <p:extLst>
      <p:ext uri="{BB962C8B-B14F-4D97-AF65-F5344CB8AC3E}">
        <p14:creationId xmlns:p14="http://schemas.microsoft.com/office/powerpoint/2010/main" val="2787367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55CC9-8D38-4B54-AA84-8AE775479573}"/>
              </a:ext>
            </a:extLst>
          </p:cNvPr>
          <p:cNvSpPr>
            <a:spLocks noGrp="1"/>
          </p:cNvSpPr>
          <p:nvPr>
            <p:ph type="title"/>
          </p:nvPr>
        </p:nvSpPr>
        <p:spPr/>
        <p:txBody>
          <a:bodyPr/>
          <a:lstStyle/>
          <a:p>
            <a:r>
              <a:rPr lang="en-US" dirty="0"/>
              <a:t>Therefore:</a:t>
            </a:r>
          </a:p>
        </p:txBody>
      </p:sp>
      <p:sp>
        <p:nvSpPr>
          <p:cNvPr id="3" name="Content Placeholder 2">
            <a:extLst>
              <a:ext uri="{FF2B5EF4-FFF2-40B4-BE49-F238E27FC236}">
                <a16:creationId xmlns:a16="http://schemas.microsoft.com/office/drawing/2014/main" id="{98E11CEC-B9A7-4810-B434-B117E86436E9}"/>
              </a:ext>
            </a:extLst>
          </p:cNvPr>
          <p:cNvSpPr>
            <a:spLocks noGrp="1"/>
          </p:cNvSpPr>
          <p:nvPr>
            <p:ph idx="1"/>
          </p:nvPr>
        </p:nvSpPr>
        <p:spPr/>
        <p:txBody>
          <a:bodyPr/>
          <a:lstStyle/>
          <a:p>
            <a:r>
              <a:rPr lang="en-US" dirty="0"/>
              <a:t>Oral health is imperative to the general Health and Well-Being of Individuals.</a:t>
            </a:r>
          </a:p>
          <a:p>
            <a:r>
              <a:rPr lang="en-US" dirty="0"/>
              <a:t>Oral Health care forms an integral part of UHC</a:t>
            </a:r>
          </a:p>
          <a:p>
            <a:r>
              <a:rPr lang="en-US" dirty="0"/>
              <a:t>As health care workers , we all play a role in improving the oral health of the communities we serve.</a:t>
            </a:r>
          </a:p>
          <a:p>
            <a:pPr marL="0" indent="0">
              <a:buNone/>
            </a:pPr>
            <a:endParaRPr lang="en-US" dirty="0"/>
          </a:p>
        </p:txBody>
      </p:sp>
    </p:spTree>
    <p:extLst>
      <p:ext uri="{BB962C8B-B14F-4D97-AF65-F5344CB8AC3E}">
        <p14:creationId xmlns:p14="http://schemas.microsoft.com/office/powerpoint/2010/main" val="2038164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2648A-91F0-4499-998B-DC5DFD629038}"/>
              </a:ext>
            </a:extLst>
          </p:cNvPr>
          <p:cNvSpPr>
            <a:spLocks noGrp="1"/>
          </p:cNvSpPr>
          <p:nvPr>
            <p:ph type="title"/>
          </p:nvPr>
        </p:nvSpPr>
        <p:spPr/>
        <p:txBody>
          <a:bodyPr/>
          <a:lstStyle/>
          <a:p>
            <a:r>
              <a:rPr lang="en-US" dirty="0"/>
              <a:t>GLOBAL BURDEN OF oral DISEASE</a:t>
            </a:r>
          </a:p>
        </p:txBody>
      </p:sp>
      <p:sp>
        <p:nvSpPr>
          <p:cNvPr id="3" name="Content Placeholder 2">
            <a:extLst>
              <a:ext uri="{FF2B5EF4-FFF2-40B4-BE49-F238E27FC236}">
                <a16:creationId xmlns:a16="http://schemas.microsoft.com/office/drawing/2014/main" id="{57509069-5CBB-46E1-9A2D-3C131E030019}"/>
              </a:ext>
            </a:extLst>
          </p:cNvPr>
          <p:cNvSpPr>
            <a:spLocks noGrp="1"/>
          </p:cNvSpPr>
          <p:nvPr>
            <p:ph idx="1"/>
          </p:nvPr>
        </p:nvSpPr>
        <p:spPr/>
        <p:txBody>
          <a:bodyPr/>
          <a:lstStyle/>
          <a:p>
            <a:pPr marL="0" indent="0">
              <a:buNone/>
            </a:pPr>
            <a:r>
              <a:rPr lang="en-US" b="1" u="sng" dirty="0"/>
              <a:t>Findings From the Global Burden of Diseases, Injuries and Risk Factors Study (2010)</a:t>
            </a:r>
          </a:p>
          <a:p>
            <a:r>
              <a:rPr lang="en-US" dirty="0"/>
              <a:t>Untreated dental caries  in permanent teeth: was the most prevalent condition, (out of 291 conditions)with a global prevalence of 35%.</a:t>
            </a:r>
          </a:p>
          <a:p>
            <a:r>
              <a:rPr lang="en-US" dirty="0"/>
              <a:t>Severe Periodontitis- 6</a:t>
            </a:r>
            <a:r>
              <a:rPr lang="en-US" baseline="30000" dirty="0"/>
              <a:t>th</a:t>
            </a:r>
            <a:r>
              <a:rPr lang="en-US" dirty="0"/>
              <a:t> most prevalent condition world wide</a:t>
            </a:r>
          </a:p>
          <a:p>
            <a:r>
              <a:rPr lang="en-US" dirty="0"/>
              <a:t>Untreated dental carries in milk teeth- 10</a:t>
            </a:r>
            <a:r>
              <a:rPr lang="en-US" baseline="30000" dirty="0"/>
              <a:t>th</a:t>
            </a:r>
            <a:r>
              <a:rPr lang="en-US" dirty="0"/>
              <a:t> most prevalent condition world wide</a:t>
            </a:r>
          </a:p>
          <a:p>
            <a:endParaRPr lang="en-US" dirty="0"/>
          </a:p>
        </p:txBody>
      </p:sp>
    </p:spTree>
    <p:extLst>
      <p:ext uri="{BB962C8B-B14F-4D97-AF65-F5344CB8AC3E}">
        <p14:creationId xmlns:p14="http://schemas.microsoft.com/office/powerpoint/2010/main" val="1829480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3069E-3853-4135-B6D4-ECE9FAFD4183}"/>
              </a:ext>
            </a:extLst>
          </p:cNvPr>
          <p:cNvSpPr>
            <a:spLocks noGrp="1"/>
          </p:cNvSpPr>
          <p:nvPr>
            <p:ph type="title"/>
          </p:nvPr>
        </p:nvSpPr>
        <p:spPr/>
        <p:txBody>
          <a:bodyPr/>
          <a:lstStyle/>
          <a:p>
            <a:r>
              <a:rPr lang="en-US" dirty="0"/>
              <a:t>Global burden of disease study 2017- funded by bill and Melinda gates</a:t>
            </a:r>
          </a:p>
        </p:txBody>
      </p:sp>
      <p:sp>
        <p:nvSpPr>
          <p:cNvPr id="3" name="Content Placeholder 2">
            <a:extLst>
              <a:ext uri="{FF2B5EF4-FFF2-40B4-BE49-F238E27FC236}">
                <a16:creationId xmlns:a16="http://schemas.microsoft.com/office/drawing/2014/main" id="{30EB7C0A-FC77-416F-A95A-44FACFC52454}"/>
              </a:ext>
            </a:extLst>
          </p:cNvPr>
          <p:cNvSpPr>
            <a:spLocks noGrp="1"/>
          </p:cNvSpPr>
          <p:nvPr>
            <p:ph idx="1"/>
          </p:nvPr>
        </p:nvSpPr>
        <p:spPr/>
        <p:txBody>
          <a:bodyPr/>
          <a:lstStyle/>
          <a:p>
            <a:pPr marL="0" indent="0">
              <a:buNone/>
            </a:pPr>
            <a:r>
              <a:rPr lang="en-US" dirty="0"/>
              <a:t>Studied Non-Fatal Burden of disease or rather non fatal health loss- takes into account the incidence prevalence and years lived with disability for 354 causes in  195 countries</a:t>
            </a:r>
          </a:p>
          <a:p>
            <a:pPr marL="0" indent="0">
              <a:buNone/>
            </a:pPr>
            <a:r>
              <a:rPr lang="en-US" dirty="0"/>
              <a:t>Aim was to study the health loss and challenge health inequities. Life expectancy has improved, has Quality adjusted life year</a:t>
            </a:r>
          </a:p>
          <a:p>
            <a:pPr marL="0" indent="0">
              <a:buNone/>
            </a:pPr>
            <a:r>
              <a:rPr lang="en-US" dirty="0"/>
              <a:t>Globally – Oral disorders are among the top three (3.07 Billion), TB (1.93 Billion)</a:t>
            </a:r>
          </a:p>
          <a:p>
            <a:pPr marL="0" indent="0">
              <a:buNone/>
            </a:pPr>
            <a:r>
              <a:rPr lang="en-US" dirty="0"/>
              <a:t>What is interesting is that Oral disorders remained unchanged between 1990 to 2017 as the top most prevalent condition and the prevalence increased by 21%</a:t>
            </a:r>
          </a:p>
        </p:txBody>
      </p:sp>
    </p:spTree>
    <p:extLst>
      <p:ext uri="{BB962C8B-B14F-4D97-AF65-F5344CB8AC3E}">
        <p14:creationId xmlns:p14="http://schemas.microsoft.com/office/powerpoint/2010/main" val="585544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23227-12DA-4FE1-A42D-8DBCF4282E78}"/>
              </a:ext>
            </a:extLst>
          </p:cNvPr>
          <p:cNvSpPr>
            <a:spLocks noGrp="1"/>
          </p:cNvSpPr>
          <p:nvPr>
            <p:ph type="title"/>
          </p:nvPr>
        </p:nvSpPr>
        <p:spPr/>
        <p:txBody>
          <a:bodyPr/>
          <a:lstStyle/>
          <a:p>
            <a:r>
              <a:rPr lang="en-US" dirty="0"/>
              <a:t>Global burden of disease 2019</a:t>
            </a:r>
          </a:p>
        </p:txBody>
      </p:sp>
      <p:sp>
        <p:nvSpPr>
          <p:cNvPr id="3" name="Content Placeholder 2">
            <a:extLst>
              <a:ext uri="{FF2B5EF4-FFF2-40B4-BE49-F238E27FC236}">
                <a16:creationId xmlns:a16="http://schemas.microsoft.com/office/drawing/2014/main" id="{0AA183CC-CF0E-4B6F-8226-998EE7874313}"/>
              </a:ext>
            </a:extLst>
          </p:cNvPr>
          <p:cNvSpPr>
            <a:spLocks noGrp="1"/>
          </p:cNvSpPr>
          <p:nvPr>
            <p:ph idx="1"/>
          </p:nvPr>
        </p:nvSpPr>
        <p:spPr/>
        <p:txBody>
          <a:bodyPr/>
          <a:lstStyle/>
          <a:p>
            <a:r>
              <a:rPr lang="en-US" dirty="0"/>
              <a:t>oral diseases affect close to 3.5 billion people worldwide, </a:t>
            </a:r>
          </a:p>
          <a:p>
            <a:r>
              <a:rPr lang="en-US" dirty="0"/>
              <a:t>with caries of permanent teeth being the most common condition. </a:t>
            </a:r>
          </a:p>
          <a:p>
            <a:r>
              <a:rPr lang="en-US" dirty="0"/>
              <a:t>Globally, it is estimated that 2 billion people suffer from caries of permanent teeth and </a:t>
            </a:r>
          </a:p>
          <a:p>
            <a:r>
              <a:rPr lang="en-US" dirty="0"/>
              <a:t>520 million children suffer from caries of primary teeth</a:t>
            </a:r>
          </a:p>
        </p:txBody>
      </p:sp>
    </p:spTree>
    <p:extLst>
      <p:ext uri="{BB962C8B-B14F-4D97-AF65-F5344CB8AC3E}">
        <p14:creationId xmlns:p14="http://schemas.microsoft.com/office/powerpoint/2010/main" val="3291084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B2F5A-0D8A-46CD-A401-978B1BEB675F}"/>
              </a:ext>
            </a:extLst>
          </p:cNvPr>
          <p:cNvSpPr>
            <a:spLocks noGrp="1"/>
          </p:cNvSpPr>
          <p:nvPr>
            <p:ph type="title"/>
          </p:nvPr>
        </p:nvSpPr>
        <p:spPr/>
        <p:txBody>
          <a:bodyPr/>
          <a:lstStyle/>
          <a:p>
            <a:r>
              <a:rPr lang="en-US" dirty="0"/>
              <a:t>UNDERSTANDING THE BURDEN OF ORAL DISEASES in </a:t>
            </a:r>
            <a:r>
              <a:rPr lang="en-US" dirty="0" err="1"/>
              <a:t>africa</a:t>
            </a:r>
            <a:endParaRPr lang="en-US" dirty="0"/>
          </a:p>
        </p:txBody>
      </p:sp>
      <p:pic>
        <p:nvPicPr>
          <p:cNvPr id="4" name="Content Placeholder 3">
            <a:extLst>
              <a:ext uri="{FF2B5EF4-FFF2-40B4-BE49-F238E27FC236}">
                <a16:creationId xmlns:a16="http://schemas.microsoft.com/office/drawing/2014/main" id="{2B08F244-2352-4F82-8B20-A5A2313134D4}"/>
              </a:ext>
            </a:extLst>
          </p:cNvPr>
          <p:cNvPicPr>
            <a:picLocks noGrp="1" noChangeAspect="1"/>
          </p:cNvPicPr>
          <p:nvPr>
            <p:ph idx="1"/>
          </p:nvPr>
        </p:nvPicPr>
        <p:blipFill>
          <a:blip r:embed="rId2"/>
          <a:stretch>
            <a:fillRect/>
          </a:stretch>
        </p:blipFill>
        <p:spPr>
          <a:xfrm>
            <a:off x="3201826" y="2181225"/>
            <a:ext cx="5788347" cy="3678238"/>
          </a:xfrm>
          <a:prstGeom prst="rect">
            <a:avLst/>
          </a:prstGeom>
        </p:spPr>
      </p:pic>
    </p:spTree>
    <p:extLst>
      <p:ext uri="{BB962C8B-B14F-4D97-AF65-F5344CB8AC3E}">
        <p14:creationId xmlns:p14="http://schemas.microsoft.com/office/powerpoint/2010/main" val="1639492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EA586-8F11-4619-BA4B-5206F5237589}"/>
              </a:ext>
            </a:extLst>
          </p:cNvPr>
          <p:cNvSpPr>
            <a:spLocks noGrp="1"/>
          </p:cNvSpPr>
          <p:nvPr>
            <p:ph type="title"/>
          </p:nvPr>
        </p:nvSpPr>
        <p:spPr/>
        <p:txBody>
          <a:bodyPr/>
          <a:lstStyle/>
          <a:p>
            <a:r>
              <a:rPr lang="en-US" dirty="0"/>
              <a:t>ORAL DISEASE BURDEN IN KENYA</a:t>
            </a:r>
          </a:p>
        </p:txBody>
      </p:sp>
      <p:pic>
        <p:nvPicPr>
          <p:cNvPr id="6" name="Content Placeholder 5">
            <a:extLst>
              <a:ext uri="{FF2B5EF4-FFF2-40B4-BE49-F238E27FC236}">
                <a16:creationId xmlns:a16="http://schemas.microsoft.com/office/drawing/2014/main" id="{84E7ADB0-FABD-47CE-A7EB-403790EE23B5}"/>
              </a:ext>
            </a:extLst>
          </p:cNvPr>
          <p:cNvPicPr>
            <a:picLocks noGrp="1" noChangeAspect="1"/>
          </p:cNvPicPr>
          <p:nvPr>
            <p:ph sz="half" idx="1"/>
          </p:nvPr>
        </p:nvPicPr>
        <p:blipFill>
          <a:blip r:embed="rId2"/>
          <a:stretch>
            <a:fillRect/>
          </a:stretch>
        </p:blipFill>
        <p:spPr>
          <a:xfrm>
            <a:off x="1795962" y="2227263"/>
            <a:ext cx="2993026" cy="3633787"/>
          </a:xfrm>
          <a:prstGeom prst="rect">
            <a:avLst/>
          </a:prstGeom>
        </p:spPr>
      </p:pic>
      <p:sp>
        <p:nvSpPr>
          <p:cNvPr id="5" name="Content Placeholder 4">
            <a:extLst>
              <a:ext uri="{FF2B5EF4-FFF2-40B4-BE49-F238E27FC236}">
                <a16:creationId xmlns:a16="http://schemas.microsoft.com/office/drawing/2014/main" id="{69EF9741-52C1-4975-A123-01D353852B2C}"/>
              </a:ext>
            </a:extLst>
          </p:cNvPr>
          <p:cNvSpPr>
            <a:spLocks noGrp="1"/>
          </p:cNvSpPr>
          <p:nvPr>
            <p:ph sz="half" idx="2"/>
          </p:nvPr>
        </p:nvSpPr>
        <p:spPr>
          <a:xfrm>
            <a:off x="6188417" y="2054579"/>
            <a:ext cx="5422392" cy="3806472"/>
          </a:xfrm>
        </p:spPr>
        <p:txBody>
          <a:bodyPr/>
          <a:lstStyle/>
          <a:p>
            <a:pPr marL="0" indent="0">
              <a:buNone/>
            </a:pPr>
            <a:r>
              <a:rPr lang="en-US" dirty="0"/>
              <a:t>Based on The First Kenya National Oral Health Survey conducted in 2015:</a:t>
            </a:r>
          </a:p>
          <a:p>
            <a:r>
              <a:rPr lang="en-US" dirty="0"/>
              <a:t>Caries Prevalence in Children is 23.9%</a:t>
            </a:r>
          </a:p>
          <a:p>
            <a:r>
              <a:rPr lang="en-US" dirty="0"/>
              <a:t> Caries Prevalence In adults is: 34.3%</a:t>
            </a:r>
          </a:p>
          <a:p>
            <a:r>
              <a:rPr lang="en-US" dirty="0"/>
              <a:t>Gum disease in adults: 98.1%</a:t>
            </a:r>
          </a:p>
          <a:p>
            <a:endParaRPr lang="en-US" dirty="0"/>
          </a:p>
          <a:p>
            <a:endParaRPr lang="en-US" dirty="0"/>
          </a:p>
        </p:txBody>
      </p:sp>
    </p:spTree>
    <p:extLst>
      <p:ext uri="{BB962C8B-B14F-4D97-AF65-F5344CB8AC3E}">
        <p14:creationId xmlns:p14="http://schemas.microsoft.com/office/powerpoint/2010/main" val="2689484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6D555-5B29-45AA-9C0E-32AB496D003F}"/>
              </a:ext>
            </a:extLst>
          </p:cNvPr>
          <p:cNvSpPr>
            <a:spLocks noGrp="1"/>
          </p:cNvSpPr>
          <p:nvPr>
            <p:ph type="title"/>
          </p:nvPr>
        </p:nvSpPr>
        <p:spPr/>
        <p:txBody>
          <a:bodyPr/>
          <a:lstStyle/>
          <a:p>
            <a:r>
              <a:rPr lang="en-US" dirty="0"/>
              <a:t>Oral health care worldwide</a:t>
            </a:r>
          </a:p>
        </p:txBody>
      </p:sp>
      <p:sp>
        <p:nvSpPr>
          <p:cNvPr id="3" name="Content Placeholder 2">
            <a:extLst>
              <a:ext uri="{FF2B5EF4-FFF2-40B4-BE49-F238E27FC236}">
                <a16:creationId xmlns:a16="http://schemas.microsoft.com/office/drawing/2014/main" id="{0805533F-BEC0-4874-AAAA-C0CD41D400C8}"/>
              </a:ext>
            </a:extLst>
          </p:cNvPr>
          <p:cNvSpPr>
            <a:spLocks noGrp="1"/>
          </p:cNvSpPr>
          <p:nvPr>
            <p:ph sz="half" idx="1"/>
          </p:nvPr>
        </p:nvSpPr>
        <p:spPr/>
        <p:txBody>
          <a:bodyPr>
            <a:normAutofit/>
          </a:bodyPr>
          <a:lstStyle/>
          <a:p>
            <a:r>
              <a:rPr lang="en-US" dirty="0"/>
              <a:t>Access to Oral Health Care Varies in High Income Countries and Low Income Countries</a:t>
            </a:r>
          </a:p>
          <a:p>
            <a:r>
              <a:rPr lang="en-US" dirty="0"/>
              <a:t>Access is 35% In Low Income Countries,  60% In lower Middle income Countries and Up to 82% in High Income Countries</a:t>
            </a:r>
          </a:p>
          <a:p>
            <a:r>
              <a:rPr lang="en-US" dirty="0"/>
              <a:t>Access is determined by factors such as: Human resource, Infrastructure,  Financial barriers such as Out of Pocket expenses</a:t>
            </a:r>
          </a:p>
          <a:p>
            <a:pPr marL="0" indent="0">
              <a:buNone/>
            </a:pPr>
            <a:endParaRPr lang="en-US" dirty="0"/>
          </a:p>
          <a:p>
            <a:endParaRPr lang="en-US" dirty="0"/>
          </a:p>
          <a:p>
            <a:endParaRPr lang="en-US" dirty="0"/>
          </a:p>
        </p:txBody>
      </p:sp>
      <p:pic>
        <p:nvPicPr>
          <p:cNvPr id="6" name="Content Placeholder 5">
            <a:extLst>
              <a:ext uri="{FF2B5EF4-FFF2-40B4-BE49-F238E27FC236}">
                <a16:creationId xmlns:a16="http://schemas.microsoft.com/office/drawing/2014/main" id="{A5A07906-70CE-47B1-ACE0-10F52C6176CC}"/>
              </a:ext>
            </a:extLst>
          </p:cNvPr>
          <p:cNvPicPr>
            <a:picLocks noGrp="1" noChangeAspect="1"/>
          </p:cNvPicPr>
          <p:nvPr>
            <p:ph sz="half" idx="2"/>
          </p:nvPr>
        </p:nvPicPr>
        <p:blipFill>
          <a:blip r:embed="rId2"/>
          <a:stretch>
            <a:fillRect/>
          </a:stretch>
        </p:blipFill>
        <p:spPr>
          <a:xfrm>
            <a:off x="5840540" y="2227263"/>
            <a:ext cx="5422390" cy="4298228"/>
          </a:xfrm>
          <a:prstGeom prst="rect">
            <a:avLst/>
          </a:prstGeom>
        </p:spPr>
      </p:pic>
    </p:spTree>
    <p:extLst>
      <p:ext uri="{BB962C8B-B14F-4D97-AF65-F5344CB8AC3E}">
        <p14:creationId xmlns:p14="http://schemas.microsoft.com/office/powerpoint/2010/main" val="1302871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A9FF9-47C7-40A9-9E89-FD80F15B5901}"/>
              </a:ext>
            </a:extLst>
          </p:cNvPr>
          <p:cNvSpPr>
            <a:spLocks noGrp="1"/>
          </p:cNvSpPr>
          <p:nvPr>
            <p:ph type="title"/>
          </p:nvPr>
        </p:nvSpPr>
        <p:spPr/>
        <p:txBody>
          <a:bodyPr/>
          <a:lstStyle/>
          <a:p>
            <a:r>
              <a:rPr lang="en-US" dirty="0"/>
              <a:t>Human resource</a:t>
            </a:r>
          </a:p>
        </p:txBody>
      </p:sp>
      <p:sp>
        <p:nvSpPr>
          <p:cNvPr id="3" name="Content Placeholder 2">
            <a:extLst>
              <a:ext uri="{FF2B5EF4-FFF2-40B4-BE49-F238E27FC236}">
                <a16:creationId xmlns:a16="http://schemas.microsoft.com/office/drawing/2014/main" id="{64CAD434-B39E-46ED-BA41-B04925029F3F}"/>
              </a:ext>
            </a:extLst>
          </p:cNvPr>
          <p:cNvSpPr>
            <a:spLocks noGrp="1"/>
          </p:cNvSpPr>
          <p:nvPr>
            <p:ph idx="1"/>
          </p:nvPr>
        </p:nvSpPr>
        <p:spPr/>
        <p:txBody>
          <a:bodyPr/>
          <a:lstStyle/>
          <a:p>
            <a:pPr marL="0" indent="0">
              <a:buNone/>
            </a:pPr>
            <a:endParaRPr lang="en-US" b="1" u="sng" dirty="0"/>
          </a:p>
          <a:p>
            <a:r>
              <a:rPr lang="en-US" dirty="0"/>
              <a:t>No. of dentists to population ratio varies from country to country, and also within a country from urban to rural areas.</a:t>
            </a:r>
          </a:p>
          <a:p>
            <a:r>
              <a:rPr lang="en-US" dirty="0"/>
              <a:t>Australia:  Number 1 dentist: 1700</a:t>
            </a:r>
          </a:p>
          <a:p>
            <a:r>
              <a:rPr lang="en-US" dirty="0"/>
              <a:t>Africa: 1 dentist: 150,000 population</a:t>
            </a:r>
          </a:p>
          <a:p>
            <a:r>
              <a:rPr lang="en-US" dirty="0"/>
              <a:t>USA: 1 dentist to 1600 population</a:t>
            </a:r>
          </a:p>
          <a:p>
            <a:r>
              <a:rPr lang="en-US" dirty="0"/>
              <a:t>OR Africa has 3.3 dentists per 100,000 population in comparison to the developed world that has 32.8 dentists per 100,000 population</a:t>
            </a:r>
          </a:p>
          <a:p>
            <a:endParaRPr lang="en-US" dirty="0"/>
          </a:p>
        </p:txBody>
      </p:sp>
    </p:spTree>
    <p:extLst>
      <p:ext uri="{BB962C8B-B14F-4D97-AF65-F5344CB8AC3E}">
        <p14:creationId xmlns:p14="http://schemas.microsoft.com/office/powerpoint/2010/main" val="3946091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5A140-E3CF-48B1-AA15-F0A9E5077079}"/>
              </a:ext>
            </a:extLst>
          </p:cNvPr>
          <p:cNvSpPr>
            <a:spLocks noGrp="1"/>
          </p:cNvSpPr>
          <p:nvPr>
            <p:ph type="title"/>
          </p:nvPr>
        </p:nvSpPr>
        <p:spPr/>
        <p:txBody>
          <a:bodyPr/>
          <a:lstStyle/>
          <a:p>
            <a:r>
              <a:rPr lang="en-US" dirty="0"/>
              <a:t>Cost of oral health care </a:t>
            </a:r>
          </a:p>
        </p:txBody>
      </p:sp>
      <p:sp>
        <p:nvSpPr>
          <p:cNvPr id="3" name="Content Placeholder 2">
            <a:extLst>
              <a:ext uri="{FF2B5EF4-FFF2-40B4-BE49-F238E27FC236}">
                <a16:creationId xmlns:a16="http://schemas.microsoft.com/office/drawing/2014/main" id="{2CCF3082-DA91-4B8D-B722-00583FCDA3B7}"/>
              </a:ext>
            </a:extLst>
          </p:cNvPr>
          <p:cNvSpPr>
            <a:spLocks noGrp="1"/>
          </p:cNvSpPr>
          <p:nvPr>
            <p:ph idx="1"/>
          </p:nvPr>
        </p:nvSpPr>
        <p:spPr/>
        <p:txBody>
          <a:bodyPr/>
          <a:lstStyle/>
          <a:p>
            <a:r>
              <a:rPr lang="en-US" dirty="0"/>
              <a:t>Majority of dental services are Out of Pocket Expenses</a:t>
            </a:r>
          </a:p>
          <a:p>
            <a:r>
              <a:rPr lang="en-US" dirty="0"/>
              <a:t>In Europe, oral health care cost 90 Billion, that is more than cancer related costs of 86 billion Euros</a:t>
            </a:r>
          </a:p>
          <a:p>
            <a:r>
              <a:rPr lang="en-US" dirty="0"/>
              <a:t>In USA 111 billion is used in restorative dentistry</a:t>
            </a:r>
          </a:p>
          <a:p>
            <a:endParaRPr lang="en-US" dirty="0"/>
          </a:p>
          <a:p>
            <a:endParaRPr lang="en-US" dirty="0"/>
          </a:p>
          <a:p>
            <a:endParaRPr lang="en-US" dirty="0"/>
          </a:p>
        </p:txBody>
      </p:sp>
    </p:spTree>
    <p:extLst>
      <p:ext uri="{BB962C8B-B14F-4D97-AF65-F5344CB8AC3E}">
        <p14:creationId xmlns:p14="http://schemas.microsoft.com/office/powerpoint/2010/main" val="2235263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EA586-8F11-4619-BA4B-5206F5237589}"/>
              </a:ext>
            </a:extLst>
          </p:cNvPr>
          <p:cNvSpPr>
            <a:spLocks noGrp="1"/>
          </p:cNvSpPr>
          <p:nvPr>
            <p:ph type="title"/>
          </p:nvPr>
        </p:nvSpPr>
        <p:spPr/>
        <p:txBody>
          <a:bodyPr/>
          <a:lstStyle/>
          <a:p>
            <a:r>
              <a:rPr lang="en-US" dirty="0"/>
              <a:t>ORAL health care in </a:t>
            </a:r>
            <a:r>
              <a:rPr lang="en-US" dirty="0" err="1"/>
              <a:t>kenya</a:t>
            </a:r>
            <a:endParaRPr lang="en-US" dirty="0"/>
          </a:p>
        </p:txBody>
      </p:sp>
      <p:pic>
        <p:nvPicPr>
          <p:cNvPr id="6" name="Content Placeholder 5">
            <a:extLst>
              <a:ext uri="{FF2B5EF4-FFF2-40B4-BE49-F238E27FC236}">
                <a16:creationId xmlns:a16="http://schemas.microsoft.com/office/drawing/2014/main" id="{84E7ADB0-FABD-47CE-A7EB-403790EE23B5}"/>
              </a:ext>
            </a:extLst>
          </p:cNvPr>
          <p:cNvPicPr>
            <a:picLocks noGrp="1" noChangeAspect="1"/>
          </p:cNvPicPr>
          <p:nvPr>
            <p:ph sz="half" idx="1"/>
          </p:nvPr>
        </p:nvPicPr>
        <p:blipFill>
          <a:blip r:embed="rId2"/>
          <a:stretch>
            <a:fillRect/>
          </a:stretch>
        </p:blipFill>
        <p:spPr>
          <a:xfrm>
            <a:off x="1795962" y="2227263"/>
            <a:ext cx="2993026" cy="3633787"/>
          </a:xfrm>
          <a:prstGeom prst="rect">
            <a:avLst/>
          </a:prstGeom>
        </p:spPr>
      </p:pic>
      <p:sp>
        <p:nvSpPr>
          <p:cNvPr id="5" name="Content Placeholder 4">
            <a:extLst>
              <a:ext uri="{FF2B5EF4-FFF2-40B4-BE49-F238E27FC236}">
                <a16:creationId xmlns:a16="http://schemas.microsoft.com/office/drawing/2014/main" id="{69EF9741-52C1-4975-A123-01D353852B2C}"/>
              </a:ext>
            </a:extLst>
          </p:cNvPr>
          <p:cNvSpPr>
            <a:spLocks noGrp="1"/>
          </p:cNvSpPr>
          <p:nvPr>
            <p:ph sz="half" idx="2"/>
          </p:nvPr>
        </p:nvSpPr>
        <p:spPr>
          <a:xfrm>
            <a:off x="6188417" y="2054579"/>
            <a:ext cx="5422392" cy="3806472"/>
          </a:xfrm>
        </p:spPr>
        <p:txBody>
          <a:bodyPr/>
          <a:lstStyle/>
          <a:p>
            <a:r>
              <a:rPr lang="en-US" dirty="0"/>
              <a:t>Kenya Population: 51.3 million</a:t>
            </a:r>
          </a:p>
          <a:p>
            <a:r>
              <a:rPr lang="en-US" dirty="0"/>
              <a:t>Number of dentists retained as of 2019: 842</a:t>
            </a:r>
          </a:p>
          <a:p>
            <a:r>
              <a:rPr lang="en-US" dirty="0"/>
              <a:t>Ratio: 1:60,000</a:t>
            </a:r>
          </a:p>
          <a:p>
            <a:r>
              <a:rPr lang="en-US" dirty="0" err="1"/>
              <a:t>Communuty</a:t>
            </a:r>
            <a:r>
              <a:rPr lang="en-US" dirty="0"/>
              <a:t> oral health officers 1:2000</a:t>
            </a:r>
          </a:p>
          <a:p>
            <a:r>
              <a:rPr lang="en-US" dirty="0"/>
              <a:t>Uneven distribution between rural and urban areas</a:t>
            </a:r>
          </a:p>
          <a:p>
            <a:r>
              <a:rPr lang="en-US" dirty="0"/>
              <a:t>Basic Oral Health care Package : covers extractions mainly, access and availability?</a:t>
            </a:r>
          </a:p>
          <a:p>
            <a:r>
              <a:rPr lang="en-US" dirty="0"/>
              <a:t>Mainly out of pocket expenditure </a:t>
            </a:r>
          </a:p>
        </p:txBody>
      </p:sp>
    </p:spTree>
    <p:extLst>
      <p:ext uri="{BB962C8B-B14F-4D97-AF65-F5344CB8AC3E}">
        <p14:creationId xmlns:p14="http://schemas.microsoft.com/office/powerpoint/2010/main" val="488155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2639-E0FE-40BD-8281-FC3B863E71F7}"/>
              </a:ext>
            </a:extLst>
          </p:cNvPr>
          <p:cNvSpPr>
            <a:spLocks noGrp="1"/>
          </p:cNvSpPr>
          <p:nvPr>
            <p:ph type="title"/>
          </p:nvPr>
        </p:nvSpPr>
        <p:spPr/>
        <p:txBody>
          <a:bodyPr/>
          <a:lstStyle/>
          <a:p>
            <a:r>
              <a:rPr lang="en-US" dirty="0"/>
              <a:t>WHY INTEGRATE ORAL HEALTH INTO PRIMARY HEALTH CARE?</a:t>
            </a:r>
          </a:p>
        </p:txBody>
      </p:sp>
      <p:sp>
        <p:nvSpPr>
          <p:cNvPr id="3" name="Content Placeholder 2">
            <a:extLst>
              <a:ext uri="{FF2B5EF4-FFF2-40B4-BE49-F238E27FC236}">
                <a16:creationId xmlns:a16="http://schemas.microsoft.com/office/drawing/2014/main" id="{EF2FDEFD-ECEA-493B-AE9B-9E483B95053D}"/>
              </a:ext>
            </a:extLst>
          </p:cNvPr>
          <p:cNvSpPr>
            <a:spLocks noGrp="1"/>
          </p:cNvSpPr>
          <p:nvPr>
            <p:ph idx="1"/>
          </p:nvPr>
        </p:nvSpPr>
        <p:spPr/>
        <p:txBody>
          <a:bodyPr/>
          <a:lstStyle/>
          <a:p>
            <a:r>
              <a:rPr lang="en-US" dirty="0"/>
              <a:t>As suggested by W.H.O, there is need to increase focus on oral health through health promotion and disease prevention.</a:t>
            </a:r>
          </a:p>
          <a:p>
            <a:r>
              <a:rPr lang="en-US" dirty="0"/>
              <a:t>Limited access to oral health care- Need to integrate into PHC</a:t>
            </a:r>
          </a:p>
        </p:txBody>
      </p:sp>
    </p:spTree>
    <p:extLst>
      <p:ext uri="{BB962C8B-B14F-4D97-AF65-F5344CB8AC3E}">
        <p14:creationId xmlns:p14="http://schemas.microsoft.com/office/powerpoint/2010/main" val="2409291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60A09-759A-42D3-BD54-B5DF936680AF}"/>
              </a:ext>
            </a:extLst>
          </p:cNvPr>
          <p:cNvSpPr>
            <a:spLocks noGrp="1"/>
          </p:cNvSpPr>
          <p:nvPr>
            <p:ph type="title"/>
          </p:nvPr>
        </p:nvSpPr>
        <p:spPr/>
        <p:txBody>
          <a:bodyPr/>
          <a:lstStyle/>
          <a:p>
            <a:r>
              <a:rPr lang="en-US" dirty="0"/>
              <a:t>IS IT A NEW CONCEPT</a:t>
            </a:r>
          </a:p>
        </p:txBody>
      </p:sp>
      <p:sp>
        <p:nvSpPr>
          <p:cNvPr id="3" name="Content Placeholder 2">
            <a:extLst>
              <a:ext uri="{FF2B5EF4-FFF2-40B4-BE49-F238E27FC236}">
                <a16:creationId xmlns:a16="http://schemas.microsoft.com/office/drawing/2014/main" id="{F0228282-6C8B-46D3-A131-3ECFDA6DC095}"/>
              </a:ext>
            </a:extLst>
          </p:cNvPr>
          <p:cNvSpPr>
            <a:spLocks noGrp="1"/>
          </p:cNvSpPr>
          <p:nvPr>
            <p:ph sz="half" idx="1"/>
          </p:nvPr>
        </p:nvSpPr>
        <p:spPr>
          <a:xfrm>
            <a:off x="581192" y="2228003"/>
            <a:ext cx="6734007" cy="3633047"/>
          </a:xfrm>
        </p:spPr>
        <p:txBody>
          <a:bodyPr/>
          <a:lstStyle/>
          <a:p>
            <a:pPr marL="0" indent="0">
              <a:buNone/>
            </a:pPr>
            <a:r>
              <a:rPr lang="en-US" dirty="0"/>
              <a:t>In 2009, at the WHO 7</a:t>
            </a:r>
            <a:r>
              <a:rPr lang="en-US" baseline="30000" dirty="0"/>
              <a:t>th</a:t>
            </a:r>
            <a:r>
              <a:rPr lang="en-US" dirty="0"/>
              <a:t> Global Conference- integration of Dental care Into Primary Health Care</a:t>
            </a:r>
          </a:p>
          <a:p>
            <a:pPr marL="0" indent="0">
              <a:buNone/>
            </a:pPr>
            <a:r>
              <a:rPr lang="en-US" dirty="0"/>
              <a:t>In 2016- Package of Essential Services </a:t>
            </a:r>
            <a:r>
              <a:rPr lang="en-US" dirty="0" err="1"/>
              <a:t>forNCD</a:t>
            </a:r>
            <a:r>
              <a:rPr lang="en-US" dirty="0"/>
              <a:t> interventions in Primary Health care</a:t>
            </a:r>
          </a:p>
          <a:p>
            <a:pPr marL="0" indent="0">
              <a:buNone/>
            </a:pPr>
            <a:r>
              <a:rPr lang="en-US" dirty="0"/>
              <a:t>The Common Risk Factor Approach</a:t>
            </a:r>
          </a:p>
          <a:p>
            <a:pPr marL="0" indent="0">
              <a:buNone/>
            </a:pPr>
            <a:endParaRPr lang="en-US" dirty="0"/>
          </a:p>
          <a:p>
            <a:pPr marL="0" indent="0">
              <a:buNone/>
            </a:pPr>
            <a:endParaRPr lang="en-US" dirty="0"/>
          </a:p>
          <a:p>
            <a:endParaRPr lang="en-US" dirty="0"/>
          </a:p>
        </p:txBody>
      </p:sp>
      <p:pic>
        <p:nvPicPr>
          <p:cNvPr id="5" name="Content Placeholder 4">
            <a:extLst>
              <a:ext uri="{FF2B5EF4-FFF2-40B4-BE49-F238E27FC236}">
                <a16:creationId xmlns:a16="http://schemas.microsoft.com/office/drawing/2014/main" id="{8E4B0AE8-E2BA-405E-9687-00D505F52024}"/>
              </a:ext>
            </a:extLst>
          </p:cNvPr>
          <p:cNvPicPr>
            <a:picLocks noGrp="1" noChangeAspect="1"/>
          </p:cNvPicPr>
          <p:nvPr>
            <p:ph sz="half" idx="2"/>
          </p:nvPr>
        </p:nvPicPr>
        <p:blipFill>
          <a:blip r:embed="rId2"/>
          <a:stretch>
            <a:fillRect/>
          </a:stretch>
        </p:blipFill>
        <p:spPr>
          <a:xfrm>
            <a:off x="7772400" y="2075657"/>
            <a:ext cx="4027987" cy="3064354"/>
          </a:xfrm>
          <a:prstGeom prst="rect">
            <a:avLst/>
          </a:prstGeom>
        </p:spPr>
      </p:pic>
      <p:pic>
        <p:nvPicPr>
          <p:cNvPr id="6" name="Picture 5">
            <a:extLst>
              <a:ext uri="{FF2B5EF4-FFF2-40B4-BE49-F238E27FC236}">
                <a16:creationId xmlns:a16="http://schemas.microsoft.com/office/drawing/2014/main" id="{4D43FF2F-F7A4-4B68-80DE-8216F11C838D}"/>
              </a:ext>
            </a:extLst>
          </p:cNvPr>
          <p:cNvPicPr>
            <a:picLocks noChangeAspect="1"/>
          </p:cNvPicPr>
          <p:nvPr/>
        </p:nvPicPr>
        <p:blipFill>
          <a:blip r:embed="rId3"/>
          <a:stretch>
            <a:fillRect/>
          </a:stretch>
        </p:blipFill>
        <p:spPr>
          <a:xfrm>
            <a:off x="581193" y="4592743"/>
            <a:ext cx="3660433" cy="1992799"/>
          </a:xfrm>
          <a:prstGeom prst="rect">
            <a:avLst/>
          </a:prstGeom>
        </p:spPr>
      </p:pic>
    </p:spTree>
    <p:extLst>
      <p:ext uri="{BB962C8B-B14F-4D97-AF65-F5344CB8AC3E}">
        <p14:creationId xmlns:p14="http://schemas.microsoft.com/office/powerpoint/2010/main" val="3568100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B19F8-31AF-4F8E-9730-17452CE8072D}"/>
              </a:ext>
            </a:extLst>
          </p:cNvPr>
          <p:cNvSpPr>
            <a:spLocks noGrp="1"/>
          </p:cNvSpPr>
          <p:nvPr>
            <p:ph type="title"/>
          </p:nvPr>
        </p:nvSpPr>
        <p:spPr/>
        <p:txBody>
          <a:bodyPr/>
          <a:lstStyle/>
          <a:p>
            <a:r>
              <a:rPr lang="en-US" dirty="0"/>
              <a:t>Where are we at?</a:t>
            </a:r>
          </a:p>
        </p:txBody>
      </p:sp>
      <p:sp>
        <p:nvSpPr>
          <p:cNvPr id="3" name="Content Placeholder 2">
            <a:extLst>
              <a:ext uri="{FF2B5EF4-FFF2-40B4-BE49-F238E27FC236}">
                <a16:creationId xmlns:a16="http://schemas.microsoft.com/office/drawing/2014/main" id="{530F42D4-87E1-4CCF-878D-F9C3A200DC12}"/>
              </a:ext>
            </a:extLst>
          </p:cNvPr>
          <p:cNvSpPr>
            <a:spLocks noGrp="1"/>
          </p:cNvSpPr>
          <p:nvPr>
            <p:ph sz="half" idx="1"/>
          </p:nvPr>
        </p:nvSpPr>
        <p:spPr/>
        <p:txBody>
          <a:bodyPr/>
          <a:lstStyle/>
          <a:p>
            <a:r>
              <a:rPr lang="en-US" dirty="0"/>
              <a:t>Primary Health Care?</a:t>
            </a:r>
          </a:p>
          <a:p>
            <a:r>
              <a:rPr lang="en-US" dirty="0"/>
              <a:t>Oral Primary Health Care</a:t>
            </a:r>
          </a:p>
          <a:p>
            <a:endParaRPr lang="en-US" dirty="0"/>
          </a:p>
          <a:p>
            <a:r>
              <a:rPr lang="en-US" dirty="0"/>
              <a:t>The African Continent has 25% of global disease burden, 3% of the world’s health workers  and 1% of the World’s Health </a:t>
            </a:r>
            <a:r>
              <a:rPr lang="en-US" dirty="0" err="1"/>
              <a:t>Expenditre</a:t>
            </a:r>
            <a:endParaRPr lang="en-US" dirty="0"/>
          </a:p>
          <a:p>
            <a:endParaRPr lang="en-US" dirty="0"/>
          </a:p>
        </p:txBody>
      </p:sp>
      <p:pic>
        <p:nvPicPr>
          <p:cNvPr id="5" name="Content Placeholder 4">
            <a:extLst>
              <a:ext uri="{FF2B5EF4-FFF2-40B4-BE49-F238E27FC236}">
                <a16:creationId xmlns:a16="http://schemas.microsoft.com/office/drawing/2014/main" id="{FC820C0B-3EF4-44D3-9FB6-862F12311FC0}"/>
              </a:ext>
            </a:extLst>
          </p:cNvPr>
          <p:cNvPicPr>
            <a:picLocks noGrp="1" noChangeAspect="1"/>
          </p:cNvPicPr>
          <p:nvPr>
            <p:ph sz="half" idx="2"/>
          </p:nvPr>
        </p:nvPicPr>
        <p:blipFill>
          <a:blip r:embed="rId2"/>
          <a:stretch>
            <a:fillRect/>
          </a:stretch>
        </p:blipFill>
        <p:spPr>
          <a:xfrm>
            <a:off x="7402827" y="2227391"/>
            <a:ext cx="2993395" cy="3633531"/>
          </a:xfrm>
          <a:prstGeom prst="rect">
            <a:avLst/>
          </a:prstGeom>
        </p:spPr>
      </p:pic>
    </p:spTree>
    <p:extLst>
      <p:ext uri="{BB962C8B-B14F-4D97-AF65-F5344CB8AC3E}">
        <p14:creationId xmlns:p14="http://schemas.microsoft.com/office/powerpoint/2010/main" val="2218767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0B02C-F9B4-44C0-9335-222616D7CE9F}"/>
              </a:ext>
            </a:extLst>
          </p:cNvPr>
          <p:cNvSpPr>
            <a:spLocks noGrp="1"/>
          </p:cNvSpPr>
          <p:nvPr>
            <p:ph type="title"/>
          </p:nvPr>
        </p:nvSpPr>
        <p:spPr/>
        <p:txBody>
          <a:bodyPr/>
          <a:lstStyle/>
          <a:p>
            <a:r>
              <a:rPr lang="en-US" dirty="0"/>
              <a:t>LEVELS OF CARE : KENYA</a:t>
            </a:r>
          </a:p>
        </p:txBody>
      </p:sp>
      <p:pic>
        <p:nvPicPr>
          <p:cNvPr id="5" name="Content Placeholder 4">
            <a:extLst>
              <a:ext uri="{FF2B5EF4-FFF2-40B4-BE49-F238E27FC236}">
                <a16:creationId xmlns:a16="http://schemas.microsoft.com/office/drawing/2014/main" id="{805FE7DE-60C2-4F1D-9222-2EFEA2343A06}"/>
              </a:ext>
            </a:extLst>
          </p:cNvPr>
          <p:cNvPicPr>
            <a:picLocks noGrp="1" noChangeAspect="1"/>
          </p:cNvPicPr>
          <p:nvPr>
            <p:ph sz="half" idx="1"/>
          </p:nvPr>
        </p:nvPicPr>
        <p:blipFill>
          <a:blip r:embed="rId2"/>
          <a:stretch>
            <a:fillRect/>
          </a:stretch>
        </p:blipFill>
        <p:spPr>
          <a:xfrm>
            <a:off x="1094509" y="2410619"/>
            <a:ext cx="4336473" cy="3267075"/>
          </a:xfrm>
          <a:prstGeom prst="rect">
            <a:avLst/>
          </a:prstGeom>
        </p:spPr>
      </p:pic>
      <p:sp>
        <p:nvSpPr>
          <p:cNvPr id="4" name="Content Placeholder 3">
            <a:extLst>
              <a:ext uri="{FF2B5EF4-FFF2-40B4-BE49-F238E27FC236}">
                <a16:creationId xmlns:a16="http://schemas.microsoft.com/office/drawing/2014/main" id="{1BAD73CB-89A0-4081-9238-C9624950FF80}"/>
              </a:ext>
            </a:extLst>
          </p:cNvPr>
          <p:cNvSpPr>
            <a:spLocks noGrp="1"/>
          </p:cNvSpPr>
          <p:nvPr>
            <p:ph sz="half" idx="2"/>
          </p:nvPr>
        </p:nvSpPr>
        <p:spPr/>
        <p:txBody>
          <a:bodyPr/>
          <a:lstStyle/>
          <a:p>
            <a:r>
              <a:rPr lang="en-US" dirty="0"/>
              <a:t>Majority Of Oral Health care services:</a:t>
            </a:r>
          </a:p>
          <a:p>
            <a:r>
              <a:rPr lang="en-US" dirty="0"/>
              <a:t>In secondary and tertiary Hospitals</a:t>
            </a:r>
          </a:p>
          <a:p>
            <a:r>
              <a:rPr lang="en-US" dirty="0"/>
              <a:t>Private&gt; Public Sector</a:t>
            </a:r>
          </a:p>
          <a:p>
            <a:r>
              <a:rPr lang="en-US" dirty="0"/>
              <a:t>How it should be- Ideal vs Reality</a:t>
            </a:r>
          </a:p>
        </p:txBody>
      </p:sp>
    </p:spTree>
    <p:extLst>
      <p:ext uri="{BB962C8B-B14F-4D97-AF65-F5344CB8AC3E}">
        <p14:creationId xmlns:p14="http://schemas.microsoft.com/office/powerpoint/2010/main" val="616101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A5F62-D0C7-4F92-80C2-73CF3EB33DDC}"/>
              </a:ext>
            </a:extLst>
          </p:cNvPr>
          <p:cNvSpPr>
            <a:spLocks noGrp="1"/>
          </p:cNvSpPr>
          <p:nvPr>
            <p:ph type="title"/>
          </p:nvPr>
        </p:nvSpPr>
        <p:spPr/>
        <p:txBody>
          <a:bodyPr/>
          <a:lstStyle/>
          <a:p>
            <a:r>
              <a:rPr lang="en-US" dirty="0"/>
              <a:t>CHALLENGES AND OPPORTUNITIES FOR INTEGRATING ORAL HEALTH INTO PHC</a:t>
            </a:r>
          </a:p>
        </p:txBody>
      </p:sp>
      <p:sp>
        <p:nvSpPr>
          <p:cNvPr id="3" name="Content Placeholder 2">
            <a:extLst>
              <a:ext uri="{FF2B5EF4-FFF2-40B4-BE49-F238E27FC236}">
                <a16:creationId xmlns:a16="http://schemas.microsoft.com/office/drawing/2014/main" id="{9EBDAA26-9A81-43C9-9FE2-83C690D62B2F}"/>
              </a:ext>
            </a:extLst>
          </p:cNvPr>
          <p:cNvSpPr>
            <a:spLocks noGrp="1"/>
          </p:cNvSpPr>
          <p:nvPr>
            <p:ph idx="1"/>
          </p:nvPr>
        </p:nvSpPr>
        <p:spPr/>
        <p:txBody>
          <a:bodyPr/>
          <a:lstStyle/>
          <a:p>
            <a:r>
              <a:rPr lang="en-US" dirty="0"/>
              <a:t>At individual level- Fear, Anxiety, Oral Health Seeking barriers</a:t>
            </a:r>
          </a:p>
          <a:p>
            <a:r>
              <a:rPr lang="en-US" dirty="0"/>
              <a:t>At Meso Level- Availability of dental services, transport. </a:t>
            </a:r>
          </a:p>
          <a:p>
            <a:r>
              <a:rPr lang="en-US" dirty="0"/>
              <a:t>At macro level- Oral Health Overlooked in policies, </a:t>
            </a:r>
            <a:r>
              <a:rPr lang="en-US" dirty="0" err="1"/>
              <a:t>Eg</a:t>
            </a:r>
            <a:r>
              <a:rPr lang="en-US" dirty="0"/>
              <a:t> NCD policy . Value of sugar tax as a sin tax, Africa still lags behind in implementation of sin taxes as a continent- tobacco tax . </a:t>
            </a:r>
          </a:p>
          <a:p>
            <a:endParaRPr lang="en-US" dirty="0"/>
          </a:p>
          <a:p>
            <a:r>
              <a:rPr lang="en-US" dirty="0"/>
              <a:t>Challenges of Primary Health Care itself</a:t>
            </a:r>
          </a:p>
        </p:txBody>
      </p:sp>
    </p:spTree>
    <p:extLst>
      <p:ext uri="{BB962C8B-B14F-4D97-AF65-F5344CB8AC3E}">
        <p14:creationId xmlns:p14="http://schemas.microsoft.com/office/powerpoint/2010/main" val="1299297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C39A5-3994-4793-8261-5E78E914853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A587793-894A-419E-A41C-BED450867579}"/>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AC118EF4-78E0-4CD7-B3D0-E7742641B718}"/>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356942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40774-2FE7-4E8C-A3F9-98512350D92F}"/>
              </a:ext>
            </a:extLst>
          </p:cNvPr>
          <p:cNvSpPr>
            <a:spLocks noGrp="1"/>
          </p:cNvSpPr>
          <p:nvPr>
            <p:ph type="title"/>
          </p:nvPr>
        </p:nvSpPr>
        <p:spPr/>
        <p:txBody>
          <a:bodyPr/>
          <a:lstStyle/>
          <a:p>
            <a:r>
              <a:rPr lang="en-US" dirty="0"/>
              <a:t>LEADERSHIP and governance IN ORAL HEALTHCARE</a:t>
            </a:r>
          </a:p>
        </p:txBody>
      </p:sp>
      <p:sp>
        <p:nvSpPr>
          <p:cNvPr id="3" name="Content Placeholder 2">
            <a:extLst>
              <a:ext uri="{FF2B5EF4-FFF2-40B4-BE49-F238E27FC236}">
                <a16:creationId xmlns:a16="http://schemas.microsoft.com/office/drawing/2014/main" id="{A4D03A7D-39AD-4629-A413-F728541580A0}"/>
              </a:ext>
            </a:extLst>
          </p:cNvPr>
          <p:cNvSpPr>
            <a:spLocks noGrp="1"/>
          </p:cNvSpPr>
          <p:nvPr>
            <p:ph sz="half" idx="1"/>
          </p:nvPr>
        </p:nvSpPr>
        <p:spPr/>
        <p:txBody>
          <a:bodyPr>
            <a:normAutofit fontScale="92500" lnSpcReduction="10000"/>
          </a:bodyPr>
          <a:lstStyle/>
          <a:p>
            <a:r>
              <a:rPr lang="en-US" dirty="0"/>
              <a:t>Silo Effect</a:t>
            </a:r>
          </a:p>
          <a:p>
            <a:r>
              <a:rPr lang="en-US" dirty="0"/>
              <a:t>Majority of dentists- clinical Practice</a:t>
            </a:r>
          </a:p>
          <a:p>
            <a:r>
              <a:rPr lang="en-US" dirty="0"/>
              <a:t>Lack of governance structures in place for oral health sector</a:t>
            </a:r>
          </a:p>
          <a:p>
            <a:r>
              <a:rPr lang="en-US" dirty="0"/>
              <a:t>Oral Health Policy- Not translated into action?- Political Influence, Health is mostly political in the Kenyan Context</a:t>
            </a:r>
          </a:p>
          <a:p>
            <a:r>
              <a:rPr lang="en-US" dirty="0"/>
              <a:t>Kenya- 47 counties</a:t>
            </a:r>
          </a:p>
          <a:p>
            <a:r>
              <a:rPr lang="en-US" dirty="0"/>
              <a:t>Overall Political Neglect Internationally</a:t>
            </a:r>
          </a:p>
          <a:p>
            <a:r>
              <a:rPr lang="en-US" dirty="0"/>
              <a:t>Lack of supportive supervision, managerial leadership At PHC level</a:t>
            </a:r>
          </a:p>
          <a:p>
            <a:endParaRPr lang="en-US" dirty="0"/>
          </a:p>
          <a:p>
            <a:endParaRPr lang="en-US" dirty="0"/>
          </a:p>
        </p:txBody>
      </p:sp>
      <p:sp>
        <p:nvSpPr>
          <p:cNvPr id="7" name="Content Placeholder 6">
            <a:extLst>
              <a:ext uri="{FF2B5EF4-FFF2-40B4-BE49-F238E27FC236}">
                <a16:creationId xmlns:a16="http://schemas.microsoft.com/office/drawing/2014/main" id="{4DB056B4-1465-4EE5-8AA7-03D40E580488}"/>
              </a:ext>
            </a:extLst>
          </p:cNvPr>
          <p:cNvSpPr>
            <a:spLocks noGrp="1"/>
          </p:cNvSpPr>
          <p:nvPr>
            <p:ph sz="half" idx="2"/>
          </p:nvPr>
        </p:nvSpPr>
        <p:spPr/>
        <p:txBody>
          <a:bodyPr>
            <a:normAutofit fontScale="92500" lnSpcReduction="10000"/>
          </a:bodyPr>
          <a:lstStyle/>
          <a:p>
            <a:r>
              <a:rPr lang="en-US" dirty="0"/>
              <a:t>Opportunity: New draft Policy 2021-2030 (Kenya)has </a:t>
            </a:r>
            <a:r>
              <a:rPr lang="en-US" dirty="0" err="1"/>
              <a:t>givernance</a:t>
            </a:r>
            <a:r>
              <a:rPr lang="en-US" dirty="0"/>
              <a:t> structures in place for County and National Government , requires implementation</a:t>
            </a:r>
          </a:p>
          <a:p>
            <a:r>
              <a:rPr lang="en-US" dirty="0"/>
              <a:t>More involvement of dentists in oral health advocacy</a:t>
            </a:r>
          </a:p>
          <a:p>
            <a:r>
              <a:rPr lang="en-US" dirty="0"/>
              <a:t>Need for African Continent to lead in oral health integration in PHC</a:t>
            </a:r>
          </a:p>
        </p:txBody>
      </p:sp>
    </p:spTree>
    <p:extLst>
      <p:ext uri="{BB962C8B-B14F-4D97-AF65-F5344CB8AC3E}">
        <p14:creationId xmlns:p14="http://schemas.microsoft.com/office/powerpoint/2010/main" val="4249258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BCACC-6A5E-45B6-BCB9-C481BA85F020}"/>
              </a:ext>
            </a:extLst>
          </p:cNvPr>
          <p:cNvSpPr>
            <a:spLocks noGrp="1"/>
          </p:cNvSpPr>
          <p:nvPr>
            <p:ph type="title"/>
          </p:nvPr>
        </p:nvSpPr>
        <p:spPr/>
        <p:txBody>
          <a:bodyPr/>
          <a:lstStyle/>
          <a:p>
            <a:r>
              <a:rPr lang="en-US" dirty="0"/>
              <a:t>FINANCING IN ORAL HEALTH CARE AND PHC</a:t>
            </a:r>
          </a:p>
        </p:txBody>
      </p:sp>
      <p:sp>
        <p:nvSpPr>
          <p:cNvPr id="3" name="Content Placeholder 2">
            <a:extLst>
              <a:ext uri="{FF2B5EF4-FFF2-40B4-BE49-F238E27FC236}">
                <a16:creationId xmlns:a16="http://schemas.microsoft.com/office/drawing/2014/main" id="{4A87AE45-27A0-447E-A152-7D9C1CA47C69}"/>
              </a:ext>
            </a:extLst>
          </p:cNvPr>
          <p:cNvSpPr>
            <a:spLocks noGrp="1"/>
          </p:cNvSpPr>
          <p:nvPr>
            <p:ph sz="half" idx="1"/>
          </p:nvPr>
        </p:nvSpPr>
        <p:spPr/>
        <p:txBody>
          <a:bodyPr>
            <a:normAutofit/>
          </a:bodyPr>
          <a:lstStyle/>
          <a:p>
            <a:pPr marL="0" indent="0">
              <a:buNone/>
            </a:pPr>
            <a:r>
              <a:rPr lang="en-US" dirty="0"/>
              <a:t>Abuja </a:t>
            </a:r>
            <a:r>
              <a:rPr lang="en-US" dirty="0" err="1"/>
              <a:t>Declaation</a:t>
            </a:r>
            <a:r>
              <a:rPr lang="en-US" dirty="0"/>
              <a:t>: Allocate 15% of budget towards health</a:t>
            </a:r>
          </a:p>
          <a:p>
            <a:pPr marL="0" indent="0">
              <a:buNone/>
            </a:pPr>
            <a:r>
              <a:rPr lang="en-US" dirty="0"/>
              <a:t>Primary Health care remains Under financed</a:t>
            </a:r>
          </a:p>
          <a:p>
            <a:pPr marL="0" indent="0">
              <a:buNone/>
            </a:pPr>
            <a:r>
              <a:rPr lang="en-US" dirty="0"/>
              <a:t>Focus on curative health Sector</a:t>
            </a:r>
          </a:p>
          <a:p>
            <a:pPr marL="0" indent="0">
              <a:buNone/>
            </a:pPr>
            <a:r>
              <a:rPr lang="en-US" dirty="0"/>
              <a:t>Oral health sector- receives negligible budget , 0.036% in Kenya in the year 2015 2016</a:t>
            </a:r>
          </a:p>
          <a:p>
            <a:pPr marL="0" indent="0">
              <a:buNone/>
            </a:pPr>
            <a:r>
              <a:rPr lang="en-US" dirty="0"/>
              <a:t>PHC- donor dependent- vertical programs, fragment our health systems further</a:t>
            </a:r>
          </a:p>
          <a:p>
            <a:pPr marL="0" indent="0">
              <a:buNone/>
            </a:pPr>
            <a:r>
              <a:rPr lang="en-US" dirty="0"/>
              <a:t>County health finance bill? Limiting? Replicated ?</a:t>
            </a:r>
          </a:p>
        </p:txBody>
      </p:sp>
      <p:sp>
        <p:nvSpPr>
          <p:cNvPr id="4" name="Content Placeholder 3">
            <a:extLst>
              <a:ext uri="{FF2B5EF4-FFF2-40B4-BE49-F238E27FC236}">
                <a16:creationId xmlns:a16="http://schemas.microsoft.com/office/drawing/2014/main" id="{98F14466-9679-4C8C-A653-EA1D1A23494E}"/>
              </a:ext>
            </a:extLst>
          </p:cNvPr>
          <p:cNvSpPr>
            <a:spLocks noGrp="1"/>
          </p:cNvSpPr>
          <p:nvPr>
            <p:ph sz="half" idx="2"/>
          </p:nvPr>
        </p:nvSpPr>
        <p:spPr/>
        <p:txBody>
          <a:bodyPr>
            <a:normAutofit/>
          </a:bodyPr>
          <a:lstStyle/>
          <a:p>
            <a:r>
              <a:rPr lang="en-US" dirty="0"/>
              <a:t>Need for increased advocacy</a:t>
            </a:r>
          </a:p>
        </p:txBody>
      </p:sp>
    </p:spTree>
    <p:extLst>
      <p:ext uri="{BB962C8B-B14F-4D97-AF65-F5344CB8AC3E}">
        <p14:creationId xmlns:p14="http://schemas.microsoft.com/office/powerpoint/2010/main" val="3707381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D1B05-6127-4640-A1DB-D4D9A2E64315}"/>
              </a:ext>
            </a:extLst>
          </p:cNvPr>
          <p:cNvSpPr>
            <a:spLocks noGrp="1"/>
          </p:cNvSpPr>
          <p:nvPr>
            <p:ph type="title"/>
          </p:nvPr>
        </p:nvSpPr>
        <p:spPr/>
        <p:txBody>
          <a:bodyPr/>
          <a:lstStyle/>
          <a:p>
            <a:r>
              <a:rPr lang="en-US" dirty="0"/>
              <a:t>Human resource-</a:t>
            </a:r>
          </a:p>
        </p:txBody>
      </p:sp>
      <p:sp>
        <p:nvSpPr>
          <p:cNvPr id="3" name="Content Placeholder 2">
            <a:extLst>
              <a:ext uri="{FF2B5EF4-FFF2-40B4-BE49-F238E27FC236}">
                <a16:creationId xmlns:a16="http://schemas.microsoft.com/office/drawing/2014/main" id="{7D15B0D6-7F95-4774-8E33-A4BBFD8E632B}"/>
              </a:ext>
            </a:extLst>
          </p:cNvPr>
          <p:cNvSpPr>
            <a:spLocks noGrp="1"/>
          </p:cNvSpPr>
          <p:nvPr>
            <p:ph sz="half" idx="1"/>
          </p:nvPr>
        </p:nvSpPr>
        <p:spPr/>
        <p:txBody>
          <a:bodyPr>
            <a:normAutofit fontScale="92500" lnSpcReduction="20000"/>
          </a:bodyPr>
          <a:lstStyle/>
          <a:p>
            <a:r>
              <a:rPr lang="en-US" dirty="0"/>
              <a:t>Shortage of Oral Health Care workers</a:t>
            </a:r>
          </a:p>
          <a:p>
            <a:r>
              <a:rPr lang="en-US" dirty="0"/>
              <a:t>Attempts to address this shortage through the introduction of Community Oral Health Officers in Kenya, In South Africa the Dental Hygienists and Dental Technologists</a:t>
            </a:r>
          </a:p>
          <a:p>
            <a:r>
              <a:rPr lang="en-US" dirty="0"/>
              <a:t>General shortage in Health sector</a:t>
            </a:r>
          </a:p>
          <a:p>
            <a:r>
              <a:rPr lang="en-US" dirty="0"/>
              <a:t>Primary health care workers over worked, carry out several roles and adding on oral health</a:t>
            </a:r>
          </a:p>
          <a:p>
            <a:r>
              <a:rPr lang="en-US" dirty="0"/>
              <a:t>Community Health Volunteers- Lack of renumeration- ? Questionable sustainability</a:t>
            </a:r>
          </a:p>
          <a:p>
            <a:r>
              <a:rPr lang="en-US" dirty="0"/>
              <a:t>In South Africa, more dentists than dental </a:t>
            </a:r>
            <a:r>
              <a:rPr lang="en-US" dirty="0" err="1"/>
              <a:t>hygienistsd</a:t>
            </a:r>
            <a:r>
              <a:rPr lang="en-US" dirty="0"/>
              <a:t> and dental technicians- More focus on curative vs preventive and promotive</a:t>
            </a:r>
          </a:p>
          <a:p>
            <a:endParaRPr lang="en-US" dirty="0"/>
          </a:p>
          <a:p>
            <a:endParaRPr lang="en-US" dirty="0"/>
          </a:p>
        </p:txBody>
      </p:sp>
      <p:sp>
        <p:nvSpPr>
          <p:cNvPr id="4" name="Content Placeholder 3">
            <a:extLst>
              <a:ext uri="{FF2B5EF4-FFF2-40B4-BE49-F238E27FC236}">
                <a16:creationId xmlns:a16="http://schemas.microsoft.com/office/drawing/2014/main" id="{721C2CFC-4736-48EC-9FC1-F0B5045162CA}"/>
              </a:ext>
            </a:extLst>
          </p:cNvPr>
          <p:cNvSpPr>
            <a:spLocks noGrp="1"/>
          </p:cNvSpPr>
          <p:nvPr>
            <p:ph sz="half" idx="2"/>
          </p:nvPr>
        </p:nvSpPr>
        <p:spPr/>
        <p:txBody>
          <a:bodyPr>
            <a:normAutofit fontScale="92500" lnSpcReduction="20000"/>
          </a:bodyPr>
          <a:lstStyle/>
          <a:p>
            <a:r>
              <a:rPr lang="en-US" dirty="0"/>
              <a:t>Training for primary health Workers: Being taken up by WHO And Harvard School of dental Medicine- with pilots to be launched soon</a:t>
            </a:r>
          </a:p>
          <a:p>
            <a:endParaRPr lang="en-US" dirty="0"/>
          </a:p>
        </p:txBody>
      </p:sp>
    </p:spTree>
    <p:extLst>
      <p:ext uri="{BB962C8B-B14F-4D97-AF65-F5344CB8AC3E}">
        <p14:creationId xmlns:p14="http://schemas.microsoft.com/office/powerpoint/2010/main" val="2661262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2E95F-F729-4FEA-8FE3-18DC733984A1}"/>
              </a:ext>
            </a:extLst>
          </p:cNvPr>
          <p:cNvSpPr>
            <a:spLocks noGrp="1"/>
          </p:cNvSpPr>
          <p:nvPr>
            <p:ph type="title"/>
          </p:nvPr>
        </p:nvSpPr>
        <p:spPr/>
        <p:txBody>
          <a:bodyPr/>
          <a:lstStyle/>
          <a:p>
            <a:r>
              <a:rPr lang="en-US" dirty="0"/>
              <a:t>Health information</a:t>
            </a:r>
          </a:p>
        </p:txBody>
      </p:sp>
      <p:sp>
        <p:nvSpPr>
          <p:cNvPr id="3" name="Content Placeholder 2">
            <a:extLst>
              <a:ext uri="{FF2B5EF4-FFF2-40B4-BE49-F238E27FC236}">
                <a16:creationId xmlns:a16="http://schemas.microsoft.com/office/drawing/2014/main" id="{5A84EAD7-7590-4B92-BB98-4BE8DCEF2A35}"/>
              </a:ext>
            </a:extLst>
          </p:cNvPr>
          <p:cNvSpPr>
            <a:spLocks noGrp="1"/>
          </p:cNvSpPr>
          <p:nvPr>
            <p:ph sz="half" idx="1"/>
          </p:nvPr>
        </p:nvSpPr>
        <p:spPr/>
        <p:txBody>
          <a:bodyPr/>
          <a:lstStyle/>
          <a:p>
            <a:r>
              <a:rPr lang="en-US" dirty="0"/>
              <a:t>Lack of clear data, little research on oral health sector </a:t>
            </a:r>
          </a:p>
          <a:p>
            <a:r>
              <a:rPr lang="en-US" dirty="0"/>
              <a:t>No monitoring and evaluation of PEN</a:t>
            </a:r>
          </a:p>
          <a:p>
            <a:r>
              <a:rPr lang="en-US" dirty="0"/>
              <a:t>Lack of integration of oral health indicators in Health Information Systems</a:t>
            </a:r>
          </a:p>
          <a:p>
            <a:endParaRPr lang="en-US" dirty="0"/>
          </a:p>
          <a:p>
            <a:endParaRPr lang="en-US" dirty="0"/>
          </a:p>
        </p:txBody>
      </p:sp>
      <p:sp>
        <p:nvSpPr>
          <p:cNvPr id="4" name="Content Placeholder 3">
            <a:extLst>
              <a:ext uri="{FF2B5EF4-FFF2-40B4-BE49-F238E27FC236}">
                <a16:creationId xmlns:a16="http://schemas.microsoft.com/office/drawing/2014/main" id="{1E438FF6-C0D6-4A49-A15C-1F4E453C2050}"/>
              </a:ext>
            </a:extLst>
          </p:cNvPr>
          <p:cNvSpPr>
            <a:spLocks noGrp="1"/>
          </p:cNvSpPr>
          <p:nvPr>
            <p:ph sz="half" idx="2"/>
          </p:nvPr>
        </p:nvSpPr>
        <p:spPr/>
        <p:txBody>
          <a:bodyPr/>
          <a:lstStyle/>
          <a:p>
            <a:r>
              <a:rPr lang="en-US" dirty="0"/>
              <a:t>Invest in evidence based data</a:t>
            </a:r>
          </a:p>
          <a:p>
            <a:r>
              <a:rPr lang="en-US" dirty="0"/>
              <a:t>Monitoring and evaluation of programs in place</a:t>
            </a:r>
          </a:p>
          <a:p>
            <a:endParaRPr lang="en-US" dirty="0"/>
          </a:p>
        </p:txBody>
      </p:sp>
    </p:spTree>
    <p:extLst>
      <p:ext uri="{BB962C8B-B14F-4D97-AF65-F5344CB8AC3E}">
        <p14:creationId xmlns:p14="http://schemas.microsoft.com/office/powerpoint/2010/main" val="495672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ACD20-ED6C-4B30-9950-04A717197F65}"/>
              </a:ext>
            </a:extLst>
          </p:cNvPr>
          <p:cNvSpPr>
            <a:spLocks noGrp="1"/>
          </p:cNvSpPr>
          <p:nvPr>
            <p:ph type="title"/>
          </p:nvPr>
        </p:nvSpPr>
        <p:spPr/>
        <p:txBody>
          <a:bodyPr/>
          <a:lstStyle/>
          <a:p>
            <a:r>
              <a:rPr lang="en-US" dirty="0"/>
              <a:t>Way forward:</a:t>
            </a:r>
          </a:p>
        </p:txBody>
      </p:sp>
      <p:sp>
        <p:nvSpPr>
          <p:cNvPr id="5" name="Content Placeholder 4">
            <a:extLst>
              <a:ext uri="{FF2B5EF4-FFF2-40B4-BE49-F238E27FC236}">
                <a16:creationId xmlns:a16="http://schemas.microsoft.com/office/drawing/2014/main" id="{72CD6B61-262E-4DAA-9D5B-0397D89F1A6F}"/>
              </a:ext>
            </a:extLst>
          </p:cNvPr>
          <p:cNvSpPr>
            <a:spLocks noGrp="1"/>
          </p:cNvSpPr>
          <p:nvPr>
            <p:ph idx="1"/>
          </p:nvPr>
        </p:nvSpPr>
        <p:spPr/>
        <p:txBody>
          <a:bodyPr/>
          <a:lstStyle/>
          <a:p>
            <a:r>
              <a:rPr lang="en-US" dirty="0"/>
              <a:t>Health should be  a priority of the African Continent- Increased investment and need for supervisory role</a:t>
            </a:r>
          </a:p>
          <a:p>
            <a:r>
              <a:rPr lang="en-US" dirty="0"/>
              <a:t>Integrate oral health programs into existing successful programs such as HIV, Malaria, and strengthen NCD programs with Oral Health, and ensure there is monitoring </a:t>
            </a:r>
            <a:r>
              <a:rPr lang="en-US"/>
              <a:t>and evaluation</a:t>
            </a:r>
            <a:endParaRPr lang="en-US" dirty="0"/>
          </a:p>
          <a:p>
            <a:r>
              <a:rPr lang="en-US" dirty="0"/>
              <a:t>Commit to Primary health care for Universal Health care, with clear outputs</a:t>
            </a:r>
          </a:p>
          <a:p>
            <a:r>
              <a:rPr lang="en-US" dirty="0"/>
              <a:t>Understand the political influences that lead to policy implementation</a:t>
            </a:r>
          </a:p>
          <a:p>
            <a:endParaRPr lang="en-US" dirty="0"/>
          </a:p>
          <a:p>
            <a:endParaRPr lang="en-US" dirty="0"/>
          </a:p>
        </p:txBody>
      </p:sp>
    </p:spTree>
    <p:extLst>
      <p:ext uri="{BB962C8B-B14F-4D97-AF65-F5344CB8AC3E}">
        <p14:creationId xmlns:p14="http://schemas.microsoft.com/office/powerpoint/2010/main" val="3861385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396B6-8EF4-4F48-9BFE-C1CE1DCEEBB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E8B12148-D7C4-4C15-8695-835F496BCDEC}"/>
              </a:ext>
            </a:extLst>
          </p:cNvPr>
          <p:cNvSpPr>
            <a:spLocks noGrp="1"/>
          </p:cNvSpPr>
          <p:nvPr>
            <p:ph sz="half" idx="1"/>
          </p:nvPr>
        </p:nvSpPr>
        <p:spPr>
          <a:xfrm>
            <a:off x="581192" y="2228003"/>
            <a:ext cx="11029617" cy="3633047"/>
          </a:xfrm>
        </p:spPr>
        <p:txBody>
          <a:bodyPr>
            <a:normAutofit fontScale="85000" lnSpcReduction="10000"/>
          </a:bodyPr>
          <a:lstStyle/>
          <a:p>
            <a:r>
              <a:rPr lang="en-US" dirty="0" err="1"/>
              <a:t>Benzian</a:t>
            </a:r>
            <a:r>
              <a:rPr lang="en-US" dirty="0"/>
              <a:t> H </a:t>
            </a:r>
            <a:r>
              <a:rPr lang="en-US" dirty="0" err="1"/>
              <a:t>Hobdell</a:t>
            </a:r>
            <a:r>
              <a:rPr lang="en-US" dirty="0"/>
              <a:t> M Holmgren C et al. Political priority of global oral health: an analysis of reasons for international </a:t>
            </a:r>
            <a:r>
              <a:rPr lang="en-US" dirty="0" err="1"/>
              <a:t>neglect.Int</a:t>
            </a:r>
            <a:r>
              <a:rPr lang="en-US" dirty="0"/>
              <a:t> Dent J. 2011; 61: 124-130</a:t>
            </a:r>
          </a:p>
          <a:p>
            <a:r>
              <a:rPr lang="en-US" dirty="0"/>
              <a:t>Crisp N. Global health capacity and workforce development: turning the world upside down. Infect Dis Clin North Am. 2011 Jun;25(2):359-67. </a:t>
            </a:r>
            <a:r>
              <a:rPr lang="en-US" dirty="0" err="1"/>
              <a:t>doi</a:t>
            </a:r>
            <a:r>
              <a:rPr lang="en-US" dirty="0"/>
              <a:t>: 10.1016/j.idc.2011.02.010. PMID: 21628051; PMCID: PMC7127544.</a:t>
            </a:r>
          </a:p>
          <a:p>
            <a:r>
              <a:rPr lang="en-US" dirty="0" err="1"/>
              <a:t>Ghanbarzadegan</a:t>
            </a:r>
            <a:r>
              <a:rPr lang="en-US" dirty="0"/>
              <a:t>, A., Balasubramanian, M., </a:t>
            </a:r>
            <a:r>
              <a:rPr lang="en-US" dirty="0" err="1"/>
              <a:t>Luzzi</a:t>
            </a:r>
            <a:r>
              <a:rPr lang="en-US" dirty="0"/>
              <a:t>, L. et al. Inequality in dental services: a scoping review on the role of access toward achieving universal health coverage in oral health. BMC Oral Health 21, 404 (2021). </a:t>
            </a:r>
            <a:r>
              <a:rPr lang="en-US" dirty="0">
                <a:hlinkClick r:id="rId2"/>
              </a:rPr>
              <a:t>https://doi.org/10.1186/s12903-021-01765-z</a:t>
            </a:r>
            <a:endParaRPr lang="en-US" dirty="0"/>
          </a:p>
          <a:p>
            <a:r>
              <a:rPr lang="en-US" dirty="0"/>
              <a:t>Mash R, Howe A, </a:t>
            </a:r>
            <a:r>
              <a:rPr lang="en-US" dirty="0" err="1"/>
              <a:t>Olayemi</a:t>
            </a:r>
            <a:r>
              <a:rPr lang="en-US" dirty="0"/>
              <a:t> O, et </a:t>
            </a:r>
            <a:r>
              <a:rPr lang="en-US" dirty="0" err="1"/>
              <a:t>alReflections</a:t>
            </a:r>
            <a:r>
              <a:rPr lang="en-US" dirty="0"/>
              <a:t> on family medicine and primary healthcare in sub-Saharan </a:t>
            </a:r>
            <a:r>
              <a:rPr lang="en-US" dirty="0" err="1"/>
              <a:t>AfricaBMJ</a:t>
            </a:r>
            <a:r>
              <a:rPr lang="en-US" dirty="0"/>
              <a:t> Global Health 2018;3:e000662.</a:t>
            </a:r>
          </a:p>
          <a:p>
            <a:r>
              <a:rPr lang="en-US" dirty="0"/>
              <a:t>Peres MA, Macpherson LMD, </a:t>
            </a:r>
            <a:r>
              <a:rPr lang="en-US" dirty="0" err="1"/>
              <a:t>Weyant</a:t>
            </a:r>
            <a:r>
              <a:rPr lang="en-US" dirty="0"/>
              <a:t> RJ, Daly B, </a:t>
            </a:r>
            <a:r>
              <a:rPr lang="en-US" dirty="0" err="1"/>
              <a:t>Venturelli</a:t>
            </a:r>
            <a:r>
              <a:rPr lang="en-US" dirty="0"/>
              <a:t> R, Mathur MR, </a:t>
            </a:r>
            <a:r>
              <a:rPr lang="en-US" dirty="0" err="1"/>
              <a:t>Listl</a:t>
            </a:r>
            <a:r>
              <a:rPr lang="en-US" dirty="0"/>
              <a:t> S, Celeste RK, </a:t>
            </a:r>
            <a:r>
              <a:rPr lang="en-US" dirty="0" err="1"/>
              <a:t>Guarnizo-Herreño</a:t>
            </a:r>
            <a:r>
              <a:rPr lang="en-US" dirty="0"/>
              <a:t> CC, Kearns C, </a:t>
            </a:r>
            <a:r>
              <a:rPr lang="en-US" dirty="0" err="1"/>
              <a:t>Benzian</a:t>
            </a:r>
            <a:r>
              <a:rPr lang="en-US" dirty="0"/>
              <a:t> H, Allison P, Watt RG. Oral diseases: a global public health challenge. Lancet. 2019 Jul 20;394(10194):249-260. </a:t>
            </a:r>
            <a:r>
              <a:rPr lang="en-US" dirty="0" err="1"/>
              <a:t>doi</a:t>
            </a:r>
            <a:r>
              <a:rPr lang="en-US" dirty="0"/>
              <a:t>: 10.1016/S0140-6736(19)31146-8. Erratum in: Lancet. 2019 Sep 21;394(10203):1010. PMID: 31327369.</a:t>
            </a:r>
          </a:p>
          <a:p>
            <a:r>
              <a:rPr lang="en-US" dirty="0"/>
              <a:t>R.G. Watt1 , B. Daly2 P. Allison3 L.M.D. Macpherson4, The Lancet Oral Health Series: Implications for Oral and Dental Research</a:t>
            </a:r>
          </a:p>
        </p:txBody>
      </p:sp>
    </p:spTree>
    <p:extLst>
      <p:ext uri="{BB962C8B-B14F-4D97-AF65-F5344CB8AC3E}">
        <p14:creationId xmlns:p14="http://schemas.microsoft.com/office/powerpoint/2010/main" val="2913419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76A63-18EE-4B56-A4B0-7E91959730FC}"/>
              </a:ext>
            </a:extLst>
          </p:cNvPr>
          <p:cNvSpPr>
            <a:spLocks noGrp="1"/>
          </p:cNvSpPr>
          <p:nvPr>
            <p:ph type="title"/>
          </p:nvPr>
        </p:nvSpPr>
        <p:spPr/>
        <p:txBody>
          <a:bodyPr/>
          <a:lstStyle/>
          <a:p>
            <a:r>
              <a:rPr lang="en-US" dirty="0"/>
              <a:t>BRIEF BIO</a:t>
            </a:r>
          </a:p>
        </p:txBody>
      </p:sp>
      <p:sp>
        <p:nvSpPr>
          <p:cNvPr id="4" name="Content Placeholder 3">
            <a:extLst>
              <a:ext uri="{FF2B5EF4-FFF2-40B4-BE49-F238E27FC236}">
                <a16:creationId xmlns:a16="http://schemas.microsoft.com/office/drawing/2014/main" id="{F7E5FC87-D512-4812-B546-FD4A1CCE6D21}"/>
              </a:ext>
            </a:extLst>
          </p:cNvPr>
          <p:cNvSpPr>
            <a:spLocks noGrp="1"/>
          </p:cNvSpPr>
          <p:nvPr>
            <p:ph sz="half" idx="2"/>
          </p:nvPr>
        </p:nvSpPr>
        <p:spPr/>
        <p:txBody>
          <a:bodyPr>
            <a:normAutofit fontScale="92500" lnSpcReduction="20000"/>
          </a:bodyPr>
          <a:lstStyle/>
          <a:p>
            <a:pPr marL="0" indent="0">
              <a:buNone/>
            </a:pPr>
            <a:r>
              <a:rPr lang="en-US" dirty="0"/>
              <a:t>BDS (MANIPAL,2010)</a:t>
            </a:r>
          </a:p>
          <a:p>
            <a:pPr marL="0" indent="0">
              <a:buNone/>
            </a:pPr>
            <a:r>
              <a:rPr lang="en-US" dirty="0"/>
              <a:t>GENERAL DENTIST – 2013-2016</a:t>
            </a:r>
          </a:p>
          <a:p>
            <a:pPr marL="0" indent="0">
              <a:buNone/>
            </a:pPr>
            <a:r>
              <a:rPr lang="en-US" dirty="0"/>
              <a:t>DUAL MASTERS IN INTERNATIONAL PUBLIC HEALTH AND HEALTH MANAGEMENT- UNSW</a:t>
            </a:r>
          </a:p>
          <a:p>
            <a:pPr marL="0" indent="0">
              <a:buNone/>
            </a:pPr>
            <a:r>
              <a:rPr lang="en-US" dirty="0"/>
              <a:t>SCMOH – GATUNDU SOUTH , KIAMBU COUNTY</a:t>
            </a:r>
          </a:p>
          <a:p>
            <a:pPr marL="0" indent="0">
              <a:buNone/>
            </a:pPr>
            <a:r>
              <a:rPr lang="en-US" dirty="0"/>
              <a:t>COUNTY DENTIST- KIAMBU COUNTY</a:t>
            </a:r>
          </a:p>
          <a:p>
            <a:pPr marL="0" indent="0">
              <a:buNone/>
            </a:pPr>
            <a:r>
              <a:rPr lang="en-US" dirty="0"/>
              <a:t>DIRECTOR- DENTCONNENCT CONSULTANCY</a:t>
            </a:r>
          </a:p>
          <a:p>
            <a:pPr marL="0" indent="0">
              <a:buNone/>
            </a:pPr>
            <a:r>
              <a:rPr lang="en-US" dirty="0"/>
              <a:t>PASSION: POLICY, ADVOCACY , AND PRIMARY HEALTH CARE</a:t>
            </a:r>
          </a:p>
          <a:p>
            <a:pPr marL="0" indent="0">
              <a:buNone/>
            </a:pPr>
            <a:r>
              <a:rPr lang="en-US" dirty="0"/>
              <a:t>Contact : </a:t>
            </a:r>
            <a:r>
              <a:rPr lang="en-US" dirty="0">
                <a:hlinkClick r:id="rId2"/>
              </a:rPr>
              <a:t>dr.anbarganatra@gmail.com</a:t>
            </a:r>
            <a:endParaRPr lang="en-US" dirty="0"/>
          </a:p>
          <a:p>
            <a:pPr marL="0" indent="0">
              <a:buNone/>
            </a:pPr>
            <a:r>
              <a:rPr lang="en-US" dirty="0"/>
              <a:t>+254706480001</a:t>
            </a:r>
          </a:p>
          <a:p>
            <a:pPr marL="0" indent="0">
              <a:buNone/>
            </a:pPr>
            <a:endParaRPr lang="en-US" dirty="0"/>
          </a:p>
        </p:txBody>
      </p:sp>
      <p:pic>
        <p:nvPicPr>
          <p:cNvPr id="14" name="Content Placeholder 13">
            <a:extLst>
              <a:ext uri="{FF2B5EF4-FFF2-40B4-BE49-F238E27FC236}">
                <a16:creationId xmlns:a16="http://schemas.microsoft.com/office/drawing/2014/main" id="{4273491E-392D-4653-92BB-FB250659CB76}"/>
              </a:ext>
            </a:extLst>
          </p:cNvPr>
          <p:cNvPicPr>
            <a:picLocks noGrp="1" noChangeAspect="1"/>
          </p:cNvPicPr>
          <p:nvPr>
            <p:ph sz="half" idx="1"/>
          </p:nvPr>
        </p:nvPicPr>
        <p:blipFill>
          <a:blip r:embed="rId3"/>
          <a:stretch>
            <a:fillRect/>
          </a:stretch>
        </p:blipFill>
        <p:spPr>
          <a:xfrm>
            <a:off x="1566589" y="2227263"/>
            <a:ext cx="3451772" cy="3633787"/>
          </a:xfrm>
        </p:spPr>
      </p:pic>
    </p:spTree>
    <p:extLst>
      <p:ext uri="{BB962C8B-B14F-4D97-AF65-F5344CB8AC3E}">
        <p14:creationId xmlns:p14="http://schemas.microsoft.com/office/powerpoint/2010/main" val="2494894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90425FC-56CB-4924-BBFF-B447F7111714}"/>
              </a:ext>
            </a:extLst>
          </p:cNvPr>
          <p:cNvSpPr>
            <a:spLocks noGrp="1"/>
          </p:cNvSpPr>
          <p:nvPr>
            <p:ph type="title"/>
          </p:nvPr>
        </p:nvSpPr>
        <p:spPr/>
        <p:txBody>
          <a:bodyPr/>
          <a:lstStyle/>
          <a:p>
            <a:r>
              <a:rPr lang="en-US" dirty="0"/>
              <a:t>Link to resources</a:t>
            </a:r>
          </a:p>
        </p:txBody>
      </p:sp>
      <p:sp>
        <p:nvSpPr>
          <p:cNvPr id="6" name="Content Placeholder 5">
            <a:extLst>
              <a:ext uri="{FF2B5EF4-FFF2-40B4-BE49-F238E27FC236}">
                <a16:creationId xmlns:a16="http://schemas.microsoft.com/office/drawing/2014/main" id="{AB88E848-7163-490D-AD88-167945C1C702}"/>
              </a:ext>
            </a:extLst>
          </p:cNvPr>
          <p:cNvSpPr>
            <a:spLocks noGrp="1"/>
          </p:cNvSpPr>
          <p:nvPr>
            <p:ph idx="1"/>
          </p:nvPr>
        </p:nvSpPr>
        <p:spPr/>
        <p:txBody>
          <a:bodyPr/>
          <a:lstStyle/>
          <a:p>
            <a:r>
              <a:rPr lang="en-US" dirty="0">
                <a:hlinkClick r:id="rId2"/>
              </a:rPr>
              <a:t>https://www.researchgate.net/figure/Levels-of-health-care-delivery-in-the-Kenya-Package-of-Health-MoH-2004_fig2_279534243</a:t>
            </a:r>
            <a:endParaRPr lang="en-US" dirty="0"/>
          </a:p>
          <a:p>
            <a:endParaRPr lang="en-US" dirty="0"/>
          </a:p>
        </p:txBody>
      </p:sp>
    </p:spTree>
    <p:extLst>
      <p:ext uri="{BB962C8B-B14F-4D97-AF65-F5344CB8AC3E}">
        <p14:creationId xmlns:p14="http://schemas.microsoft.com/office/powerpoint/2010/main" val="165767075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2421</TotalTime>
  <Words>2015</Words>
  <Application>Microsoft Office PowerPoint</Application>
  <PresentationFormat>Widescreen</PresentationFormat>
  <Paragraphs>188</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Calibri</vt:lpstr>
      <vt:lpstr>Gill Sans MT</vt:lpstr>
      <vt:lpstr>Wingdings 2</vt:lpstr>
      <vt:lpstr>Dividend</vt:lpstr>
      <vt:lpstr>Integrating oral health care in primary health care</vt:lpstr>
      <vt:lpstr>BRIEF BIO</vt:lpstr>
      <vt:lpstr>FROM CLINICIAN TO PRIMARY HEALTH MANAGER:</vt:lpstr>
      <vt:lpstr>OBJECTIVES</vt:lpstr>
      <vt:lpstr>What is universal health coverage</vt:lpstr>
      <vt:lpstr>What is primary health care</vt:lpstr>
      <vt:lpstr>  What is oral health</vt:lpstr>
      <vt:lpstr>THE COMMON ORAL DISEASES:</vt:lpstr>
      <vt:lpstr>Oral diseases cause:</vt:lpstr>
      <vt:lpstr>Therefore:</vt:lpstr>
      <vt:lpstr>GLOBAL BURDEN OF oral DISEASE</vt:lpstr>
      <vt:lpstr>Global burden of disease study 2017- funded by bill and Melinda gates</vt:lpstr>
      <vt:lpstr>Global burden of disease 2019</vt:lpstr>
      <vt:lpstr>UNDERSTANDING THE BURDEN OF ORAL DISEASES in africa</vt:lpstr>
      <vt:lpstr>ORAL DISEASE BURDEN IN KENYA</vt:lpstr>
      <vt:lpstr>Oral health care worldwide</vt:lpstr>
      <vt:lpstr>Human resource</vt:lpstr>
      <vt:lpstr>Cost of oral health care </vt:lpstr>
      <vt:lpstr>ORAL health care in kenya</vt:lpstr>
      <vt:lpstr>WHY INTEGRATE ORAL HEALTH INTO PRIMARY HEALTH CARE?</vt:lpstr>
      <vt:lpstr>IS IT A NEW CONCEPT</vt:lpstr>
      <vt:lpstr>Where are we at?</vt:lpstr>
      <vt:lpstr>LEVELS OF CARE : KENYA</vt:lpstr>
      <vt:lpstr>CHALLENGES AND OPPORTUNITIES FOR INTEGRATING ORAL HEALTH INTO PHC</vt:lpstr>
      <vt:lpstr>PowerPoint Presentation</vt:lpstr>
      <vt:lpstr>LEADERSHIP and governance IN ORAL HEALTHCARE</vt:lpstr>
      <vt:lpstr>FINANCING IN ORAL HEALTH CARE AND PHC</vt:lpstr>
      <vt:lpstr>Human resource-</vt:lpstr>
      <vt:lpstr>Health information</vt:lpstr>
      <vt:lpstr>Way forward:</vt:lpstr>
      <vt:lpstr>REFERENCES:</vt:lpstr>
      <vt:lpstr>BRIEF BIO</vt:lpstr>
      <vt:lpstr>Link to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HEALTH CARE WORKERS IN IMPROVING ORAL HEALTH</dc:title>
  <dc:creator>Anbar</dc:creator>
  <cp:lastModifiedBy>Anbar</cp:lastModifiedBy>
  <cp:revision>62</cp:revision>
  <dcterms:created xsi:type="dcterms:W3CDTF">2020-08-07T05:29:16Z</dcterms:created>
  <dcterms:modified xsi:type="dcterms:W3CDTF">2022-04-19T10:33:22Z</dcterms:modified>
</cp:coreProperties>
</file>