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5" r:id="rId9"/>
    <p:sldId id="264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288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8T08:25:09.5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09T08:38:58.57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8T08:48:15.38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9DA82-32A0-B546-AD5A-779EDCB0938D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231F-11F4-6947-8696-7CE6063AE4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882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B231F-11F4-6947-8696-7CE6063AE4D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86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38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836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7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46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00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21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4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342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357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83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8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60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6812225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53988" y="320041"/>
            <a:ext cx="6707084" cy="38926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 dirty="0"/>
              <a:t>Development of PHC Clinicians in Africa -FAMILY NURSE PRACTITIONERS (fnp) – Update </a:t>
            </a:r>
            <a:br>
              <a:rPr lang="en-US" sz="6000" dirty="0"/>
            </a:br>
            <a:r>
              <a:rPr lang="en-US" sz="6000" dirty="0"/>
              <a:t>18/5/21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3699" y="4631161"/>
            <a:ext cx="6707366" cy="156948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latin typeface="Arial Black" panose="020B0A04020102020204" pitchFamily="34" charset="0"/>
              </a:rPr>
              <a:t>Bongi Sibanda , AfroPHC Executive Board Member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latin typeface="Arial Black" panose="020B0A04020102020204" pitchFamily="34" charset="0"/>
              </a:rPr>
              <a:t>Consultant Nurse in Advanced Practice /ICN APNN Alumna</a:t>
            </a:r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E79716"/>
          </a:solidFill>
          <a:ln w="38100" cap="rnd">
            <a:solidFill>
              <a:srgbClr val="E7971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A84B42D-F588-4560-9E0A-3DF151644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396" y="564230"/>
            <a:ext cx="4087368" cy="406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390E6-8C17-41CD-A8EE-49ACD013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 overview – ANGLOPHONE apn coalition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18A47-5F39-4990-BDD5-CCFA802CB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Drivers to APN work in Africa (2014-2018)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Schober et al (2016)  Conceptual Policy Framework for Advanced Practice Nursing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Collaborators and key stakeholders – Regional/International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Combine efforts by individual countries/organisations, coordination and advocacy for APN policy dialogue at regional level.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A competent APN workforce providing safe, high quality integrated care – RACE.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Adapting the APRN Consensus Model (within an African context) in setting minimum standards for APNs -  a baseline towards an Afrocentric framework/model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23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2018-2019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92861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Rotterdam meeting  - ICN/Jhpiego/NursingNow/WONCA/AfriPEN/Afrehealth/ICN APNN/AANP, senior academics/leaders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2018 October WHO Health Systems –APN Policy Proposal submission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2019: Ghana Lead Nurse Africa Conference – LACE workshops ICN APNN/Jhpiego.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University of Massachusetts Boston – Clinical Africa APN faculty development support/presentation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Nairobi –Family Nurse Practitioner workshop (AfriPEN/WONCA support) LACE model application for Africa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0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8" name="Rectangle 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A6A46F-8F7E-4564-8EC5-35BB32D5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/>
              <a:t>SoWN (2020) /SoWMy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ECF14D"/>
          </a:solidFill>
          <a:ln w="38100" cap="rnd">
            <a:solidFill>
              <a:srgbClr val="ECF14D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47632-42F5-4C43-BD8C-09574BE7C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54296" y="2057400"/>
            <a:ext cx="6894576" cy="4546600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endParaRPr lang="en-US" dirty="0"/>
          </a:p>
          <a:p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Education and training - aimed to progress PHC and UHC</a:t>
            </a:r>
          </a:p>
          <a:p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Underscores the importance of nurses as key contributors towards UHC, health related SDGs, national health strategies</a:t>
            </a:r>
          </a:p>
          <a:p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High quality care, patient safety and collaborative practice </a:t>
            </a:r>
          </a:p>
          <a:p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WHO global Strategic Directions for Nursing/Midwifery –WHA74 (?Regional)</a:t>
            </a:r>
          </a:p>
          <a:p>
            <a:r>
              <a:rPr lang="en-GB" sz="3800" dirty="0">
                <a:latin typeface="Arial" panose="020B0604020202020204" pitchFamily="34" charset="0"/>
                <a:cs typeface="Arial" panose="020B0604020202020204" pitchFamily="34" charset="0"/>
              </a:rPr>
              <a:t>The State of the World’s Midwifery (SoWMy) 2021 - Sexual, Reproductive, Maternal, Newborn and Adolescent Health (SRMNAH) workforce 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5" descr="A map with text&#10;&#10;Description automatically generated">
            <a:extLst>
              <a:ext uri="{FF2B5EF4-FFF2-40B4-BE49-F238E27FC236}">
                <a16:creationId xmlns:a16="http://schemas.microsoft.com/office/drawing/2014/main" id="{969723D2-F923-400A-8199-029DE1EE7F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-1" b="8193"/>
          <a:stretch/>
        </p:blipFill>
        <p:spPr>
          <a:xfrm>
            <a:off x="96782" y="157239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07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E93629-D95D-4060-BDC3-E7386AE8F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572" y="1272613"/>
            <a:ext cx="6263205" cy="21459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7200" dirty="0"/>
              <a:t>APN Guidelines - Afrocentric PHC focus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C14222"/>
          </a:solidFill>
          <a:ln w="38100" cap="rnd">
            <a:solidFill>
              <a:srgbClr val="C1422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8" descr="A picture containing person, indoor, young, person&#10;&#10;Description automatically generated">
            <a:extLst>
              <a:ext uri="{FF2B5EF4-FFF2-40B4-BE49-F238E27FC236}">
                <a16:creationId xmlns:a16="http://schemas.microsoft.com/office/drawing/2014/main" id="{8B81E137-356C-4B40-B873-6F6B072CAD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3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29C5E97-1DAB-4FCD-A6DE-844FEFB58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03788" y="3429001"/>
            <a:ext cx="6196012" cy="34290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 Pillars of advanced practice – Clinical Practice, Education, Leadership/Management &amp; Research/Innovation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Anglophone Africa APN coalition (p.36)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Family Nurse Practitioners (FNPs) Botswana, Eswatini (Formerly Swaziland)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development/Planning?</a:t>
            </a:r>
          </a:p>
        </p:txBody>
      </p:sp>
    </p:spTree>
    <p:extLst>
      <p:ext uri="{BB962C8B-B14F-4D97-AF65-F5344CB8AC3E}">
        <p14:creationId xmlns:p14="http://schemas.microsoft.com/office/powerpoint/2010/main" val="262633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A8048B-24EB-47F4-AB32-BF1ED4FD3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45" y="1245704"/>
            <a:ext cx="4157202" cy="50842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IND202i: Nurses A VOICE TO LEAD: A VISION FOR FUTURE HEALTHCARE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77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10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51964B"/>
          </a:solidFill>
          <a:ln w="34925">
            <a:solidFill>
              <a:srgbClr val="51964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62345-B484-4332-AFB5-2E154759C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54296" y="3882887"/>
            <a:ext cx="6894576" cy="234417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Transformation to healthcare and nursing solutions – Advanced Practice roles</a:t>
            </a:r>
          </a:p>
          <a:p>
            <a:pPr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Supporting nurses to leverage a better health system – Policy decision-making</a:t>
            </a:r>
          </a:p>
          <a:p>
            <a:pPr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vision for future healthcare – reimagining education/practice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ND2021 cover">
            <a:extLst>
              <a:ext uri="{FF2B5EF4-FFF2-40B4-BE49-F238E27FC236}">
                <a16:creationId xmlns:a16="http://schemas.microsoft.com/office/drawing/2014/main" id="{486AE7B3-D3FB-4B26-8753-640733B9A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25930"/>
            <a:ext cx="6894576" cy="172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54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12F557-863D-4FBE-B6BB-74232BDBE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Astana Declaration on PHC (2018)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81825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EDA42F"/>
          </a:solidFill>
          <a:ln w="38100" cap="rnd">
            <a:solidFill>
              <a:srgbClr val="EDA42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E27CF-601D-4772-AF00-EA429F3F3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9127" y="2554489"/>
            <a:ext cx="5346855" cy="4303511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Inclusive and Collaborative Leadership - AfroPHC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Interprofessional Education e.g WPBA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PHC - Hospital interface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Partnerships/Collaborations &amp; Interprofessional Education (NGOs, private, government etc.).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2020: Educational Leadership Symposium –LACE (Afrocentric) Hosted by ICN APNN/ AfroPHC/WONCA President collaborative leadership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D8EDFC1A-79A4-44DB-92A2-D03C97E14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719987"/>
            <a:ext cx="5458968" cy="541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093430-BFC6-4A8A-AA7F-F4AB6D0B6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63" y="640823"/>
            <a:ext cx="410922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WHO afro – ANGLOPHONE AFRICA APN (FAMILY NURSE PRACTITIONER) MEETING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10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78EDFF"/>
          </a:solidFill>
          <a:ln w="34925">
            <a:solidFill>
              <a:srgbClr val="78ED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21635-6EC9-429A-8ADB-E386677E4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54296" y="4287681"/>
            <a:ext cx="6894576" cy="1939383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2018-2021 Completion: WHO Afro Presentation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ICN NP/APNN Academy of Research and Enterprise/Jhpiego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Situational Analysis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global example on collaborative practice and interprofessional education in advanced practice policy advocacy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CELEBRATION TIME …..MORE WORK AHEAD!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173FEC1-B6C0-4390-9F1E-9550CB54B9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/>
          <a:srcRect t="19354" b="19354"/>
          <a:stretch/>
        </p:blipFill>
        <p:spPr>
          <a:xfrm>
            <a:off x="4654296" y="630937"/>
            <a:ext cx="6894576" cy="324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14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Steps : Situational Analysis</a:t>
            </a:r>
          </a:p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8965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BE8EF-8E21-4988-8AF0-E9DF7FBCF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F4125-B06C-4F45-8EDF-DAE51D02A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505024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Christmals C and Armstrong S (2019) The essence, opportunities and threats to Advanced Practice Nursing in Sub-Saharan Africa: A scoping review.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https://www.ncbi.nlm.nih.gov/pmc/articles/PMC6812225/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(Accessed 15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May 2021)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Asamani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et al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(2021) Predicting Primary Healthcare Workforce Needs Towards Health Professions Education and Employment Investment. Planning: A Mathematical Model. Centre for Health Professions Education, NWU (Presentation online -3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May 2021).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(ICN 2020) Guidelines on Advanced Practice Nursing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State of the World’s Nursing Report: Investing in Education, Jobs and leadership (WHO 2020)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Nurses: A Voice to Lead – A Vision for Future Health care (ICN 2020)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Astana Declaration (2018)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61749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311</TotalTime>
  <Words>652</Words>
  <Application>Microsoft Office PowerPoint</Application>
  <PresentationFormat>Widescreen</PresentationFormat>
  <Paragraphs>56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The Hand Bold</vt:lpstr>
      <vt:lpstr>The Serif Hand Black</vt:lpstr>
      <vt:lpstr>SketchyVTI</vt:lpstr>
      <vt:lpstr>Development of PHC Clinicians in Africa -FAMILY NURSE PRACTITIONERS (fnp) – Update  18/5/21</vt:lpstr>
      <vt:lpstr>Background overview – ANGLOPHONE apn coalition</vt:lpstr>
      <vt:lpstr>2018-2019</vt:lpstr>
      <vt:lpstr>SoWN (2020) /SoWMy 2021</vt:lpstr>
      <vt:lpstr>APN Guidelines - Afrocentric PHC focus</vt:lpstr>
      <vt:lpstr>IND202i: Nurses A VOICE TO LEAD: A VISION FOR FUTURE HEALTHCARE</vt:lpstr>
      <vt:lpstr>Astana Declaration on PHC (2018)</vt:lpstr>
      <vt:lpstr>WHO afro – ANGLOPHONE AFRICA APN (FAMILY NURSE PRACTITIONER) MEETING</vt:lpstr>
      <vt:lpstr>PowerPoint Presentation</vt:lpstr>
      <vt:lpstr>Selected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Sibonginkosi Sibanda</dc:creator>
  <cp:lastModifiedBy>Sibonginkosi Sibanda</cp:lastModifiedBy>
  <cp:revision>109</cp:revision>
  <dcterms:created xsi:type="dcterms:W3CDTF">2016-01-13T19:04:32Z</dcterms:created>
  <dcterms:modified xsi:type="dcterms:W3CDTF">2021-05-18T10:30:04Z</dcterms:modified>
</cp:coreProperties>
</file>