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82" r:id="rId5"/>
    <p:sldId id="258" r:id="rId6"/>
    <p:sldId id="272" r:id="rId7"/>
    <p:sldId id="273" r:id="rId8"/>
    <p:sldId id="274" r:id="rId9"/>
    <p:sldId id="268" r:id="rId10"/>
    <p:sldId id="277" r:id="rId11"/>
    <p:sldId id="279" r:id="rId12"/>
    <p:sldId id="260" r:id="rId13"/>
    <p:sldId id="285" r:id="rId14"/>
    <p:sldId id="259" r:id="rId15"/>
    <p:sldId id="280" r:id="rId16"/>
    <p:sldId id="281" r:id="rId17"/>
    <p:sldId id="283" r:id="rId18"/>
    <p:sldId id="276" r:id="rId19"/>
    <p:sldId id="275" r:id="rId20"/>
    <p:sldId id="284" r:id="rId21"/>
    <p:sldId id="267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nagykal" initials="ZJN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90" d="100"/>
          <a:sy n="90" d="100"/>
        </p:scale>
        <p:origin x="208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82369C-57C7-484E-BBCD-01E985FB9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B425570-3555-42F6-BED4-0C3AA6169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A6F45C4-1151-4B57-B699-8B06D10DF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770EA0-A5C8-453C-9291-B240B6A2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21D692-4BC9-4D1D-B584-1B558117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9626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2D0EBB-785D-45BF-B23D-037E8E40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C2BDBC-7341-4314-898D-59FFFABEA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B3F692C-787A-48C8-B194-9A0DC0C33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E43446-E3DF-4150-8A8B-66D4C840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01A53E-A3CC-445C-BF11-04E413D81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41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2038E5-731F-4D9F-90C5-B4921891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A98829-2D5F-416D-B8AE-00FD5E195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EB44BA0-5009-4858-86A7-311D301CF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685F7C-D35D-4BB2-BE5B-31542232E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00EF8D-1A1E-4A16-AC70-4D9EFA77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626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F70BAB-DFF1-48CA-BD42-204FA817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8CDD38-2D3C-4F68-AF1C-F149CE3A0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6EB9EA6-1CC9-4C9B-A63B-14B86CE9E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A0FE9BF-263D-4016-A09B-9933B3D1B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EEF4EAF-D661-4654-9B41-658C98E5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1DE56B-A2BB-46BF-A3F2-2F4E0348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591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0AD2AD-5E28-4B39-AEE9-E708F42E3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99AF1A-FB36-4D0A-B7A6-A11DA3F21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2CBB0A2-451C-448C-8004-C44799BB2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BF3306-1191-4CFA-9190-4522A3ACB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CCCA438-795E-4038-BC9F-77E191D3C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28FBC87-64D5-40A6-B500-E5FCB85E5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60F21AB-5C6C-4FF3-9DB9-C1E70E17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3856E14-DD46-4663-918D-EA890E44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500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F2D176-1A48-4B19-B4FD-74A10D44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9A1A292-3A1D-4C07-AB0B-CD53A2D9D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8500867-5CC2-4B00-A483-6535C33F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B8816BA-A873-4223-85A3-D872A5669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20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31DDEAA-368D-40E4-B6AE-0C338108B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2A9450-8744-43FB-8D6F-6CFEA0887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B7E2662-D900-4F4F-A68B-36239A0E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243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7D82B4-24EF-4AF6-8CAB-5B4001917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1D4985-2BD1-4939-87AD-800638947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B3753A9-AD22-4728-A20C-74DDDCA16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054946-EFBD-4551-BAA1-EF587710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DA6A0ED-3C33-4A97-9907-819F7ACD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2A29F33-667F-4F04-BDB6-64814B16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635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B089BB-0A8F-4204-A36B-23021A52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BBF3D18-0E36-4755-908B-5B70DE9F3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6A3DD89-E6DD-4156-9A88-CB18EC032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8E2F27C-706F-40BE-A728-FDAF34FFC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1392F29-01FC-4BBA-ACD0-71012C8A4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DA1D1F5-1E5F-4081-A0CE-93B5C3A2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791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B2AB12-7C67-48EF-B324-2AD398606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AB8CC0-36E8-4E74-9013-4132E0748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7BD21F-C2F3-4BAC-98D7-063E4A634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6A330-7CD2-4E4D-9CC5-D01F19DD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11DF3E-E609-42DC-BC05-0E79DCD8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D2F52D6-9307-4D35-B5E5-5C21DD75F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1E4AA3-EDDB-4BEC-9270-8E7F81924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2D99AF0-2611-4189-88F6-CE0E71BE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768A52-AB00-4089-9B86-348B4419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A19042-CE16-4048-B31F-4E145538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265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1CA2B12-E18F-4757-9A43-EAB5E6214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92E57A3-472E-42F7-A862-78B78B446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A063B80-CE15-46BB-A49F-92CE15578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DD4CE-26EE-4A7E-894C-99C22673786A}" type="datetimeFigureOut">
              <a:rPr lang="fi-FI" smtClean="0"/>
              <a:t>3.4.2022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7A19DD2-59C4-4D74-BC53-25DA554D5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1C778D-182D-4485-AA74-F14F99DD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28F58-A140-4FFD-836B-1B52C11FD3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007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rop-laboratory-technician-working-with-colorful-reagents-in-test-tubes-in-lab-3825456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acornpbrn.org/mission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pcrn.i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wmopen-organizationalbehavior/chapter/putting-it-together-managing-groups-and-team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B3E7EE3-5383-45CA-BCA8-2F5274E67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PBRNs: A Fifty-Year History of Primary Care Laboratories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A9AE30-668B-4508-8A17-29B32801C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844212"/>
            <a:ext cx="6096000" cy="1828800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 to AfroPHC 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the 5th of April 2022</a:t>
            </a: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Anna Dania, MPH (minor International Health), PhD Candidate FHML, CAPHRI Institute, Maastricht University</a:t>
            </a:r>
          </a:p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8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is a PBRN?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85A788-006B-489F-AA0C-638E457AB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8413"/>
            <a:ext cx="10515600" cy="3958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Practice-Based Research Network (PBRN) is a collaboration of researchers and primary care practitioners who are engaged in conducting healthcare research, addressing questions and problems that emerge from daily practice, translating research findings into evidence-based practice, and improving the quality of healthcare.</a:t>
            </a:r>
            <a:r>
              <a:rPr lang="en-FI" dirty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731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PBRNs are the laboratories of primary care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560B07-5692-A147-8F77-CD6FE2E6D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4363" y="1690688"/>
            <a:ext cx="9929811" cy="4486275"/>
          </a:xfrm>
        </p:spPr>
      </p:pic>
    </p:spTree>
    <p:extLst>
      <p:ext uri="{BB962C8B-B14F-4D97-AF65-F5344CB8AC3E}">
        <p14:creationId xmlns:p14="http://schemas.microsoft.com/office/powerpoint/2010/main" val="2507560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ED6D-1D0A-134D-B2A4-03387AB8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149" y="180976"/>
            <a:ext cx="10515601" cy="1690688"/>
          </a:xfrm>
        </p:spPr>
        <p:txBody>
          <a:bodyPr/>
          <a:lstStyle/>
          <a:p>
            <a:r>
              <a:rPr lang="en-FI" b="1" dirty="0">
                <a:solidFill>
                  <a:schemeClr val="bg2">
                    <a:lumMod val="25000"/>
                  </a:schemeClr>
                </a:solidFill>
              </a:rPr>
              <a:t>PBRNs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DA249-580F-8142-8216-9E7151C9B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536" y="2486025"/>
            <a:ext cx="10515601" cy="3803651"/>
          </a:xfrm>
          <a:ln w="28575">
            <a:noFill/>
          </a:ln>
        </p:spPr>
        <p:txBody>
          <a:bodyPr>
            <a:normAutofit/>
          </a:bodyPr>
          <a:lstStyle/>
          <a:p>
            <a:pPr>
              <a:spcBef>
                <a:spcPts val="2200"/>
              </a:spcBef>
            </a:pPr>
            <a:r>
              <a:rPr lang="en-FI" sz="3200" dirty="0">
                <a:solidFill>
                  <a:schemeClr val="bg2">
                    <a:lumMod val="25000"/>
                  </a:schemeClr>
                </a:solidFill>
              </a:rPr>
              <a:t>Are cost-effective way to conduct research in the primary care settings</a:t>
            </a:r>
          </a:p>
          <a:p>
            <a:pPr marL="457200" indent="-457200">
              <a:buFont typeface="Wingdings" pitchFamily="2" charset="2"/>
              <a:buChar char="Ø"/>
            </a:pPr>
            <a:endParaRPr lang="en-FI" sz="3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Make academic research more community-focused and more relevant to primary care</a:t>
            </a:r>
            <a:endParaRPr lang="en-FI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3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800" b="1" dirty="0"/>
              <a:t>How </a:t>
            </a:r>
            <a:r>
              <a:rPr lang="fi-FI" sz="4800" b="1" dirty="0" err="1"/>
              <a:t>PBRNs</a:t>
            </a:r>
            <a:r>
              <a:rPr lang="fi-FI" sz="4800" b="1" dirty="0"/>
              <a:t> </a:t>
            </a:r>
            <a:r>
              <a:rPr lang="fi-FI" sz="4800" b="1" dirty="0" err="1"/>
              <a:t>started</a:t>
            </a:r>
            <a:r>
              <a:rPr lang="fi-FI" sz="4800" b="1" dirty="0"/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85A788-006B-489F-AA0C-638E457AB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1336"/>
            <a:ext cx="4159195" cy="36154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UK, late 1800s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James Mackenzie at first</a:t>
            </a:r>
          </a:p>
          <a:p>
            <a:pPr marL="0" indent="0">
              <a:buNone/>
            </a:pPr>
            <a:r>
              <a:rPr lang="en-US" dirty="0"/>
              <a:t>Will Pickles and John Fry later</a:t>
            </a:r>
          </a:p>
          <a:p>
            <a:pPr marL="0" indent="0">
              <a:buNone/>
            </a:pPr>
            <a:r>
              <a:rPr lang="en-US" dirty="0"/>
              <a:t>conducted research in their own practices </a:t>
            </a:r>
            <a:r>
              <a:rPr lang="en-FI" dirty="0"/>
              <a:t> </a:t>
            </a:r>
            <a:r>
              <a:rPr lang="en-US" dirty="0"/>
              <a:t>  </a:t>
            </a:r>
            <a:endParaRPr lang="en-FI" dirty="0"/>
          </a:p>
          <a:p>
            <a:endParaRPr lang="en-US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98F37B2-CCF8-42BF-9C10-53F94EEF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6463" y="2090087"/>
            <a:ext cx="4714461" cy="3124902"/>
          </a:xfrm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fi-FI" dirty="0" err="1"/>
              <a:t>Netherlands</a:t>
            </a:r>
            <a:r>
              <a:rPr lang="fi-FI" dirty="0"/>
              <a:t>, 1945</a:t>
            </a:r>
          </a:p>
          <a:p>
            <a:pPr marL="0" indent="0">
              <a:lnSpc>
                <a:spcPct val="70000"/>
              </a:lnSpc>
              <a:buNone/>
            </a:pPr>
            <a:endParaRPr lang="fi-FI" dirty="0"/>
          </a:p>
          <a:p>
            <a:pPr marL="0" indent="0">
              <a:lnSpc>
                <a:spcPct val="70000"/>
              </a:lnSpc>
              <a:buNone/>
            </a:pPr>
            <a:r>
              <a:rPr lang="en-US" dirty="0"/>
              <a:t>F. J. A. </a:t>
            </a:r>
            <a:r>
              <a:rPr lang="en-US" dirty="0" err="1"/>
              <a:t>Huygen</a:t>
            </a:r>
            <a:r>
              <a:rPr lang="en-US" dirty="0"/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dirty="0"/>
              <a:t>Started research activity in his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dirty="0"/>
              <a:t>practice for about 2 decades</a:t>
            </a:r>
          </a:p>
          <a:p>
            <a:pPr marL="0" indent="0">
              <a:lnSpc>
                <a:spcPct val="70000"/>
              </a:lnSpc>
              <a:buNone/>
            </a:pPr>
            <a:endParaRPr lang="en-US" sz="2600" dirty="0"/>
          </a:p>
          <a:p>
            <a:pPr marL="0" indent="0">
              <a:lnSpc>
                <a:spcPct val="70000"/>
              </a:lnSpc>
              <a:buNone/>
            </a:pPr>
            <a:endParaRPr lang="en-US" sz="2600" dirty="0"/>
          </a:p>
          <a:p>
            <a:pPr marL="0" indent="0">
              <a:lnSpc>
                <a:spcPct val="70000"/>
              </a:lnSpc>
              <a:buNone/>
            </a:pPr>
            <a:endParaRPr lang="fi-FI" sz="2600" dirty="0"/>
          </a:p>
          <a:p>
            <a:pPr marL="0" indent="0">
              <a:lnSpc>
                <a:spcPct val="70000"/>
              </a:lnSpc>
              <a:buNone/>
            </a:pPr>
            <a:endParaRPr lang="fi-FI" sz="26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5650BBD-5537-42D2-BECE-9682F734D368}"/>
              </a:ext>
            </a:extLst>
          </p:cNvPr>
          <p:cNvSpPr txBox="1"/>
          <p:nvPr/>
        </p:nvSpPr>
        <p:spPr>
          <a:xfrm>
            <a:off x="865120" y="1477468"/>
            <a:ext cx="96608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786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1967 in the UK and Netherlands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85A788-006B-489F-AA0C-638E457AB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6209" y="2041313"/>
            <a:ext cx="4159195" cy="36154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Weekly Returns Service (WRS)</a:t>
            </a:r>
          </a:p>
          <a:p>
            <a:pPr marL="0" indent="0">
              <a:buNone/>
            </a:pPr>
            <a:r>
              <a:rPr lang="en-US" dirty="0"/>
              <a:t>A group of general practitioners in Birmingham, started collecting morbidity data systematically in their practices and developed the first primary care research collaboration</a:t>
            </a:r>
            <a:r>
              <a:rPr lang="en-FI" dirty="0"/>
              <a:t> </a:t>
            </a:r>
            <a:endParaRPr lang="en-US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98F37B2-CCF8-42BF-9C10-53F94EEF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3609" y="2104323"/>
            <a:ext cx="4482052" cy="34894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Continuous Morbidity Registration (CMR)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Four family practices in Nijmegen area started collecting morbidity data systematically and developed the first research collaboration</a:t>
            </a:r>
          </a:p>
          <a:p>
            <a:pPr marL="0" indent="0">
              <a:lnSpc>
                <a:spcPct val="70000"/>
              </a:lnSpc>
              <a:buNone/>
            </a:pPr>
            <a:endParaRPr lang="fi-FI" sz="2600" dirty="0"/>
          </a:p>
        </p:txBody>
      </p:sp>
    </p:spTree>
    <p:extLst>
      <p:ext uri="{BB962C8B-B14F-4D97-AF65-F5344CB8AC3E}">
        <p14:creationId xmlns:p14="http://schemas.microsoft.com/office/powerpoint/2010/main" val="2209207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Young businessman thinking">
            <a:extLst>
              <a:ext uri="{FF2B5EF4-FFF2-40B4-BE49-F238E27FC236}">
                <a16:creationId xmlns:a16="http://schemas.microsoft.com/office/drawing/2014/main" id="{234B8CB3-5B39-7246-A33B-19A7ED8B5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59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Why we look so far in the past?</a:t>
            </a:r>
          </a:p>
        </p:txBody>
      </p:sp>
    </p:spTree>
    <p:extLst>
      <p:ext uri="{BB962C8B-B14F-4D97-AF65-F5344CB8AC3E}">
        <p14:creationId xmlns:p14="http://schemas.microsoft.com/office/powerpoint/2010/main" val="174400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BB4D6-43A1-4BAD-BC0F-3F14B655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4800" dirty="0"/>
            </a:br>
            <a:br>
              <a:rPr lang="en-US" sz="4800" dirty="0"/>
            </a:br>
            <a:r>
              <a:rPr lang="en-US" sz="3600" b="1" dirty="0"/>
              <a:t>We studied 115 PBRNs using 260 sources and 56 interviews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100" b="1" u="sng" dirty="0">
                <a:solidFill>
                  <a:schemeClr val="bg2">
                    <a:lumMod val="25000"/>
                  </a:schemeClr>
                </a:solidFill>
              </a:rPr>
              <a:t>Geographical distribution of PBRNs</a:t>
            </a:r>
            <a:br>
              <a:rPr lang="en-US" sz="4800" dirty="0"/>
            </a:br>
            <a:br>
              <a:rPr lang="en-US" sz="4800" dirty="0"/>
            </a:br>
            <a:endParaRPr lang="fi-FI" sz="48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85A788-006B-489F-AA0C-638E457AB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9983" y="1990938"/>
            <a:ext cx="2482796" cy="3615439"/>
          </a:xfrm>
        </p:spPr>
        <p:txBody>
          <a:bodyPr>
            <a:normAutofit/>
          </a:bodyPr>
          <a:lstStyle/>
          <a:p>
            <a:r>
              <a:rPr lang="en-US" sz="2400" dirty="0"/>
              <a:t>Bi-national</a:t>
            </a:r>
          </a:p>
          <a:p>
            <a:r>
              <a:rPr lang="en-US" sz="2400" dirty="0"/>
              <a:t>Multinational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98F37B2-CCF8-42BF-9C10-53F94EEF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62779" y="1990938"/>
            <a:ext cx="2718974" cy="3931352"/>
          </a:xfrm>
        </p:spPr>
        <p:txBody>
          <a:bodyPr>
            <a:noAutofit/>
          </a:bodyPr>
          <a:lstStyle/>
          <a:p>
            <a:r>
              <a:rPr lang="en-US" sz="2400" dirty="0"/>
              <a:t>Australia</a:t>
            </a:r>
          </a:p>
          <a:p>
            <a:r>
              <a:rPr lang="en-US" sz="2400" dirty="0"/>
              <a:t>Belgium</a:t>
            </a:r>
          </a:p>
          <a:p>
            <a:r>
              <a:rPr lang="en-US" sz="2400" dirty="0"/>
              <a:t>Canada</a:t>
            </a:r>
          </a:p>
          <a:p>
            <a:r>
              <a:rPr lang="en-US" sz="2400" dirty="0"/>
              <a:t>Finland</a:t>
            </a:r>
          </a:p>
          <a:p>
            <a:r>
              <a:rPr lang="en-US" sz="2400" dirty="0"/>
              <a:t>France</a:t>
            </a:r>
          </a:p>
          <a:p>
            <a:r>
              <a:rPr lang="en-US" sz="2400" dirty="0"/>
              <a:t>Greece</a:t>
            </a:r>
          </a:p>
          <a:p>
            <a:r>
              <a:rPr lang="en-US" sz="2400" dirty="0"/>
              <a:t>Germany</a:t>
            </a:r>
          </a:p>
          <a:p>
            <a:r>
              <a:rPr lang="en-US" sz="2400" dirty="0"/>
              <a:t>Ireland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Italy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E7AB3843-3BF0-2F43-80D0-7BB6008B1CFE}"/>
              </a:ext>
            </a:extLst>
          </p:cNvPr>
          <p:cNvSpPr txBox="1">
            <a:spLocks/>
          </p:cNvSpPr>
          <p:nvPr/>
        </p:nvSpPr>
        <p:spPr>
          <a:xfrm>
            <a:off x="6881753" y="1990938"/>
            <a:ext cx="2718974" cy="3931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400" dirty="0"/>
              <a:t>Netherlands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New Zealand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Norway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Singapore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South Africa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Spain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Sweden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Switzerland</a:t>
            </a:r>
          </a:p>
          <a:p>
            <a:r>
              <a:rPr lang="en-US" sz="2400" dirty="0"/>
              <a:t>UK</a:t>
            </a:r>
          </a:p>
          <a:p>
            <a:r>
              <a:rPr lang="en-US" sz="2400" dirty="0"/>
              <a:t>USA</a:t>
            </a:r>
          </a:p>
          <a:p>
            <a:pPr>
              <a:lnSpc>
                <a:spcPct val="70000"/>
              </a:lnSpc>
            </a:pPr>
            <a:endParaRPr lang="fi-FI" sz="2600" dirty="0"/>
          </a:p>
        </p:txBody>
      </p:sp>
    </p:spTree>
    <p:extLst>
      <p:ext uri="{BB962C8B-B14F-4D97-AF65-F5344CB8AC3E}">
        <p14:creationId xmlns:p14="http://schemas.microsoft.com/office/powerpoint/2010/main" val="4129712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3F7CE-4E16-7442-9ED1-5A891C2A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b="1" dirty="0"/>
              <a:t>  Similarities among the PBRNs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38B55-5830-1746-8683-AB5FB1DC13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PBRNs share many similar characteristics, facilitators and barriers, across countries and contexts, even if they differ in their trajectory of development, maturity, sustainability and operational focus.</a:t>
            </a:r>
            <a:endParaRPr lang="en-FI" dirty="0"/>
          </a:p>
          <a:p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D3B31-0009-6F4B-AFAB-BB3D05C6A2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FI" b="1" dirty="0"/>
              <a:t>As new PBRNs are created in an “evolved” </a:t>
            </a:r>
            <a:r>
              <a:rPr lang="en-US" b="1" dirty="0"/>
              <a:t>PBRN </a:t>
            </a:r>
            <a:r>
              <a:rPr lang="en-FI" b="1" dirty="0"/>
              <a:t>environment, they still undergo their own stages of development, which sometimes assimilates the state of earlier PBRNs, albeit on a different timescale </a:t>
            </a:r>
            <a:endParaRPr lang="en-FI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36206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DB940C-16F0-4806-8A50-E887CC3F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123"/>
            <a:ext cx="10515600" cy="1613286"/>
          </a:xfrm>
        </p:spPr>
        <p:txBody>
          <a:bodyPr>
            <a:normAutofit/>
          </a:bodyPr>
          <a:lstStyle/>
          <a:p>
            <a:r>
              <a:rPr lang="en-US" b="1" dirty="0"/>
              <a:t>Missions met in bibliography</a:t>
            </a:r>
            <a:br>
              <a:rPr lang="en-US" dirty="0"/>
            </a:b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4BE8EB-E386-4F70-8037-A2750BDA1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7238"/>
            <a:ext cx="10515600" cy="5889639"/>
          </a:xfrm>
        </p:spPr>
        <p:txBody>
          <a:bodyPr>
            <a:normAutofit fontScale="25000" lnSpcReduction="20000"/>
          </a:bodyPr>
          <a:lstStyle/>
          <a:p>
            <a:endParaRPr lang="en-US" sz="9600" dirty="0"/>
          </a:p>
          <a:p>
            <a:r>
              <a:rPr lang="en-US" sz="9600" dirty="0"/>
              <a:t>“ to </a:t>
            </a:r>
            <a:r>
              <a:rPr lang="en-US" sz="9600" b="1" dirty="0"/>
              <a:t>monitor health problems and morbidity</a:t>
            </a:r>
            <a:r>
              <a:rPr lang="en-US" sz="9600" dirty="0"/>
              <a:t> encountered in general practice” (van Weel, 2008)</a:t>
            </a:r>
          </a:p>
          <a:p>
            <a:r>
              <a:rPr lang="en-US" sz="9600" dirty="0"/>
              <a:t>“understanding and promoting </a:t>
            </a:r>
            <a:r>
              <a:rPr lang="en-US" sz="9600" b="1" dirty="0"/>
              <a:t>optimal child health</a:t>
            </a:r>
            <a:r>
              <a:rPr lang="en-US" sz="9600" dirty="0"/>
              <a:t>” (LeBailly et al, 2003) </a:t>
            </a:r>
          </a:p>
          <a:p>
            <a:r>
              <a:rPr lang="en-US" sz="9600" dirty="0"/>
              <a:t>“to facilitate practice-based research </a:t>
            </a:r>
            <a:r>
              <a:rPr lang="en-US" sz="9600" b="1" dirty="0"/>
              <a:t>partnerships between academic researchers and community based clinical teams </a:t>
            </a:r>
            <a:r>
              <a:rPr lang="en-US" sz="9600" dirty="0"/>
              <a:t>that can lead to </a:t>
            </a:r>
            <a:r>
              <a:rPr lang="en-US" sz="9600" b="1" dirty="0"/>
              <a:t>improved primary care clinical outcomes</a:t>
            </a:r>
            <a:r>
              <a:rPr lang="en-US" sz="9600" dirty="0"/>
              <a:t>” (Jame et al, 2015) </a:t>
            </a:r>
          </a:p>
          <a:p>
            <a:r>
              <a:rPr lang="en-US" sz="9600" dirty="0"/>
              <a:t>“not only to conduct research but </a:t>
            </a:r>
            <a:r>
              <a:rPr lang="en-US" sz="9600" b="1" dirty="0"/>
              <a:t>to translate that research into practice</a:t>
            </a:r>
            <a:r>
              <a:rPr lang="en-US" sz="9600" dirty="0"/>
              <a:t>” (Slora and Wasserman, 2010)</a:t>
            </a:r>
          </a:p>
          <a:p>
            <a:r>
              <a:rPr lang="en-US" sz="9600" dirty="0"/>
              <a:t>“to inform and influence decisions along the continuum of service </a:t>
            </a:r>
            <a:r>
              <a:rPr lang="en-US" sz="9600" b="1" dirty="0"/>
              <a:t>to patients, from research to practice and policy</a:t>
            </a:r>
            <a:r>
              <a:rPr lang="en-US" sz="9600" dirty="0"/>
              <a:t>.” (</a:t>
            </a:r>
            <a:r>
              <a:rPr lang="en-US" sz="9600" u="sng" dirty="0">
                <a:hlinkClick r:id="rId2"/>
              </a:rPr>
              <a:t>http://acornpbrn.org/mission/</a:t>
            </a:r>
            <a:r>
              <a:rPr lang="en-US" sz="9600" dirty="0"/>
              <a:t> accessed 8-11-2019)</a:t>
            </a:r>
          </a:p>
          <a:p>
            <a:r>
              <a:rPr lang="en-US" sz="9600" dirty="0"/>
              <a:t>“to </a:t>
            </a:r>
            <a:r>
              <a:rPr lang="en-US" sz="9600" b="1" dirty="0"/>
              <a:t>improve the quality and safety</a:t>
            </a:r>
            <a:r>
              <a:rPr lang="en-US" sz="9600" dirty="0"/>
              <a:t> of health care in primary care settings by identifying and solving problems commonly encountered in practice”. (Kuo et al, 2008)</a:t>
            </a:r>
          </a:p>
          <a:p>
            <a:r>
              <a:rPr lang="en-US" sz="9600" dirty="0"/>
              <a:t>“to support </a:t>
            </a:r>
            <a:r>
              <a:rPr lang="en-US" sz="9600" b="1" dirty="0"/>
              <a:t>primary care research and education </a:t>
            </a:r>
            <a:r>
              <a:rPr lang="en-US" sz="9600" dirty="0"/>
              <a:t>in order to improve the </a:t>
            </a:r>
            <a:r>
              <a:rPr lang="en-US" sz="9600" b="1" dirty="0"/>
              <a:t>quality of care delivered to patients in the community</a:t>
            </a:r>
            <a:r>
              <a:rPr lang="en-US" sz="9600" dirty="0"/>
              <a:t>” (Kavanagh et al, 2010)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064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A4C17-555C-4946-8D49-86949D4ED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FI" dirty="0"/>
              <a:t>Purposes met in 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59885-34FA-A745-A35D-9C0B08748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2367"/>
            <a:ext cx="10515600" cy="4928395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9600" dirty="0"/>
          </a:p>
          <a:p>
            <a:pPr>
              <a:spcBef>
                <a:spcPts val="0"/>
              </a:spcBef>
            </a:pPr>
            <a:r>
              <a:rPr lang="en-US" sz="9600" dirty="0"/>
              <a:t>“To </a:t>
            </a:r>
            <a:r>
              <a:rPr lang="en-US" sz="9600" b="1" dirty="0"/>
              <a:t>study problems </a:t>
            </a:r>
            <a:r>
              <a:rPr lang="en-US" sz="9600" dirty="0"/>
              <a:t>as they present in the primary care setting and </a:t>
            </a:r>
            <a:r>
              <a:rPr lang="en-US" sz="9600" b="1" dirty="0"/>
              <a:t>to increase the knowledge base </a:t>
            </a:r>
            <a:r>
              <a:rPr lang="en-US" sz="9600" dirty="0"/>
              <a:t>regarding how modern primary care medicine is practiced”.  (Iverson et al, 1988)</a:t>
            </a:r>
          </a:p>
          <a:p>
            <a:r>
              <a:rPr lang="en-US" sz="9600" dirty="0"/>
              <a:t>“for the purpose of </a:t>
            </a:r>
            <a:r>
              <a:rPr lang="en-US" sz="9600" b="1" dirty="0"/>
              <a:t>facilitating research on chronic disease </a:t>
            </a:r>
            <a:r>
              <a:rPr lang="en-US" sz="9600" dirty="0"/>
              <a:t>and related health care problems commonly addressed in primary care settings.” (Sloane et al, 2006)</a:t>
            </a:r>
          </a:p>
          <a:p>
            <a:r>
              <a:rPr lang="en-US" sz="9600" dirty="0"/>
              <a:t>“to </a:t>
            </a:r>
            <a:r>
              <a:rPr lang="en-US" sz="9600" b="1" dirty="0"/>
              <a:t>provide a forum for communication and collaboration </a:t>
            </a:r>
            <a:r>
              <a:rPr lang="en-US" sz="9600" dirty="0"/>
              <a:t>among consortium members; and </a:t>
            </a:r>
            <a:r>
              <a:rPr lang="en-US" sz="9600" b="1" dirty="0"/>
              <a:t>support the growth of professionals</a:t>
            </a:r>
            <a:r>
              <a:rPr lang="en-US" sz="9600" dirty="0"/>
              <a:t>” (Lundeen 2002)</a:t>
            </a:r>
          </a:p>
          <a:p>
            <a:r>
              <a:rPr lang="en-US" sz="9600" dirty="0"/>
              <a:t>“to offer </a:t>
            </a:r>
            <a:r>
              <a:rPr lang="en-US" sz="9600" b="1" dirty="0"/>
              <a:t>a managed approach to hosting high quality research </a:t>
            </a:r>
            <a:r>
              <a:rPr lang="en-US" sz="9600" dirty="0"/>
              <a:t>in the health service and to </a:t>
            </a:r>
            <a:r>
              <a:rPr lang="en-US" sz="9600" b="1" dirty="0"/>
              <a:t>assuring recruitment and retention of study participants</a:t>
            </a:r>
            <a:r>
              <a:rPr lang="en-US" sz="9600" dirty="0"/>
              <a:t>” (Sullivan et al, 2007)</a:t>
            </a:r>
          </a:p>
          <a:p>
            <a:r>
              <a:rPr lang="en-US" sz="9600" dirty="0"/>
              <a:t>“to improve the health and health care of </a:t>
            </a:r>
            <a:r>
              <a:rPr lang="en-US" sz="9600" b="1" dirty="0"/>
              <a:t>underserved, low-income, multiethnic populations</a:t>
            </a:r>
            <a:r>
              <a:rPr lang="en-US" sz="9600" dirty="0"/>
              <a:t>” (Sinclair-Lian et al, 2008)</a:t>
            </a:r>
          </a:p>
          <a:p>
            <a:r>
              <a:rPr lang="en-US" sz="9600" dirty="0"/>
              <a:t>“to participate in clinical research </a:t>
            </a:r>
            <a:r>
              <a:rPr lang="en-US" sz="9600" b="1" dirty="0"/>
              <a:t>for the benefit of their patients </a:t>
            </a:r>
            <a:r>
              <a:rPr lang="en-US" sz="9600" dirty="0"/>
              <a:t>and to </a:t>
            </a:r>
            <a:r>
              <a:rPr lang="en-US" sz="9600" b="1" dirty="0"/>
              <a:t>enhance the discipline of general practice</a:t>
            </a:r>
            <a:r>
              <a:rPr lang="en-US" sz="9600" dirty="0"/>
              <a:t> </a:t>
            </a:r>
            <a:r>
              <a:rPr lang="en-US" sz="9600" b="1" dirty="0"/>
              <a:t>through research training and activity</a:t>
            </a:r>
            <a:r>
              <a:rPr lang="en-US" sz="9600" dirty="0"/>
              <a:t>”. (</a:t>
            </a:r>
            <a:r>
              <a:rPr lang="en-US" sz="9600" u="sng" dirty="0">
                <a:hlinkClick r:id="rId2"/>
              </a:rPr>
              <a:t>www.IPCRN.ie</a:t>
            </a:r>
            <a:r>
              <a:rPr lang="en-US" sz="9600" dirty="0"/>
              <a:t> accessed 17/5/2017) </a:t>
            </a:r>
            <a:endParaRPr lang="en-FI" sz="9600" dirty="0"/>
          </a:p>
          <a:p>
            <a:endParaRPr lang="en-US" dirty="0"/>
          </a:p>
          <a:p>
            <a:endParaRPr lang="en-US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0354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ACFF838E-2EC8-43FB-A7A9-BD431209E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82" y="110430"/>
            <a:ext cx="9140970" cy="663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67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45982D-E94D-0A41-ABFE-25986F7CE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09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DB940C-16F0-4806-8A50-E887CC3F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7766"/>
            <a:ext cx="10515600" cy="8955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Key actors:</a:t>
            </a:r>
            <a:br>
              <a:rPr lang="en-US" dirty="0"/>
            </a:b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4BE8EB-E386-4F70-8037-A2750BDA1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6858"/>
            <a:ext cx="10515600" cy="3823376"/>
          </a:xfrm>
        </p:spPr>
        <p:txBody>
          <a:bodyPr/>
          <a:lstStyle/>
          <a:p>
            <a:r>
              <a:rPr lang="en-US" sz="4000" dirty="0"/>
              <a:t>Academics (professors and researchers/academic institutes)</a:t>
            </a:r>
          </a:p>
          <a:p>
            <a:r>
              <a:rPr lang="en-US" sz="4000" dirty="0"/>
              <a:t>Practitioners in the field (family physicians, nurses, other primary healthcare specialists such as pharmacists, chiropractors, podiatrists)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8469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1550-F126-5340-971F-004F81D9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Drivers of the key actors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DC31C-04C6-DB47-A9A0-C5DCC713A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1395413"/>
            <a:ext cx="5157787" cy="823912"/>
          </a:xfrm>
        </p:spPr>
        <p:txBody>
          <a:bodyPr/>
          <a:lstStyle/>
          <a:p>
            <a:r>
              <a:rPr lang="en-FI" dirty="0"/>
              <a:t>Academic drivers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6688D-2203-964D-8D7B-3A55B40BF9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Development of scholarly output for Family Medicine</a:t>
            </a:r>
          </a:p>
          <a:p>
            <a:r>
              <a:rPr lang="en-US" dirty="0"/>
              <a:t>Recognition of the importance of practice-based research for the discipline, professional growth, academic education, and careers</a:t>
            </a:r>
          </a:p>
          <a:p>
            <a:r>
              <a:rPr lang="en-US" dirty="0"/>
              <a:t>Raising the value of Family medicine and primary care and their professionals</a:t>
            </a:r>
          </a:p>
          <a:p>
            <a:r>
              <a:rPr lang="en-US" dirty="0"/>
              <a:t>Development of academic centers of excellence for research and training</a:t>
            </a:r>
          </a:p>
          <a:p>
            <a:endParaRPr lang="en-US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3B0B78-0BC0-F645-9FAA-3872F9155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9801" y="1395414"/>
            <a:ext cx="5183188" cy="823912"/>
          </a:xfrm>
        </p:spPr>
        <p:txBody>
          <a:bodyPr/>
          <a:lstStyle/>
          <a:p>
            <a:r>
              <a:rPr lang="en-FI" dirty="0"/>
              <a:t>Practitioner drivers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132C1-C50F-184C-8498-51D8B3356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26594"/>
            <a:ext cx="5183188" cy="3684588"/>
          </a:xfrm>
        </p:spPr>
        <p:txBody>
          <a:bodyPr>
            <a:normAutofit fontScale="85000" lnSpcReduction="20000"/>
          </a:bodyPr>
          <a:lstStyle/>
          <a:p>
            <a:r>
              <a:rPr lang="en-FI" dirty="0"/>
              <a:t>Motivation for patient care excellence</a:t>
            </a:r>
          </a:p>
          <a:p>
            <a:r>
              <a:rPr lang="en-FI" dirty="0"/>
              <a:t>Interest in </a:t>
            </a:r>
            <a:r>
              <a:rPr lang="en-US" dirty="0"/>
              <a:t>research topics that are closely related to their daily work and real-world conditions</a:t>
            </a:r>
          </a:p>
          <a:p>
            <a:r>
              <a:rPr lang="en-US" dirty="0"/>
              <a:t>Desire to support to generation of new knowledge, implementation of research findings, and engagement in healthcare policy or advocacy</a:t>
            </a:r>
          </a:p>
          <a:p>
            <a:r>
              <a:rPr lang="en-US" dirty="0"/>
              <a:t>Professional development, increased job satisfaction, collegiality and peer learning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2632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5DBE6-CBFA-464F-AC6F-330D49B28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Contributions of the key actors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29A69-5E02-4843-8DFF-33E4C1827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78732"/>
            <a:ext cx="5157787" cy="823912"/>
          </a:xfrm>
        </p:spPr>
        <p:txBody>
          <a:bodyPr/>
          <a:lstStyle/>
          <a:p>
            <a:r>
              <a:rPr lang="en-FI" dirty="0"/>
              <a:t>Academic contributions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65F4C-EFE0-374A-A315-5B2C579F1D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FI" dirty="0"/>
              <a:t>Mentoring, training, Fellowships, intellectual support </a:t>
            </a:r>
          </a:p>
          <a:p>
            <a:r>
              <a:rPr lang="en-FI" dirty="0"/>
              <a:t>Hosting and supporting financially (monies and in-kind) PBRNs</a:t>
            </a:r>
          </a:p>
          <a:p>
            <a:r>
              <a:rPr lang="en-FI" dirty="0"/>
              <a:t>Leadership to networks</a:t>
            </a:r>
          </a:p>
          <a:p>
            <a:r>
              <a:rPr lang="en-US" dirty="0"/>
              <a:t>Sustainable research agenda, research expertise, quality, reputation that secures fundraising</a:t>
            </a:r>
            <a:endParaRPr lang="en-FI" dirty="0"/>
          </a:p>
          <a:p>
            <a:r>
              <a:rPr lang="en-FI" dirty="0"/>
              <a:t>Institutional Review Boards (IRBs)</a:t>
            </a:r>
          </a:p>
          <a:p>
            <a:r>
              <a:rPr lang="en-FI" dirty="0"/>
              <a:t>QI and quality assurance support</a:t>
            </a:r>
          </a:p>
          <a:p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7960E9-72A2-F642-A6A1-D7786CB00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91829"/>
            <a:ext cx="5183188" cy="823912"/>
          </a:xfrm>
        </p:spPr>
        <p:txBody>
          <a:bodyPr/>
          <a:lstStyle/>
          <a:p>
            <a:r>
              <a:rPr lang="en-FI" dirty="0"/>
              <a:t>Practitioner contributions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9C6722-7294-8449-A7B9-A0E9DFF9D8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47913"/>
            <a:ext cx="5183188" cy="3684588"/>
          </a:xfrm>
        </p:spPr>
        <p:txBody>
          <a:bodyPr>
            <a:normAutofit fontScale="85000" lnSpcReduction="20000"/>
          </a:bodyPr>
          <a:lstStyle/>
          <a:p>
            <a:r>
              <a:rPr lang="en-FI" dirty="0"/>
              <a:t>Research questions</a:t>
            </a:r>
          </a:p>
          <a:p>
            <a:r>
              <a:rPr lang="en-FI" dirty="0"/>
              <a:t>Data</a:t>
            </a:r>
          </a:p>
          <a:p>
            <a:r>
              <a:rPr lang="en-FI" dirty="0"/>
              <a:t>Participation in research activity</a:t>
            </a:r>
          </a:p>
          <a:p>
            <a:r>
              <a:rPr lang="en-FI" dirty="0"/>
              <a:t>Co-investigators or principal investigators</a:t>
            </a:r>
          </a:p>
          <a:p>
            <a:r>
              <a:rPr lang="en-FI" dirty="0"/>
              <a:t>New knowledge translation and  implementation in practice</a:t>
            </a:r>
          </a:p>
          <a:p>
            <a:r>
              <a:rPr lang="en-FI" dirty="0"/>
              <a:t>Guideline development and implementation</a:t>
            </a:r>
          </a:p>
          <a:p>
            <a:r>
              <a:rPr lang="en-FI" dirty="0"/>
              <a:t>Advocation for populations</a:t>
            </a:r>
          </a:p>
          <a:p>
            <a:endParaRPr lang="en-FI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7995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C056-2E98-4142-B289-92DE00A7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b="1" dirty="0">
                <a:solidFill>
                  <a:schemeClr val="bg2">
                    <a:lumMod val="50000"/>
                  </a:schemeClr>
                </a:solidFill>
              </a:rPr>
              <a:t>The importance of relationship building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526931-2777-BD49-A9AD-10675A955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8664" y="1690688"/>
            <a:ext cx="10086974" cy="516731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40653-122D-B845-8905-665082B865CC}"/>
              </a:ext>
            </a:extLst>
          </p:cNvPr>
          <p:cNvSpPr txBox="1"/>
          <p:nvPr/>
        </p:nvSpPr>
        <p:spPr>
          <a:xfrm>
            <a:off x="728664" y="5036344"/>
            <a:ext cx="10086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900">
                <a:hlinkClick r:id="rId3" tooltip="https://courses.lumenlearning.com/wmopen-organizationalbehavior/chapter/putting-it-together-managing-groups-and-teams/"/>
              </a:rPr>
              <a:t>This Photo</a:t>
            </a:r>
            <a:r>
              <a:rPr lang="en-FI" sz="900"/>
              <a:t> by Unknown Author is licensed under </a:t>
            </a:r>
            <a:r>
              <a:rPr lang="en-FI" sz="900">
                <a:hlinkClick r:id="rId4" tooltip="https://creativecommons.org/licenses/by/3.0/"/>
              </a:rPr>
              <a:t>CC BY</a:t>
            </a:r>
            <a:endParaRPr lang="en-FI" sz="900"/>
          </a:p>
        </p:txBody>
      </p:sp>
    </p:spTree>
    <p:extLst>
      <p:ext uri="{BB962C8B-B14F-4D97-AF65-F5344CB8AC3E}">
        <p14:creationId xmlns:p14="http://schemas.microsoft.com/office/powerpoint/2010/main" val="1815123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DB940C-16F0-4806-8A50-E887CC3F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7766"/>
            <a:ext cx="10515600" cy="8955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To accomplish their mission, PBRNs created “ties” and “properties”</a:t>
            </a:r>
            <a:br>
              <a:rPr lang="en-US" dirty="0"/>
            </a:b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4BE8EB-E386-4F70-8037-A2750BDA1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3586"/>
            <a:ext cx="10515600" cy="3823376"/>
          </a:xfrm>
        </p:spPr>
        <p:txBody>
          <a:bodyPr/>
          <a:lstStyle/>
          <a:p>
            <a:r>
              <a:rPr lang="en-US" sz="3600" dirty="0"/>
              <a:t>“Ties” refer to </a:t>
            </a:r>
            <a:r>
              <a:rPr lang="en-US" sz="3600" b="1" dirty="0">
                <a:solidFill>
                  <a:srgbClr val="FF0000"/>
                </a:solidFill>
              </a:rPr>
              <a:t>relationships</a:t>
            </a:r>
            <a:r>
              <a:rPr lang="en-US" sz="3600" dirty="0"/>
              <a:t> characterized by </a:t>
            </a:r>
            <a:r>
              <a:rPr lang="en-US" sz="3600" b="1" dirty="0">
                <a:solidFill>
                  <a:srgbClr val="FF0000"/>
                </a:solidFill>
              </a:rPr>
              <a:t>respect, reciprocity, synergy and trust </a:t>
            </a:r>
          </a:p>
          <a:p>
            <a:r>
              <a:rPr lang="en-US" sz="3600" dirty="0"/>
              <a:t>“Properties” refer to </a:t>
            </a:r>
            <a:r>
              <a:rPr lang="en-US" sz="3600" b="1" dirty="0">
                <a:solidFill>
                  <a:srgbClr val="FF0000"/>
                </a:solidFill>
              </a:rPr>
              <a:t>new knowledge, organizational infrastructure, </a:t>
            </a:r>
            <a:r>
              <a:rPr lang="en-US" sz="3600" dirty="0"/>
              <a:t>including </a:t>
            </a:r>
            <a:r>
              <a:rPr lang="en-US" sz="3600" b="1" dirty="0">
                <a:solidFill>
                  <a:srgbClr val="FF0000"/>
                </a:solidFill>
              </a:rPr>
              <a:t>research data and databases</a:t>
            </a:r>
            <a:r>
              <a:rPr lang="en-US" sz="3600" dirty="0"/>
              <a:t>, and a </a:t>
            </a:r>
            <a:r>
              <a:rPr lang="en-US" sz="3600" b="1" dirty="0">
                <a:solidFill>
                  <a:srgbClr val="FF0000"/>
                </a:solidFill>
              </a:rPr>
              <a:t>learning environment </a:t>
            </a:r>
            <a:r>
              <a:rPr lang="en-US" sz="3600" dirty="0"/>
              <a:t>based on </a:t>
            </a:r>
            <a:r>
              <a:rPr lang="en-US" sz="3600" b="1" dirty="0">
                <a:solidFill>
                  <a:srgbClr val="FF0000"/>
                </a:solidFill>
              </a:rPr>
              <a:t>multi-directional communication</a:t>
            </a:r>
          </a:p>
          <a:p>
            <a:pPr marL="0" indent="0">
              <a:buNone/>
            </a:pPr>
            <a:endParaRPr lang="en-US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4252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A5EE-0892-E34D-A3C6-8763ADC4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b="1" dirty="0"/>
              <a:t>Solid foundation for a PBRN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C8A9F-B481-114B-9CFA-DD9720F10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Shared vision between practitioners in the field and academics </a:t>
            </a:r>
          </a:p>
          <a:p>
            <a:r>
              <a:rPr lang="en-US" dirty="0"/>
              <a:t>Learning community function (dissemination of value-added resources and knowledge diffusion)</a:t>
            </a:r>
          </a:p>
          <a:p>
            <a:r>
              <a:rPr lang="en-US" dirty="0"/>
              <a:t>Reciprocal benefits for practices e.g., data quality audit cycles, professional credits from participation in research, remuneration for the time spend in research</a:t>
            </a:r>
          </a:p>
          <a:p>
            <a:r>
              <a:rPr lang="en-US" dirty="0"/>
              <a:t> Practice facilitators</a:t>
            </a:r>
          </a:p>
          <a:p>
            <a:r>
              <a:rPr lang="en-US" dirty="0"/>
              <a:t>Ongoing mentorship and practitioner empowerment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19062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C7850-1931-E043-AC27-84B594C8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b="1" dirty="0"/>
              <a:t>PBRNs go hand-in-hand with the Family Medicine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801D2-59AC-1F4C-B21B-A1B6789E3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12" y="2325688"/>
            <a:ext cx="10515600" cy="35179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dirty="0"/>
              <a:t>In countries where the discipline of Family Medicine is strongly developed e.g., the UK and Netherlands, the PBRNs emerged together with the academic discipline.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In countries where the discipline is not well supported until more recently, the development of PBRNs also has lagged significantly 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631399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34986A11-AB3A-4B50-8B6E-8DA4D6EEE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731" y="1542402"/>
            <a:ext cx="5186842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</a:rPr>
              <a:t>Thank you!</a:t>
            </a:r>
            <a:endParaRPr lang="en-US" sz="6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4873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inivihreä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2700</TotalTime>
  <Words>1132</Words>
  <Application>Microsoft Macintosh PowerPoint</Application>
  <PresentationFormat>Widescreen</PresentationFormat>
  <Paragraphs>122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Office-teema</vt:lpstr>
      <vt:lpstr>PBRNs: A Fifty-Year History of Primary Care Laboratories</vt:lpstr>
      <vt:lpstr>What is a PBRN?</vt:lpstr>
      <vt:lpstr>PBRNs are the laboratories of primary care</vt:lpstr>
      <vt:lpstr>PBRNs  </vt:lpstr>
      <vt:lpstr>How PBRNs started?</vt:lpstr>
      <vt:lpstr>1967 in the UK and Netherlands</vt:lpstr>
      <vt:lpstr>Why we look so far in the past?</vt:lpstr>
      <vt:lpstr>  We studied 115 PBRNs using 260 sources and 56 interviews  Geographical distribution of PBRNs  </vt:lpstr>
      <vt:lpstr>  Similarities among the PBRNs</vt:lpstr>
      <vt:lpstr>Missions met in bibliography  </vt:lpstr>
      <vt:lpstr>Purposes met in bibliography</vt:lpstr>
      <vt:lpstr>PowerPoint Presentation</vt:lpstr>
      <vt:lpstr>PowerPoint Presentation</vt:lpstr>
      <vt:lpstr>Key actors:  </vt:lpstr>
      <vt:lpstr>Drivers of the key actors</vt:lpstr>
      <vt:lpstr>Contributions of the key actors</vt:lpstr>
      <vt:lpstr>The importance of relationship building</vt:lpstr>
      <vt:lpstr>To accomplish their mission, PBRNs created “ties” and “properties”  </vt:lpstr>
      <vt:lpstr>Solid foundation for a PBRN</vt:lpstr>
      <vt:lpstr>PBRNs go hand-in-hand with the Family Medicine development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Findings from Scoping Review of Fifty Year of International Literature on the Environment Influenced PBRN Building</dc:title>
  <dc:creator>Ari Haaranen</dc:creator>
  <cp:lastModifiedBy>Anna Dania</cp:lastModifiedBy>
  <cp:revision>39</cp:revision>
  <dcterms:created xsi:type="dcterms:W3CDTF">2022-03-17T18:01:20Z</dcterms:created>
  <dcterms:modified xsi:type="dcterms:W3CDTF">2022-04-04T09:11:22Z</dcterms:modified>
</cp:coreProperties>
</file>