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Ex1.xml" ContentType="application/vnd.ms-office.chartex+xml"/>
  <Override PartName="/ppt/charts/style2.xml" ContentType="application/vnd.ms-office.chartstyle+xml"/>
  <Override PartName="/ppt/charts/colors2.xml" ContentType="application/vnd.ms-office.chartcolorstyle+xml"/>
  <Override PartName="/ppt/charts/chart2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Ex2.xml" ContentType="application/vnd.ms-office.chartex+xml"/>
  <Override PartName="/ppt/charts/style5.xml" ContentType="application/vnd.ms-office.chartstyle+xml"/>
  <Override PartName="/ppt/charts/colors5.xml" ContentType="application/vnd.ms-office.chartcolorstyl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81" r:id="rId3"/>
    <p:sldId id="288" r:id="rId4"/>
    <p:sldId id="330" r:id="rId5"/>
    <p:sldId id="312" r:id="rId6"/>
    <p:sldId id="294" r:id="rId7"/>
    <p:sldId id="314" r:id="rId8"/>
    <p:sldId id="319" r:id="rId9"/>
    <p:sldId id="316" r:id="rId10"/>
    <p:sldId id="313" r:id="rId11"/>
    <p:sldId id="318" r:id="rId12"/>
    <p:sldId id="317" r:id="rId13"/>
    <p:sldId id="315" r:id="rId14"/>
    <p:sldId id="267" r:id="rId15"/>
    <p:sldId id="303" r:id="rId16"/>
    <p:sldId id="302" r:id="rId17"/>
    <p:sldId id="309" r:id="rId18"/>
    <p:sldId id="332" r:id="rId19"/>
    <p:sldId id="335" r:id="rId20"/>
    <p:sldId id="336" r:id="rId21"/>
    <p:sldId id="337" r:id="rId22"/>
    <p:sldId id="338" r:id="rId23"/>
    <p:sldId id="339" r:id="rId24"/>
    <p:sldId id="341" r:id="rId25"/>
    <p:sldId id="343" r:id="rId26"/>
    <p:sldId id="344" r:id="rId27"/>
    <p:sldId id="269" r:id="rId28"/>
    <p:sldId id="297" r:id="rId29"/>
    <p:sldId id="345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72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0020870\Documents\Clinical%20Associate%20Files\Adminstrative%20&amp;%20Clinical%20components\Conferences\IAPA%20Conference%20India\Material%20for%20IAPA%20talk%20PA%20PHC%20globally\PA%20PA%20analogue%20global%20database%20SSmalley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0020870\Documents\Clinical%20Associate%20Files\Adminstrative%20&amp;%20Clinical%20components\Conferences\IAPA%20Conference%20India\Material%20for%20IAPA%20talk%20PA%20PHC%20globally\PA%20PA%20analogue%20global%20database%20SSmalley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0020870\Documents\Clinical%20Associate%20Files\Adminstrative%20&amp;%20Clinical%20components\Conferences\IAPA%20Conference%20India\Material%20for%20IAPA%20talk%20PA%20PHC%20globally\PA%20PA%20analogue%20global%20database%20SSmalley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C:\Users\a0020870\Documents\Clinical%20Associate%20Files\Adminstrative%20&amp;%20Clinical%20components\Conferences\IAPA%20Conference%20India\Material%20for%20IAPA%20talk%20PA%20PHC%20globally\PA%20PA%20analogue%20global%20database%20SSmalley.xlsx" TargetMode="External"/></Relationships>
</file>

<file path=ppt/charts/_rels/chartEx2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C:\Users\a0020870\Documents\Clinical%20Associate%20Files\Adminstrative%20&amp;%20Clinical%20components\Conferences\IAPA%20Conference%20India\Material%20for%20IAPA%20talk%20PA%20PHC%20globally\PA%20PA%20analogue%20global%20database%20SSmalley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'No. titles'!$B$1</c:f>
              <c:strCache>
                <c:ptCount val="1"/>
                <c:pt idx="0">
                  <c:v>Number of Title Names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'No. titles'!$A$2:$A$18</c:f>
              <c:strCache>
                <c:ptCount val="17"/>
                <c:pt idx="0">
                  <c:v>Assistant Doctor</c:v>
                </c:pt>
                <c:pt idx="1">
                  <c:v>Assistant Medical Officer</c:v>
                </c:pt>
                <c:pt idx="2">
                  <c:v>Clinical Associate</c:v>
                </c:pt>
                <c:pt idx="3">
                  <c:v>Clinical Officer</c:v>
                </c:pt>
                <c:pt idx="4">
                  <c:v>Community Health Officer</c:v>
                </c:pt>
                <c:pt idx="5">
                  <c:v>Emergency Surgical Officer</c:v>
                </c:pt>
                <c:pt idx="6">
                  <c:v>Feldsher</c:v>
                </c:pt>
                <c:pt idx="7">
                  <c:v>Health Assistant</c:v>
                </c:pt>
                <c:pt idx="8">
                  <c:v>Health Extension Officer</c:v>
                </c:pt>
                <c:pt idx="9">
                  <c:v>Health Officer</c:v>
                </c:pt>
                <c:pt idx="10">
                  <c:v>Medical Assistant</c:v>
                </c:pt>
                <c:pt idx="11">
                  <c:v>Medical Extension Officer</c:v>
                </c:pt>
                <c:pt idx="12">
                  <c:v>Medical Licentiate</c:v>
                </c:pt>
                <c:pt idx="13">
                  <c:v>Physician Assistant</c:v>
                </c:pt>
                <c:pt idx="14">
                  <c:v>Physician Associate</c:v>
                </c:pt>
                <c:pt idx="15">
                  <c:v>Tecnicos de Cirurgia </c:v>
                </c:pt>
                <c:pt idx="16">
                  <c:v>Tecnicos de Medicina Geral</c:v>
                </c:pt>
              </c:strCache>
            </c:strRef>
          </c:cat>
          <c:val>
            <c:numRef>
              <c:f>'No. titles'!$B$2:$B$18</c:f>
              <c:numCache>
                <c:formatCode>General</c:formatCode>
                <c:ptCount val="17"/>
                <c:pt idx="0">
                  <c:v>1</c:v>
                </c:pt>
                <c:pt idx="1">
                  <c:v>3</c:v>
                </c:pt>
                <c:pt idx="2">
                  <c:v>1</c:v>
                </c:pt>
                <c:pt idx="3">
                  <c:v>11</c:v>
                </c:pt>
                <c:pt idx="4">
                  <c:v>3</c:v>
                </c:pt>
                <c:pt idx="5">
                  <c:v>1</c:v>
                </c:pt>
                <c:pt idx="6">
                  <c:v>3</c:v>
                </c:pt>
                <c:pt idx="7">
                  <c:v>2</c:v>
                </c:pt>
                <c:pt idx="8">
                  <c:v>1</c:v>
                </c:pt>
                <c:pt idx="9">
                  <c:v>4</c:v>
                </c:pt>
                <c:pt idx="10">
                  <c:v>4</c:v>
                </c:pt>
                <c:pt idx="11">
                  <c:v>2</c:v>
                </c:pt>
                <c:pt idx="12">
                  <c:v>1</c:v>
                </c:pt>
                <c:pt idx="13">
                  <c:v>15</c:v>
                </c:pt>
                <c:pt idx="14">
                  <c:v>2</c:v>
                </c:pt>
                <c:pt idx="15">
                  <c:v>1</c:v>
                </c:pt>
                <c:pt idx="1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D1-4634-8716-2A33ABE7CD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38201375"/>
        <c:axId val="1238207199"/>
      </c:barChart>
      <c:catAx>
        <c:axId val="12382013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38207199"/>
        <c:crosses val="autoZero"/>
        <c:auto val="1"/>
        <c:lblAlgn val="ctr"/>
        <c:lblOffset val="100"/>
        <c:noMultiLvlLbl val="0"/>
      </c:catAx>
      <c:valAx>
        <c:axId val="12382071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382013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ZA" dirty="0"/>
              <a:t>Number of Countries </a:t>
            </a:r>
            <a:r>
              <a:rPr lang="en-ZA" dirty="0" smtClean="0"/>
              <a:t>within </a:t>
            </a:r>
            <a:r>
              <a:rPr lang="en-ZA" dirty="0"/>
              <a:t>Continent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'No. per continent'!$B$1</c:f>
              <c:strCache>
                <c:ptCount val="1"/>
                <c:pt idx="0">
                  <c:v>Number of Countries per Continent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'No. per continent'!$A$2:$A$8</c:f>
              <c:strCache>
                <c:ptCount val="7"/>
                <c:pt idx="0">
                  <c:v>Africa</c:v>
                </c:pt>
                <c:pt idx="1">
                  <c:v>Asia</c:v>
                </c:pt>
                <c:pt idx="2">
                  <c:v>Europe</c:v>
                </c:pt>
                <c:pt idx="3">
                  <c:v>Middle East</c:v>
                </c:pt>
                <c:pt idx="4">
                  <c:v>North America</c:v>
                </c:pt>
                <c:pt idx="5">
                  <c:v>Oceana</c:v>
                </c:pt>
                <c:pt idx="6">
                  <c:v>South America</c:v>
                </c:pt>
              </c:strCache>
            </c:strRef>
          </c:cat>
          <c:val>
            <c:numRef>
              <c:f>'No. per continent'!$B$2:$B$8</c:f>
              <c:numCache>
                <c:formatCode>General</c:formatCode>
                <c:ptCount val="7"/>
                <c:pt idx="0">
                  <c:v>27</c:v>
                </c:pt>
                <c:pt idx="1">
                  <c:v>10</c:v>
                </c:pt>
                <c:pt idx="2">
                  <c:v>7</c:v>
                </c:pt>
                <c:pt idx="3">
                  <c:v>3</c:v>
                </c:pt>
                <c:pt idx="4">
                  <c:v>2</c:v>
                </c:pt>
                <c:pt idx="5">
                  <c:v>5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78-4A7D-8E7B-CC6417248C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67025855"/>
        <c:axId val="1167036671"/>
      </c:barChart>
      <c:catAx>
        <c:axId val="11670258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67036671"/>
        <c:crosses val="autoZero"/>
        <c:auto val="1"/>
        <c:lblAlgn val="ctr"/>
        <c:lblOffset val="100"/>
        <c:noMultiLvlLbl val="0"/>
      </c:catAx>
      <c:valAx>
        <c:axId val="116703667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6702585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ZA" sz="1400" dirty="0" smtClean="0"/>
              <a:t>Types and numbers of degrees</a:t>
            </a:r>
            <a:r>
              <a:rPr lang="en-ZA" sz="1400" baseline="0" dirty="0" smtClean="0"/>
              <a:t> awarded in different countries</a:t>
            </a:r>
            <a:endParaRPr lang="en-ZA" sz="1400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0"/>
                  <c:y val="-4.36974789915966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456B-4ED0-AD3C-C23E88086AF7}"/>
                </c:ext>
              </c:extLst>
            </c:dLbl>
            <c:dLbl>
              <c:idx val="1"/>
              <c:layout>
                <c:manualLayout>
                  <c:x val="6.4527287319584787E-3"/>
                  <c:y val="-4.650859603365905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/>
                </c:ext>
                <c:ext xmlns:c16="http://schemas.microsoft.com/office/drawing/2014/chart" uri="{C3380CC4-5D6E-409C-BE32-E72D297353CC}">
                  <c16:uniqueId val="{00000001-456B-4ED0-AD3C-C23E88086AF7}"/>
                </c:ext>
              </c:extLst>
            </c:dLbl>
            <c:dLbl>
              <c:idx val="2"/>
              <c:layout>
                <c:manualLayout>
                  <c:x val="1.4245014245014246E-3"/>
                  <c:y val="-3.36134453781513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456B-4ED0-AD3C-C23E88086AF7}"/>
                </c:ext>
              </c:extLst>
            </c:dLbl>
            <c:dLbl>
              <c:idx val="3"/>
              <c:layout>
                <c:manualLayout>
                  <c:x val="1.2905457463916957E-2"/>
                  <c:y val="-4.650859603365909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/>
                </c:ext>
                <c:ext xmlns:c16="http://schemas.microsoft.com/office/drawing/2014/chart" uri="{C3380CC4-5D6E-409C-BE32-E72D297353CC}">
                  <c16:uniqueId val="{00000003-456B-4ED0-AD3C-C23E88086AF7}"/>
                </c:ext>
              </c:extLst>
            </c:dLbl>
            <c:dLbl>
              <c:idx val="4"/>
              <c:layout>
                <c:manualLayout>
                  <c:x val="2.8490028490028491E-3"/>
                  <c:y val="-4.70588235294117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456B-4ED0-AD3C-C23E88086AF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'No type degree'!$E$1:$E$5</c:f>
              <c:strCache>
                <c:ptCount val="5"/>
                <c:pt idx="0">
                  <c:v>Diploma</c:v>
                </c:pt>
                <c:pt idx="1">
                  <c:v>Bachelors</c:v>
                </c:pt>
                <c:pt idx="2">
                  <c:v>Post Graduate Diploma</c:v>
                </c:pt>
                <c:pt idx="3">
                  <c:v>Masters</c:v>
                </c:pt>
                <c:pt idx="4">
                  <c:v>Uncertain</c:v>
                </c:pt>
              </c:strCache>
            </c:strRef>
          </c:cat>
          <c:val>
            <c:numRef>
              <c:f>'No type degree'!$F$1:$F$5</c:f>
              <c:numCache>
                <c:formatCode>General</c:formatCode>
                <c:ptCount val="5"/>
                <c:pt idx="0">
                  <c:v>13</c:v>
                </c:pt>
                <c:pt idx="1">
                  <c:v>19</c:v>
                </c:pt>
                <c:pt idx="2">
                  <c:v>6</c:v>
                </c:pt>
                <c:pt idx="3">
                  <c:v>7</c:v>
                </c:pt>
                <c:pt idx="4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56B-4ED0-AD3C-C23E88086A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31863440"/>
        <c:axId val="1131857200"/>
        <c:axId val="0"/>
      </c:bar3DChart>
      <c:catAx>
        <c:axId val="1131863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31857200"/>
        <c:crosses val="autoZero"/>
        <c:auto val="1"/>
        <c:lblAlgn val="ctr"/>
        <c:lblOffset val="100"/>
        <c:noMultiLvlLbl val="0"/>
      </c:catAx>
      <c:valAx>
        <c:axId val="1131857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318634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'No. per country'!$A$2:$A$46</cx:f>
        <cx:lvl ptCount="45">
          <cx:pt idx="0">New Zealand</cx:pt>
          <cx:pt idx="1">Ireland, Republic of</cx:pt>
          <cx:pt idx="2">Afghanistan</cx:pt>
          <cx:pt idx="3">Gabon</cx:pt>
          <cx:pt idx="4">Tonga</cx:pt>
          <cx:pt idx="5">Australia</cx:pt>
          <cx:pt idx="6">Saudi Arabia</cx:pt>
          <cx:pt idx="7">Switzerland</cx:pt>
          <cx:pt idx="8">Israel</cx:pt>
          <cx:pt idx="9">Guyana</cx:pt>
          <cx:pt idx="10">Bulgaria</cx:pt>
          <cx:pt idx="11">Marshal Islands</cx:pt>
          <cx:pt idx="12">Mozambique</cx:pt>
          <cx:pt idx="13">Germany</cx:pt>
          <cx:pt idx="14">Burkina Faso</cx:pt>
          <cx:pt idx="15">Rwanda</cx:pt>
          <cx:pt idx="16">Zambia</cx:pt>
          <cx:pt idx="17">India</cx:pt>
          <cx:pt idx="18">Papua New Guinea</cx:pt>
          <cx:pt idx="19">South Sudan</cx:pt>
          <cx:pt idx="20">Sierra Leone</cx:pt>
          <cx:pt idx="21">Canada</cx:pt>
          <cx:pt idx="22">Angola</cx:pt>
          <cx:pt idx="23">Ethiopia</cx:pt>
          <cx:pt idx="24">Senegal</cx:pt>
          <cx:pt idx="25">United Kingdom</cx:pt>
          <cx:pt idx="26">South Africa</cx:pt>
          <cx:pt idx="27">Mongolia</cx:pt>
          <cx:pt idx="28">Netherlands</cx:pt>
          <cx:pt idx="29">Togo</cx:pt>
          <cx:pt idx="30">Zambia</cx:pt>
          <cx:pt idx="31">Taiwan</cx:pt>
          <cx:pt idx="32">Uganda</cx:pt>
          <cx:pt idx="33">Ghana</cx:pt>
          <cx:pt idx="34">Myanmar</cx:pt>
          <cx:pt idx="35">Mozambique</cx:pt>
          <cx:pt idx="36">Tanzania</cx:pt>
          <cx:pt idx="37">Liberia</cx:pt>
          <cx:pt idx="38">Malawi</cx:pt>
          <cx:pt idx="39">Tanzania</cx:pt>
          <cx:pt idx="40">Ethiopia</cx:pt>
          <cx:pt idx="41">Napal</cx:pt>
          <cx:pt idx="42">Kenya</cx:pt>
          <cx:pt idx="43">Russia</cx:pt>
          <cx:pt idx="44">United States</cx:pt>
        </cx:lvl>
      </cx:strDim>
      <cx:numDim type="val">
        <cx:f>'No. per country'!$B$2:$B$46</cx:f>
        <cx:lvl ptCount="45" formatCode="General">
          <cx:pt idx="0">10</cx:pt>
          <cx:pt idx="1">12</cx:pt>
          <cx:pt idx="2">20</cx:pt>
          <cx:pt idx="3">20</cx:pt>
          <cx:pt idx="4">20</cx:pt>
          <cx:pt idx="5">30</cx:pt>
          <cx:pt idx="6">40</cx:pt>
          <cx:pt idx="7">40</cx:pt>
          <cx:pt idx="8">60</cx:pt>
          <cx:pt idx="9">80</cx:pt>
          <cx:pt idx="10">100</cx:pt>
          <cx:pt idx="11">100</cx:pt>
          <cx:pt idx="12">100</cx:pt>
          <cx:pt idx="13">120</cx:pt>
          <cx:pt idx="14">300</cx:pt>
          <cx:pt idx="15">300</cx:pt>
          <cx:pt idx="16">300</cx:pt>
          <cx:pt idx="17">500</cx:pt>
          <cx:pt idx="18">500</cx:pt>
          <cx:pt idx="19">525</cx:pt>
          <cx:pt idx="20">550</cx:pt>
          <cx:pt idx="21">900</cx:pt>
          <cx:pt idx="22">1000</cx:pt>
          <cx:pt idx="23">1000</cx:pt>
          <cx:pt idx="24">1000</cx:pt>
          <cx:pt idx="25">1000</cx:pt>
          <cx:pt idx="26">1100</cx:pt>
          <cx:pt idx="27">1200</cx:pt>
          <cx:pt idx="28">1500</cx:pt>
          <cx:pt idx="29">1500</cx:pt>
          <cx:pt idx="30">1500</cx:pt>
          <cx:pt idx="31">2000</cx:pt>
          <cx:pt idx="32">2000</cx:pt>
          <cx:pt idx="33">2500</cx:pt>
          <cx:pt idx="34">2500</cx:pt>
          <cx:pt idx="35">3000</cx:pt>
          <cx:pt idx="36">3500</cx:pt>
          <cx:pt idx="37">5000</cx:pt>
          <cx:pt idx="38">5000</cx:pt>
          <cx:pt idx="39">10000</cx:pt>
          <cx:pt idx="40">15000</cx:pt>
          <cx:pt idx="41">17000</cx:pt>
          <cx:pt idx="42">20000</cx:pt>
          <cx:pt idx="43">130000</cx:pt>
          <cx:pt idx="44">131000</cx:pt>
        </cx:lvl>
      </cx:numDim>
    </cx:data>
  </cx:chartData>
  <cx:chart>
    <cx:title pos="t" align="ctr" overlay="0">
      <cx:tx>
        <cx:rich>
          <a:bodyPr spcFirstLastPara="1" vertOverflow="ellipsis" wrap="square" lIns="0" tIns="0" rIns="0" bIns="0" anchor="ctr" anchorCtr="1"/>
          <a:lstStyle/>
          <a:p>
            <a:pPr algn="ctr">
              <a:defRPr/>
            </a:pPr>
            <a:r>
              <a:rPr lang="en-US" dirty="0"/>
              <a:t>Number of </a:t>
            </a:r>
            <a:r>
              <a:rPr lang="en-US" dirty="0" smtClean="0"/>
              <a:t>CO/PA </a:t>
            </a:r>
            <a:r>
              <a:rPr lang="en-US" dirty="0"/>
              <a:t>Analogue per Country</a:t>
            </a:r>
          </a:p>
          <a:p>
            <a:pPr algn="ctr">
              <a:defRPr/>
            </a:pPr>
            <a:endParaRPr lang="en-US" dirty="0"/>
          </a:p>
        </cx:rich>
      </cx:tx>
    </cx:title>
    <cx:plotArea>
      <cx:plotAreaRegion>
        <cx:series layoutId="waterfall" uniqueId="{B28659DD-151D-4FFB-9A00-12417D906D84}">
          <cx:tx>
            <cx:txData>
              <cx:f>'No. per country'!$B$1</cx:f>
              <cx:v>Number of MLP per Country</cx:v>
            </cx:txData>
          </cx:tx>
          <cx:dataLabels pos="outEnd">
            <cx:visibility seriesName="0" categoryName="0" value="1"/>
          </cx:dataLabels>
          <cx:dataId val="0"/>
          <cx:layoutPr>
            <cx:subtotals/>
          </cx:layoutPr>
        </cx:series>
      </cx:plotAreaRegion>
      <cx:axis id="0">
        <cx:catScaling gapWidth="0.5"/>
        <cx:tickLabels/>
        <cx:txPr>
          <a:bodyPr spcFirstLastPara="1" vertOverflow="ellipsis" wrap="square" lIns="0" tIns="0" rIns="0" bIns="0" anchor="ctr" anchorCtr="1"/>
          <a:lstStyle/>
          <a:p>
            <a:pPr>
              <a:defRPr sz="1400"/>
            </a:pPr>
            <a:endParaRPr lang="en-US" sz="1400"/>
          </a:p>
        </cx:txPr>
      </cx:axis>
      <cx:axis id="1">
        <cx:valScaling/>
        <cx:majorGridlines/>
        <cx:tickLabels/>
        <cx:txPr>
          <a:bodyPr spcFirstLastPara="1" vertOverflow="ellipsis" wrap="square" lIns="0" tIns="0" rIns="0" bIns="0" anchor="ctr" anchorCtr="1"/>
          <a:lstStyle/>
          <a:p>
            <a:pPr>
              <a:defRPr sz="1100"/>
            </a:pPr>
            <a:endParaRPr lang="en-US" sz="1100"/>
          </a:p>
        </cx:txPr>
      </cx:axis>
    </cx:plotArea>
  </cx:chart>
  <cx:clrMapOvr bg1="lt1" tx1="dk1" bg2="lt2" tx2="dk2" accent1="accent1" accent2="accent2" accent3="accent3" accent4="accent4" accent5="accent5" accent6="accent6" hlink="hlink" folHlink="folHlink"/>
</cx:chartSpace>
</file>

<file path=ppt/charts/chartEx2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Sheet3!$A$2:$A$36</cx:f>
        <cx:lvl ptCount="35">
          <cx:pt idx="0">Israel</cx:pt>
          <cx:pt idx="1">Marshal Islands</cx:pt>
          <cx:pt idx="2">Ireland, Republic of</cx:pt>
          <cx:pt idx="3">Tonga</cx:pt>
          <cx:pt idx="4">United Kingdom</cx:pt>
          <cx:pt idx="5">Canada</cx:pt>
          <cx:pt idx="6">Saudi Arabia</cx:pt>
          <cx:pt idx="7">Netherlands</cx:pt>
          <cx:pt idx="8">United States</cx:pt>
          <cx:pt idx="9">Australia</cx:pt>
          <cx:pt idx="10">Ethiopia</cx:pt>
          <cx:pt idx="11">Germany</cx:pt>
          <cx:pt idx="12">Ghana</cx:pt>
          <cx:pt idx="13">Guinea Bissau</cx:pt>
          <cx:pt idx="14">Kenya</cx:pt>
          <cx:pt idx="15">Malawi</cx:pt>
          <cx:pt idx="16">Mongolia</cx:pt>
          <cx:pt idx="17">Mozambique</cx:pt>
          <cx:pt idx="18">Napal</cx:pt>
          <cx:pt idx="19">Sierra Leone</cx:pt>
          <cx:pt idx="20">South Africa</cx:pt>
          <cx:pt idx="21">South Sudan</cx:pt>
          <cx:pt idx="22">Switzerland</cx:pt>
          <cx:pt idx="23">Tanzania</cx:pt>
          <cx:pt idx="24">Togo</cx:pt>
          <cx:pt idx="25">Uganda</cx:pt>
          <cx:pt idx="26">Zambia</cx:pt>
          <cx:pt idx="27">Guyana</cx:pt>
          <cx:pt idx="28">India</cx:pt>
          <cx:pt idx="29">Kenya</cx:pt>
          <cx:pt idx="30">Myanmar</cx:pt>
          <cx:pt idx="31">Papua New Guinea</cx:pt>
          <cx:pt idx="32">Russia</cx:pt>
          <cx:pt idx="33">Zambia</cx:pt>
          <cx:pt idx="34">Tanzania</cx:pt>
        </cx:lvl>
      </cx:strDim>
      <cx:numDim type="val">
        <cx:f>Sheet3!$B$2:$B$36</cx:f>
        <cx:lvl ptCount="35" formatCode="General">
          <cx:pt idx="0">14</cx:pt>
          <cx:pt idx="1">18</cx:pt>
          <cx:pt idx="2">24</cx:pt>
          <cx:pt idx="3">24</cx:pt>
          <cx:pt idx="4">24</cx:pt>
          <cx:pt idx="5">26</cx:pt>
          <cx:pt idx="6">28</cx:pt>
          <cx:pt idx="7">30</cx:pt>
          <cx:pt idx="8">30</cx:pt>
          <cx:pt idx="9">36</cx:pt>
          <cx:pt idx="10">36</cx:pt>
          <cx:pt idx="11">36</cx:pt>
          <cx:pt idx="12">36</cx:pt>
          <cx:pt idx="13">36</cx:pt>
          <cx:pt idx="14">36</cx:pt>
          <cx:pt idx="15">36</cx:pt>
          <cx:pt idx="16">36</cx:pt>
          <cx:pt idx="17">36</cx:pt>
          <cx:pt idx="18">36</cx:pt>
          <cx:pt idx="19">36</cx:pt>
          <cx:pt idx="20">36</cx:pt>
          <cx:pt idx="21">36</cx:pt>
          <cx:pt idx="22">36</cx:pt>
          <cx:pt idx="23">36</cx:pt>
          <cx:pt idx="24">36</cx:pt>
          <cx:pt idx="25">36</cx:pt>
          <cx:pt idx="26">36</cx:pt>
          <cx:pt idx="27">42</cx:pt>
          <cx:pt idx="28">48</cx:pt>
          <cx:pt idx="29">48</cx:pt>
          <cx:pt idx="30">48</cx:pt>
          <cx:pt idx="31">48</cx:pt>
          <cx:pt idx="32">48</cx:pt>
          <cx:pt idx="33">48</cx:pt>
          <cx:pt idx="34">60</cx:pt>
        </cx:lvl>
      </cx:numDim>
    </cx:data>
  </cx:chartData>
  <cx:chart>
    <cx:title pos="t" align="ctr" overlay="0">
      <cx:tx>
        <cx:rich>
          <a:bodyPr spcFirstLastPara="1" vertOverflow="ellipsis" wrap="square" lIns="0" tIns="0" rIns="0" bIns="0" anchor="ctr" anchorCtr="1"/>
          <a:lstStyle/>
          <a:p>
            <a:pPr algn="ctr">
              <a:defRPr/>
            </a:pPr>
            <a:r>
              <a:rPr lang="en-US" dirty="0"/>
              <a:t>Number of Months for </a:t>
            </a:r>
            <a:r>
              <a:rPr lang="en-US" dirty="0" smtClean="0"/>
              <a:t>CO/PA </a:t>
            </a:r>
            <a:r>
              <a:rPr lang="en-US" dirty="0"/>
              <a:t>Education Degree per Country</a:t>
            </a:r>
          </a:p>
        </cx:rich>
      </cx:tx>
    </cx:title>
    <cx:plotArea>
      <cx:plotAreaRegion>
        <cx:series layoutId="waterfall" uniqueId="{11B4FCFC-FBF0-4330-9587-66F7E2498F8D}">
          <cx:tx>
            <cx:txData>
              <cx:f>Sheet3!$B$1</cx:f>
              <cx:v>Duration in Months</cx:v>
            </cx:txData>
          </cx:tx>
          <cx:dataLabels pos="outEnd">
            <cx:visibility seriesName="0" categoryName="0" value="1"/>
          </cx:dataLabels>
          <cx:dataId val="0"/>
          <cx:layoutPr>
            <cx:subtotals/>
          </cx:layoutPr>
        </cx:series>
      </cx:plotAreaRegion>
      <cx:axis id="0">
        <cx:catScaling gapWidth="0.5"/>
        <cx:tickLabels/>
        <cx:txPr>
          <a:bodyPr spcFirstLastPara="1" vertOverflow="ellipsis" wrap="square" lIns="0" tIns="0" rIns="0" bIns="0" anchor="ctr" anchorCtr="1"/>
          <a:lstStyle/>
          <a:p>
            <a:pPr>
              <a:defRPr sz="1200"/>
            </a:pPr>
            <a:endParaRPr lang="en-US" sz="1200"/>
          </a:p>
        </cx:txPr>
      </cx:axis>
      <cx:axis id="1">
        <cx:valScaling/>
        <cx:majorGridlines/>
        <cx:tickLabels/>
      </cx:axis>
    </cx:plotArea>
  </cx:chart>
  <cx:clrMapOvr bg1="lt1" tx1="dk1" bg2="lt2" tx2="dk2" accent1="accent1" accent2="accent2" accent3="accent3" accent4="accent4" accent5="accent5" accent6="accent6" hlink="hlink" folHlink="folHlink"/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9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  <cs:bodyPr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  <cs:bodyPr wrap="square" lIns="38100" tIns="19050" rIns="38100" bIns="19050" anchor="ctr">
      <a:spAutoFit/>
    </cs:bodyPr>
  </cs:dataLabel>
  <cs:dataLabelCallout>
    <cs:lnRef idx="0"/>
    <cs:fillRef idx="0"/>
    <cs:effectRef idx="0"/>
    <cs:fontRef idx="minor">
      <a:schemeClr val="tx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/>
      </a:solidFill>
    </cs:spPr>
  </cs:downBar>
  <cs:dropLine>
    <cs:lnRef idx="0"/>
    <cs:fillRef idx="0"/>
    <cs:effectRef idx="0"/>
    <cs:fontRef idx="minor">
      <a:schemeClr val="tx1"/>
    </cs:fontRef>
  </cs:dropLine>
  <cs:errorBar>
    <cs:lnRef idx="0"/>
    <cs:fillRef idx="0"/>
    <cs:effectRef idx="0"/>
    <cs:fontRef idx="minor">
      <a:schemeClr val="tx1"/>
    </cs:fontRef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tx1">
            <a:lumMod val="15000"/>
            <a:lumOff val="85000"/>
            <a:lumOff val="10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</cs:hiLoLine>
  <cs:leaderLine>
    <cs:lnRef idx="0"/>
    <cs:fillRef idx="0"/>
    <cs:effectRef idx="0"/>
    <cs:fontRef idx="minor">
      <a:schemeClr val="tx1"/>
    </cs:fontRef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  <cs:bodyPr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  <cs:bodyPr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  <cs:bodyPr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9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  <cs:bodyPr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  <cs:bodyPr wrap="square" lIns="38100" tIns="19050" rIns="38100" bIns="19050" anchor="ctr">
      <a:spAutoFit/>
    </cs:bodyPr>
  </cs:dataLabel>
  <cs:dataLabelCallout>
    <cs:lnRef idx="0"/>
    <cs:fillRef idx="0"/>
    <cs:effectRef idx="0"/>
    <cs:fontRef idx="minor">
      <a:schemeClr val="tx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/>
      </a:solidFill>
    </cs:spPr>
  </cs:downBar>
  <cs:dropLine>
    <cs:lnRef idx="0"/>
    <cs:fillRef idx="0"/>
    <cs:effectRef idx="0"/>
    <cs:fontRef idx="minor">
      <a:schemeClr val="tx1"/>
    </cs:fontRef>
  </cs:dropLine>
  <cs:errorBar>
    <cs:lnRef idx="0"/>
    <cs:fillRef idx="0"/>
    <cs:effectRef idx="0"/>
    <cs:fontRef idx="minor">
      <a:schemeClr val="tx1"/>
    </cs:fontRef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tx1">
            <a:lumMod val="15000"/>
            <a:lumOff val="85000"/>
            <a:lumOff val="10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</cs:hiLoLine>
  <cs:leaderLine>
    <cs:lnRef idx="0"/>
    <cs:fillRef idx="0"/>
    <cs:effectRef idx="0"/>
    <cs:fontRef idx="minor">
      <a:schemeClr val="tx1"/>
    </cs:fontRef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  <cs:bodyPr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  <cs:bodyPr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  <cs:bodyPr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63FAB-ED45-4657-91F7-55EAB9EFF14B}" type="datetimeFigureOut">
              <a:rPr lang="en-ZA" smtClean="0"/>
              <a:t>2021/05/17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D6BB0D-7F9E-4FF2-8C8D-9DDB989295E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99003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 smtClean="0"/>
              <a:t>WHO – link to India</a:t>
            </a:r>
            <a:r>
              <a:rPr lang="en-ZA" baseline="0" dirty="0" smtClean="0"/>
              <a:t> doing UHC 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6BB0D-7F9E-4FF2-8C8D-9DDB989295ED}" type="slidenum">
              <a:rPr lang="en-ZA" smtClean="0"/>
              <a:t>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346605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ZA" dirty="0" smtClean="0"/>
              <a:t>Many country-specific terms- here for</a:t>
            </a:r>
            <a:r>
              <a:rPr lang="en-ZA" baseline="0" dirty="0" smtClean="0"/>
              <a:t> many years. Fill gap, not replace doctors, PAs complement, not compete</a:t>
            </a:r>
            <a:endParaRPr lang="en-ZA" dirty="0" smtClean="0"/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6BB0D-7F9E-4FF2-8C8D-9DDB989295ED}" type="slidenum">
              <a:rPr lang="en-ZA" smtClean="0"/>
              <a:t>5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345808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6BB0D-7F9E-4FF2-8C8D-9DDB989295ED}" type="slidenum">
              <a:rPr lang="en-ZA" smtClean="0"/>
              <a:t>7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379437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6BB0D-7F9E-4FF2-8C8D-9DDB989295ED}" type="slidenum">
              <a:rPr lang="en-ZA" smtClean="0"/>
              <a:t>10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762885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ZA" dirty="0" smtClean="0"/>
              <a:t>Supervision 0-2yrs Direct, 2-4yrs Indirect, 5+ </a:t>
            </a:r>
            <a:r>
              <a:rPr lang="en-ZA" dirty="0" err="1" smtClean="0"/>
              <a:t>yrs</a:t>
            </a:r>
            <a:r>
              <a:rPr lang="en-ZA" dirty="0" smtClean="0"/>
              <a:t> Collaborative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6BB0D-7F9E-4FF2-8C8D-9DDB989295ED}" type="slidenum">
              <a:rPr lang="en-ZA" smtClean="0"/>
              <a:t>16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536144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 smtClean="0"/>
              <a:t>Mozambique with 600 doctors and 30 Obstetricians</a:t>
            </a:r>
            <a:r>
              <a:rPr lang="en-ZA" baseline="0" dirty="0" smtClean="0"/>
              <a:t> for 30 mill people. Not replacing the doctor, not trying to be the doctor. 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6BB0D-7F9E-4FF2-8C8D-9DDB989295ED}" type="slidenum">
              <a:rPr lang="en-ZA" smtClean="0"/>
              <a:t>17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55950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6BB0D-7F9E-4FF2-8C8D-9DDB989295ED}" type="slidenum">
              <a:rPr lang="en-ZA" smtClean="0"/>
              <a:t>23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985382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09F3E-B315-42F2-B428-C683A64F34C5}" type="datetimeFigureOut">
              <a:rPr lang="en-ZA" smtClean="0"/>
              <a:t>2021/05/17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E677C-CCB9-4547-A0D2-8F290540AF4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87005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09F3E-B315-42F2-B428-C683A64F34C5}" type="datetimeFigureOut">
              <a:rPr lang="en-ZA" smtClean="0"/>
              <a:t>2021/05/17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E677C-CCB9-4547-A0D2-8F290540AF4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35629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09F3E-B315-42F2-B428-C683A64F34C5}" type="datetimeFigureOut">
              <a:rPr lang="en-ZA" smtClean="0"/>
              <a:t>2021/05/17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E677C-CCB9-4547-A0D2-8F290540AF4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7407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09F3E-B315-42F2-B428-C683A64F34C5}" type="datetimeFigureOut">
              <a:rPr lang="en-ZA" smtClean="0"/>
              <a:t>2021/05/17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E677C-CCB9-4547-A0D2-8F290540AF4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3329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09F3E-B315-42F2-B428-C683A64F34C5}" type="datetimeFigureOut">
              <a:rPr lang="en-ZA" smtClean="0"/>
              <a:t>2021/05/17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E677C-CCB9-4547-A0D2-8F290540AF4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47307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09F3E-B315-42F2-B428-C683A64F34C5}" type="datetimeFigureOut">
              <a:rPr lang="en-ZA" smtClean="0"/>
              <a:t>2021/05/17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E677C-CCB9-4547-A0D2-8F290540AF4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92634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09F3E-B315-42F2-B428-C683A64F34C5}" type="datetimeFigureOut">
              <a:rPr lang="en-ZA" smtClean="0"/>
              <a:t>2021/05/17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E677C-CCB9-4547-A0D2-8F290540AF4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58197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09F3E-B315-42F2-B428-C683A64F34C5}" type="datetimeFigureOut">
              <a:rPr lang="en-ZA" smtClean="0"/>
              <a:t>2021/05/17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E677C-CCB9-4547-A0D2-8F290540AF4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61693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09F3E-B315-42F2-B428-C683A64F34C5}" type="datetimeFigureOut">
              <a:rPr lang="en-ZA" smtClean="0"/>
              <a:t>2021/05/17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E677C-CCB9-4547-A0D2-8F290540AF4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66583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09F3E-B315-42F2-B428-C683A64F34C5}" type="datetimeFigureOut">
              <a:rPr lang="en-ZA" smtClean="0"/>
              <a:t>2021/05/17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E677C-CCB9-4547-A0D2-8F290540AF4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76880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09F3E-B315-42F2-B428-C683A64F34C5}" type="datetimeFigureOut">
              <a:rPr lang="en-ZA" smtClean="0"/>
              <a:t>2021/05/17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E677C-CCB9-4547-A0D2-8F290540AF4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54620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E09F3E-B315-42F2-B428-C683A64F34C5}" type="datetimeFigureOut">
              <a:rPr lang="en-ZA" smtClean="0"/>
              <a:t>2021/05/17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0E677C-CCB9-4547-A0D2-8F290540AF4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86401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4.jpeg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4.jpe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14/relationships/chartEx" Target="../charts/chartEx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4.jpe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microsoft.com/office/2014/relationships/chartEx" Target="../charts/chartEx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07690" y="1684767"/>
            <a:ext cx="10012218" cy="2387600"/>
          </a:xfrm>
        </p:spPr>
        <p:txBody>
          <a:bodyPr>
            <a:normAutofit/>
          </a:bodyPr>
          <a:lstStyle/>
          <a:p>
            <a:r>
              <a:rPr lang="en-ZA" dirty="0" smtClean="0"/>
              <a:t>Clinical Officers in </a:t>
            </a:r>
            <a:r>
              <a:rPr lang="en-ZA" dirty="0" smtClean="0"/>
              <a:t>Primary </a:t>
            </a:r>
            <a:r>
              <a:rPr lang="en-ZA" dirty="0"/>
              <a:t>C</a:t>
            </a:r>
            <a:r>
              <a:rPr lang="en-ZA" dirty="0" smtClean="0"/>
              <a:t>are </a:t>
            </a:r>
            <a:r>
              <a:rPr lang="en-ZA" dirty="0"/>
              <a:t>- An international perspective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285529"/>
            <a:ext cx="9144000" cy="1655762"/>
          </a:xfrm>
        </p:spPr>
        <p:txBody>
          <a:bodyPr>
            <a:normAutofit/>
          </a:bodyPr>
          <a:lstStyle/>
          <a:p>
            <a:r>
              <a:rPr lang="en-ZA" sz="2000" dirty="0" smtClean="0"/>
              <a:t>Scott Smalley, MSPAS, PA-C, Clinical Associate</a:t>
            </a:r>
          </a:p>
          <a:p>
            <a:r>
              <a:rPr lang="en-ZA" sz="2000" dirty="0" smtClean="0"/>
              <a:t>President International Academy of Physician Associate Educators (IAPAE)</a:t>
            </a:r>
          </a:p>
          <a:p>
            <a:r>
              <a:rPr lang="en-ZA" sz="2000" dirty="0" smtClean="0"/>
              <a:t>Head of Division of Clinical Associates, University of Witwatersrand, Johannesburg, South Africa</a:t>
            </a:r>
            <a:endParaRPr lang="en-ZA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3480619" y="1105505"/>
            <a:ext cx="511277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200" b="1" dirty="0" smtClean="0"/>
              <a:t>“Development of PHC Clinicians in Africa”</a:t>
            </a:r>
            <a:endParaRPr lang="en-ZA" sz="2200" b="1" dirty="0" smtClean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73377" y="329938"/>
            <a:ext cx="11382595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45097" y="329938"/>
            <a:ext cx="28280" cy="607086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6204" y="648929"/>
            <a:ext cx="1989768" cy="123149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0866" y="5689259"/>
            <a:ext cx="2848798" cy="103541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57" y="394983"/>
            <a:ext cx="1448485" cy="1941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578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029" y="762288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ZA" dirty="0" smtClean="0"/>
              <a:t>WHO - Universal Health </a:t>
            </a:r>
            <a:r>
              <a:rPr lang="en-ZA" dirty="0" smtClean="0"/>
              <a:t>Coverage and Primary Health Care - </a:t>
            </a:r>
            <a:r>
              <a:rPr lang="en-ZA" dirty="0" smtClean="0"/>
              <a:t>   </a:t>
            </a:r>
            <a:r>
              <a:rPr lang="en-ZA" dirty="0" smtClean="0"/>
              <a:t>three </a:t>
            </a:r>
            <a:r>
              <a:rPr lang="en-ZA" dirty="0"/>
              <a:t>related objectives:</a:t>
            </a:r>
            <a:br>
              <a:rPr lang="en-ZA" dirty="0"/>
            </a:b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1029" y="1690688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ZA" dirty="0"/>
          </a:p>
          <a:p>
            <a:r>
              <a:rPr lang="en-ZA" dirty="0"/>
              <a:t>UHC embodies </a:t>
            </a:r>
            <a:r>
              <a:rPr lang="en-ZA" dirty="0">
                <a:solidFill>
                  <a:srgbClr val="0070C0"/>
                </a:solidFill>
              </a:rPr>
              <a:t>e</a:t>
            </a:r>
            <a:r>
              <a:rPr lang="en-ZA" dirty="0" smtClean="0">
                <a:solidFill>
                  <a:srgbClr val="0070C0"/>
                </a:solidFill>
              </a:rPr>
              <a:t>quity </a:t>
            </a:r>
            <a:r>
              <a:rPr lang="en-ZA" dirty="0">
                <a:solidFill>
                  <a:srgbClr val="0070C0"/>
                </a:solidFill>
              </a:rPr>
              <a:t>in access to health services </a:t>
            </a:r>
            <a:r>
              <a:rPr lang="en-ZA" dirty="0"/>
              <a:t>- everyone who needs services should get </a:t>
            </a:r>
            <a:r>
              <a:rPr lang="en-ZA" dirty="0" smtClean="0"/>
              <a:t>service </a:t>
            </a:r>
          </a:p>
          <a:p>
            <a:r>
              <a:rPr lang="en-ZA" dirty="0" smtClean="0"/>
              <a:t>The </a:t>
            </a:r>
            <a:r>
              <a:rPr lang="en-ZA" dirty="0">
                <a:solidFill>
                  <a:srgbClr val="0070C0"/>
                </a:solidFill>
              </a:rPr>
              <a:t>quality of health services </a:t>
            </a:r>
            <a:r>
              <a:rPr lang="en-ZA" dirty="0"/>
              <a:t>should be good enough to improve the health of those receiving services; and</a:t>
            </a:r>
          </a:p>
          <a:p>
            <a:r>
              <a:rPr lang="en-ZA" dirty="0"/>
              <a:t>People should be </a:t>
            </a:r>
            <a:r>
              <a:rPr lang="en-ZA" dirty="0">
                <a:solidFill>
                  <a:srgbClr val="0070C0"/>
                </a:solidFill>
              </a:rPr>
              <a:t>protected against </a:t>
            </a:r>
            <a:r>
              <a:rPr lang="en-ZA" dirty="0" smtClean="0">
                <a:solidFill>
                  <a:srgbClr val="0070C0"/>
                </a:solidFill>
              </a:rPr>
              <a:t>financial-risk </a:t>
            </a:r>
            <a:r>
              <a:rPr lang="en-ZA" i="1" dirty="0" smtClean="0">
                <a:solidFill>
                  <a:srgbClr val="0070C0"/>
                </a:solidFill>
              </a:rPr>
              <a:t>(access)</a:t>
            </a:r>
            <a:r>
              <a:rPr lang="en-ZA" i="1" dirty="0" smtClean="0"/>
              <a:t>, </a:t>
            </a:r>
            <a:r>
              <a:rPr lang="en-ZA" dirty="0" smtClean="0"/>
              <a:t>ensuring </a:t>
            </a:r>
            <a:r>
              <a:rPr lang="en-ZA" dirty="0"/>
              <a:t>that the cost of using services does not put people at risk of financial harm</a:t>
            </a:r>
            <a:r>
              <a:rPr lang="en-ZA" dirty="0" smtClean="0"/>
              <a:t>.</a:t>
            </a:r>
          </a:p>
          <a:p>
            <a:pPr marL="0" indent="0">
              <a:buNone/>
            </a:pPr>
            <a:endParaRPr lang="en-ZA" sz="1400" dirty="0"/>
          </a:p>
          <a:p>
            <a:pPr marL="0" indent="0">
              <a:buNone/>
            </a:pPr>
            <a:r>
              <a:rPr lang="en-ZA" dirty="0"/>
              <a:t>Primary </a:t>
            </a:r>
            <a:r>
              <a:rPr lang="en-ZA" dirty="0" smtClean="0"/>
              <a:t>Health </a:t>
            </a:r>
            <a:r>
              <a:rPr lang="en-ZA" dirty="0"/>
              <a:t>C</a:t>
            </a:r>
            <a:r>
              <a:rPr lang="en-ZA" dirty="0" smtClean="0"/>
              <a:t>are </a:t>
            </a:r>
            <a:r>
              <a:rPr lang="en-ZA" dirty="0"/>
              <a:t>is an approach to health and wellbeing centred on the needs and circumstances of </a:t>
            </a:r>
            <a:r>
              <a:rPr lang="en-ZA" dirty="0">
                <a:solidFill>
                  <a:srgbClr val="0070C0"/>
                </a:solidFill>
              </a:rPr>
              <a:t>individuals, families and communities</a:t>
            </a:r>
          </a:p>
          <a:p>
            <a:endParaRPr lang="en-ZA" dirty="0"/>
          </a:p>
        </p:txBody>
      </p:sp>
      <p:cxnSp>
        <p:nvCxnSpPr>
          <p:cNvPr id="4" name="Straight Connector 3"/>
          <p:cNvCxnSpPr/>
          <p:nvPr/>
        </p:nvCxnSpPr>
        <p:spPr>
          <a:xfrm flipH="1">
            <a:off x="245097" y="329938"/>
            <a:ext cx="28280" cy="607086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273377" y="329938"/>
            <a:ext cx="11382595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32" y="6174844"/>
            <a:ext cx="998878" cy="61821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3096" y="5444819"/>
            <a:ext cx="1005831" cy="1348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46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Equity, Quality &amp; </a:t>
            </a:r>
            <a:r>
              <a:rPr lang="en-ZA" dirty="0" smtClean="0"/>
              <a:t>Access  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ZA" dirty="0" smtClean="0"/>
              <a:t>“We </a:t>
            </a:r>
            <a:r>
              <a:rPr lang="en-ZA" dirty="0"/>
              <a:t>live in an unequal world and we cannot leave anyone </a:t>
            </a:r>
            <a:r>
              <a:rPr lang="en-ZA" dirty="0" smtClean="0"/>
              <a:t>behind</a:t>
            </a:r>
            <a:r>
              <a:rPr lang="en-ZA" dirty="0"/>
              <a:t>. </a:t>
            </a:r>
            <a:r>
              <a:rPr lang="en-ZA" dirty="0" smtClean="0"/>
              <a:t>Currently</a:t>
            </a:r>
            <a:r>
              <a:rPr lang="en-ZA" dirty="0" smtClean="0"/>
              <a:t>,</a:t>
            </a:r>
            <a:r>
              <a:rPr lang="en-ZA" dirty="0"/>
              <a:t> </a:t>
            </a:r>
            <a:r>
              <a:rPr lang="en-ZA" dirty="0" smtClean="0"/>
              <a:t>50 </a:t>
            </a:r>
            <a:r>
              <a:rPr lang="en-ZA" dirty="0"/>
              <a:t>million people are </a:t>
            </a:r>
            <a:r>
              <a:rPr lang="en-ZA" dirty="0" smtClean="0"/>
              <a:t>displaced </a:t>
            </a:r>
            <a:r>
              <a:rPr lang="en-ZA" dirty="0"/>
              <a:t>from their homes and </a:t>
            </a:r>
            <a:r>
              <a:rPr lang="en-ZA" dirty="0" smtClean="0"/>
              <a:t>communities. Just </a:t>
            </a:r>
            <a:r>
              <a:rPr lang="en-ZA" dirty="0"/>
              <a:t>62 people control half of the world’s </a:t>
            </a:r>
            <a:r>
              <a:rPr lang="en-ZA" dirty="0" smtClean="0"/>
              <a:t>wealth. Twenty-two million </a:t>
            </a:r>
            <a:r>
              <a:rPr lang="en-ZA" dirty="0"/>
              <a:t>people lack </a:t>
            </a:r>
            <a:r>
              <a:rPr lang="en-ZA" dirty="0" smtClean="0"/>
              <a:t>access </a:t>
            </a:r>
            <a:r>
              <a:rPr lang="en-ZA" dirty="0"/>
              <a:t>to HIV treatment and </a:t>
            </a:r>
            <a:r>
              <a:rPr lang="en-ZA" dirty="0" smtClean="0"/>
              <a:t>17.1 million people still </a:t>
            </a:r>
            <a:r>
              <a:rPr lang="en-ZA" dirty="0"/>
              <a:t>do not know </a:t>
            </a:r>
            <a:r>
              <a:rPr lang="en-ZA" dirty="0" smtClean="0"/>
              <a:t>their HIV status</a:t>
            </a:r>
            <a:r>
              <a:rPr lang="en-ZA" dirty="0" smtClean="0"/>
              <a:t>.”</a:t>
            </a:r>
            <a:endParaRPr lang="en-ZA" dirty="0"/>
          </a:p>
          <a:p>
            <a:pPr marL="0" indent="0">
              <a:buNone/>
            </a:pPr>
            <a:r>
              <a:rPr lang="en-ZA" sz="2000" i="1" dirty="0"/>
              <a:t>Michel </a:t>
            </a:r>
            <a:r>
              <a:rPr lang="en-ZA" sz="2000" i="1" dirty="0" err="1"/>
              <a:t>Sidibé</a:t>
            </a:r>
            <a:r>
              <a:rPr lang="en-ZA" sz="2000" i="1" dirty="0"/>
              <a:t>, Executive Director of UNAIDS and </a:t>
            </a:r>
            <a:r>
              <a:rPr lang="en-ZA" sz="2000" i="1" dirty="0" smtClean="0"/>
              <a:t>Under Secretary General </a:t>
            </a:r>
            <a:r>
              <a:rPr lang="en-ZA" sz="2000" i="1" dirty="0"/>
              <a:t>of the </a:t>
            </a:r>
            <a:r>
              <a:rPr lang="en-ZA" sz="2000" i="1" dirty="0" smtClean="0"/>
              <a:t>United Nations. January 2016</a:t>
            </a:r>
            <a:endParaRPr lang="en-ZA" sz="2000" i="1" dirty="0"/>
          </a:p>
          <a:p>
            <a:pPr marL="0" indent="0">
              <a:buNone/>
            </a:pPr>
            <a:endParaRPr lang="en-ZA" dirty="0"/>
          </a:p>
        </p:txBody>
      </p:sp>
      <p:cxnSp>
        <p:nvCxnSpPr>
          <p:cNvPr id="4" name="Straight Connector 3"/>
          <p:cNvCxnSpPr/>
          <p:nvPr/>
        </p:nvCxnSpPr>
        <p:spPr>
          <a:xfrm flipH="1">
            <a:off x="245097" y="329938"/>
            <a:ext cx="28280" cy="607086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273377" y="329938"/>
            <a:ext cx="11382595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32" y="6174844"/>
            <a:ext cx="998878" cy="61821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3096" y="5444819"/>
            <a:ext cx="1005831" cy="1348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909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147" y="1295034"/>
            <a:ext cx="11325706" cy="4990411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38200" y="118546"/>
            <a:ext cx="10515600" cy="1325563"/>
          </a:xfrm>
        </p:spPr>
        <p:txBody>
          <a:bodyPr/>
          <a:lstStyle/>
          <a:p>
            <a:r>
              <a:rPr lang="en-ZA" dirty="0" smtClean="0"/>
              <a:t>COVID-19 Pandemic – The need for PHC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0819453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377" y="373235"/>
            <a:ext cx="11387681" cy="1325563"/>
          </a:xfrm>
        </p:spPr>
        <p:txBody>
          <a:bodyPr/>
          <a:lstStyle/>
          <a:p>
            <a:r>
              <a:rPr lang="en-ZA" dirty="0" smtClean="0">
                <a:solidFill>
                  <a:srgbClr val="0070C0"/>
                </a:solidFill>
              </a:rPr>
              <a:t>Define</a:t>
            </a:r>
            <a:r>
              <a:rPr lang="en-ZA" dirty="0" smtClean="0"/>
              <a:t> </a:t>
            </a:r>
            <a:r>
              <a:rPr lang="en-ZA" dirty="0" smtClean="0"/>
              <a:t>Clinical Officer, Physician Assistant, Clinical Associate, Medical Assistant </a:t>
            </a:r>
            <a:r>
              <a:rPr lang="en-ZA" dirty="0" smtClean="0"/>
              <a:t>&amp; </a:t>
            </a:r>
            <a:r>
              <a:rPr lang="en-ZA" dirty="0" smtClean="0"/>
              <a:t>Comparable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8368" y="1959709"/>
            <a:ext cx="10515600" cy="2494175"/>
          </a:xfrm>
        </p:spPr>
        <p:txBody>
          <a:bodyPr/>
          <a:lstStyle/>
          <a:p>
            <a:r>
              <a:rPr lang="en-ZA" sz="2600" dirty="0" smtClean="0"/>
              <a:t>Terms in the literature: Auxiliary </a:t>
            </a:r>
            <a:r>
              <a:rPr lang="en-ZA" sz="2600" dirty="0"/>
              <a:t>H</a:t>
            </a:r>
            <a:r>
              <a:rPr lang="en-ZA" sz="2600" dirty="0" smtClean="0"/>
              <a:t>ealth Worker, Non-Physician Clinician, Mid-Level Provider, Advanced Practice Provider</a:t>
            </a:r>
          </a:p>
          <a:p>
            <a:r>
              <a:rPr lang="en-ZA" sz="2600" dirty="0" smtClean="0"/>
              <a:t>WHO Definition: “</a:t>
            </a:r>
            <a:r>
              <a:rPr lang="en-ZA" sz="2600" dirty="0">
                <a:solidFill>
                  <a:srgbClr val="0070C0"/>
                </a:solidFill>
              </a:rPr>
              <a:t>H</a:t>
            </a:r>
            <a:r>
              <a:rPr lang="en-ZA" sz="2600" dirty="0" smtClean="0">
                <a:solidFill>
                  <a:srgbClr val="0070C0"/>
                </a:solidFill>
              </a:rPr>
              <a:t>ealth </a:t>
            </a:r>
            <a:r>
              <a:rPr lang="en-ZA" sz="2600" dirty="0">
                <a:solidFill>
                  <a:srgbClr val="0070C0"/>
                </a:solidFill>
              </a:rPr>
              <a:t>workers </a:t>
            </a:r>
            <a:r>
              <a:rPr lang="en-ZA" sz="2600" dirty="0"/>
              <a:t>trained at a higher education institution for </a:t>
            </a:r>
            <a:r>
              <a:rPr lang="en-ZA" sz="2600" dirty="0">
                <a:solidFill>
                  <a:srgbClr val="0070C0"/>
                </a:solidFill>
              </a:rPr>
              <a:t>at least 2-3 years</a:t>
            </a:r>
            <a:r>
              <a:rPr lang="en-ZA" sz="2600" dirty="0"/>
              <a:t>. They are authorized to work autonomously </a:t>
            </a:r>
            <a:r>
              <a:rPr lang="en-ZA" sz="2600" dirty="0">
                <a:solidFill>
                  <a:srgbClr val="0070C0"/>
                </a:solidFill>
              </a:rPr>
              <a:t>to diagnose, manage and treat illness, disease </a:t>
            </a:r>
            <a:r>
              <a:rPr lang="en-ZA" sz="2600" dirty="0"/>
              <a:t>and impairments, as well as </a:t>
            </a:r>
            <a:r>
              <a:rPr lang="en-ZA" sz="2600" dirty="0">
                <a:solidFill>
                  <a:srgbClr val="0070C0"/>
                </a:solidFill>
              </a:rPr>
              <a:t>engage in preventive and promotive </a:t>
            </a:r>
            <a:r>
              <a:rPr lang="en-ZA" sz="2600" dirty="0" smtClean="0">
                <a:solidFill>
                  <a:srgbClr val="0070C0"/>
                </a:solidFill>
              </a:rPr>
              <a:t>care</a:t>
            </a:r>
            <a:r>
              <a:rPr lang="en-ZA" sz="2600" dirty="0" smtClean="0"/>
              <a:t>” </a:t>
            </a:r>
            <a:r>
              <a:rPr lang="en-ZA" sz="2600" dirty="0"/>
              <a:t>(WHO 2007)</a:t>
            </a:r>
          </a:p>
          <a:p>
            <a:pPr marL="0" indent="0">
              <a:buNone/>
            </a:pPr>
            <a:endParaRPr lang="en-ZA" dirty="0"/>
          </a:p>
        </p:txBody>
      </p:sp>
      <p:cxnSp>
        <p:nvCxnSpPr>
          <p:cNvPr id="4" name="Straight Connector 3"/>
          <p:cNvCxnSpPr/>
          <p:nvPr/>
        </p:nvCxnSpPr>
        <p:spPr>
          <a:xfrm flipH="1">
            <a:off x="245097" y="329938"/>
            <a:ext cx="28280" cy="607086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273377" y="329938"/>
            <a:ext cx="11382595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310192" y="4587239"/>
            <a:ext cx="2775976" cy="208198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5144" y="4537248"/>
            <a:ext cx="2934315" cy="205916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32" y="6174844"/>
            <a:ext cx="998878" cy="61821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63096" y="5444819"/>
            <a:ext cx="1005831" cy="1348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417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History of </a:t>
            </a:r>
            <a:r>
              <a:rPr lang="en-ZA" dirty="0" smtClean="0"/>
              <a:t>CO/PA </a:t>
            </a:r>
            <a:r>
              <a:rPr lang="en-ZA" dirty="0" smtClean="0"/>
              <a:t>Analogue terms by countries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071" y="1690688"/>
            <a:ext cx="11353800" cy="4351338"/>
          </a:xfrm>
        </p:spPr>
        <p:txBody>
          <a:bodyPr>
            <a:normAutofit/>
          </a:bodyPr>
          <a:lstStyle/>
          <a:p>
            <a:r>
              <a:rPr lang="en-ZA" sz="2400" dirty="0" smtClean="0"/>
              <a:t>Feldsher – 1400s. In Russia, they were regarded as "Middle Medical Workers"</a:t>
            </a:r>
          </a:p>
          <a:p>
            <a:r>
              <a:rPr lang="en-ZA" sz="2400" dirty="0" smtClean="0"/>
              <a:t>Barefoot doctor – 1930, In China, provide health to rural areas, promotive healthcare. End 1981, now with Doctor Assistant</a:t>
            </a:r>
          </a:p>
          <a:p>
            <a:r>
              <a:rPr lang="en-ZA" sz="2400" dirty="0" smtClean="0"/>
              <a:t>Health </a:t>
            </a:r>
            <a:r>
              <a:rPr lang="en-ZA" sz="2400" dirty="0"/>
              <a:t>A</a:t>
            </a:r>
            <a:r>
              <a:rPr lang="en-ZA" sz="2400" dirty="0" smtClean="0"/>
              <a:t>uxiliaries </a:t>
            </a:r>
            <a:r>
              <a:rPr lang="en-ZA" sz="2400" dirty="0"/>
              <a:t>were </a:t>
            </a:r>
            <a:r>
              <a:rPr lang="en-ZA" sz="2400" dirty="0" smtClean="0"/>
              <a:t>used in India since </a:t>
            </a:r>
            <a:r>
              <a:rPr lang="en-ZA" sz="2400" dirty="0"/>
              <a:t>the late 19th century to work in disease control and </a:t>
            </a:r>
            <a:r>
              <a:rPr lang="en-ZA" sz="2400" dirty="0" smtClean="0"/>
              <a:t>eradication</a:t>
            </a:r>
          </a:p>
          <a:p>
            <a:r>
              <a:rPr lang="en-ZA" sz="2400" dirty="0" smtClean="0"/>
              <a:t>In Africa 1918. Medical </a:t>
            </a:r>
            <a:r>
              <a:rPr lang="en-ZA" sz="2400" dirty="0"/>
              <a:t>A</a:t>
            </a:r>
            <a:r>
              <a:rPr lang="en-ZA" sz="2400" dirty="0" smtClean="0"/>
              <a:t>ssistant, Health Assistant, Health </a:t>
            </a:r>
            <a:r>
              <a:rPr lang="en-ZA" sz="2400" dirty="0" smtClean="0"/>
              <a:t>Officer. Grew </a:t>
            </a:r>
            <a:r>
              <a:rPr lang="en-ZA" sz="2400" dirty="0" smtClean="0"/>
              <a:t>into Clinical Officer 1928, </a:t>
            </a:r>
            <a:r>
              <a:rPr lang="en-ZA" sz="2400" dirty="0" smtClean="0"/>
              <a:t>also Assistant </a:t>
            </a:r>
            <a:r>
              <a:rPr lang="en-ZA" sz="2400" dirty="0" smtClean="0"/>
              <a:t>Medical Officer 1984, Medical Licentiate 2002 </a:t>
            </a:r>
          </a:p>
          <a:p>
            <a:r>
              <a:rPr lang="en-ZA" sz="2400" dirty="0" smtClean="0"/>
              <a:t>United States </a:t>
            </a:r>
            <a:r>
              <a:rPr lang="en-ZA" sz="2400" dirty="0" smtClean="0"/>
              <a:t>&amp; Liberia Physician Assistant 1965, UK-Physician Associate 2003, </a:t>
            </a:r>
            <a:r>
              <a:rPr lang="en-ZA" sz="2400" dirty="0" smtClean="0"/>
              <a:t>South Africa -Clinical </a:t>
            </a:r>
            <a:r>
              <a:rPr lang="en-ZA" sz="2400" dirty="0" smtClean="0"/>
              <a:t>Associate 2008</a:t>
            </a:r>
          </a:p>
          <a:p>
            <a:r>
              <a:rPr lang="en-ZA" sz="2400" dirty="0" smtClean="0"/>
              <a:t>55+ </a:t>
            </a:r>
            <a:r>
              <a:rPr lang="en-ZA" sz="2400" dirty="0" smtClean="0"/>
              <a:t>countries with a Mid Level </a:t>
            </a:r>
            <a:r>
              <a:rPr lang="en-ZA" sz="2400" dirty="0" smtClean="0"/>
              <a:t>Healthcare </a:t>
            </a:r>
            <a:r>
              <a:rPr lang="en-ZA" sz="2400" dirty="0" smtClean="0"/>
              <a:t>Provider (MLP)</a:t>
            </a:r>
          </a:p>
          <a:p>
            <a:endParaRPr lang="en-ZA" dirty="0" smtClean="0"/>
          </a:p>
          <a:p>
            <a:pPr marL="0" indent="0">
              <a:buNone/>
            </a:pPr>
            <a:endParaRPr lang="en-ZA" dirty="0" smtClean="0"/>
          </a:p>
          <a:p>
            <a:endParaRPr lang="en-ZA" dirty="0"/>
          </a:p>
        </p:txBody>
      </p:sp>
      <p:cxnSp>
        <p:nvCxnSpPr>
          <p:cNvPr id="4" name="Straight Connector 3"/>
          <p:cNvCxnSpPr/>
          <p:nvPr/>
        </p:nvCxnSpPr>
        <p:spPr>
          <a:xfrm flipH="1">
            <a:off x="245097" y="329938"/>
            <a:ext cx="28280" cy="607086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273377" y="329938"/>
            <a:ext cx="11382595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32" y="6174844"/>
            <a:ext cx="998878" cy="61821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3096" y="5444819"/>
            <a:ext cx="1005831" cy="1348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219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2400" y="481013"/>
            <a:ext cx="7391400" cy="90487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ZA" dirty="0" smtClean="0"/>
              <a:t>ISCO 2008 – In Major Group 2: </a:t>
            </a:r>
            <a:r>
              <a:rPr lang="en-AU" dirty="0" smtClean="0"/>
              <a:t>Health </a:t>
            </a:r>
            <a:r>
              <a:rPr lang="en-AU" dirty="0" smtClean="0"/>
              <a:t>Professionals        </a:t>
            </a:r>
            <a:r>
              <a:rPr lang="en-AU" dirty="0" smtClean="0">
                <a:solidFill>
                  <a:srgbClr val="FF0000"/>
                </a:solidFill>
              </a:rPr>
              <a:t>Health </a:t>
            </a:r>
            <a:r>
              <a:rPr lang="en-AU" dirty="0" smtClean="0">
                <a:solidFill>
                  <a:srgbClr val="FF0000"/>
                </a:solidFill>
              </a:rPr>
              <a:t>Professional </a:t>
            </a:r>
            <a:r>
              <a:rPr lang="en-AU" dirty="0" smtClean="0">
                <a:solidFill>
                  <a:srgbClr val="FF0000"/>
                </a:solidFill>
              </a:rPr>
              <a:t>– Paramedical Practitioner</a:t>
            </a:r>
            <a:endParaRPr lang="en-AU" dirty="0" smtClean="0">
              <a:solidFill>
                <a:srgbClr val="FF0000"/>
              </a:solidFill>
            </a:endParaRPr>
          </a:p>
          <a:p>
            <a:r>
              <a:rPr lang="en-ZA" dirty="0"/>
              <a:t>Paramedical practitioners </a:t>
            </a:r>
            <a:r>
              <a:rPr lang="en-ZA" b="1" dirty="0"/>
              <a:t>provide advisory, diagnostic, curative and preventive medical services </a:t>
            </a:r>
            <a:r>
              <a:rPr lang="en-ZA" dirty="0"/>
              <a:t>for humans more limited in scope and complexity than those carried out by medical doctors. They </a:t>
            </a:r>
            <a:r>
              <a:rPr lang="en-ZA" b="1" dirty="0"/>
              <a:t>work autonomously, or with limited supervision of medical doctors</a:t>
            </a:r>
            <a:r>
              <a:rPr lang="en-ZA" dirty="0"/>
              <a:t>, and apply advanced clinical procedures for treating and preventing diseases, injuries and other physical or mental impairments common to specific communities</a:t>
            </a:r>
            <a:r>
              <a:rPr lang="en-ZA" dirty="0" smtClean="0"/>
              <a:t>.</a:t>
            </a:r>
          </a:p>
          <a:p>
            <a:pPr marL="0" indent="0">
              <a:buNone/>
            </a:pPr>
            <a:r>
              <a:rPr lang="en-AU" u="sng" dirty="0" smtClean="0"/>
              <a:t>Tasks include –</a:t>
            </a:r>
            <a:endParaRPr lang="en-ZA" u="sng" dirty="0" smtClean="0"/>
          </a:p>
          <a:p>
            <a:pPr marL="0" indent="0">
              <a:buNone/>
            </a:pPr>
            <a:r>
              <a:rPr lang="en-AU" dirty="0" smtClean="0"/>
              <a:t>(</a:t>
            </a:r>
            <a:r>
              <a:rPr lang="en-AU" dirty="0"/>
              <a:t>a)  conducting </a:t>
            </a:r>
            <a:r>
              <a:rPr lang="en-AU" dirty="0">
                <a:solidFill>
                  <a:srgbClr val="0070C0"/>
                </a:solidFill>
              </a:rPr>
              <a:t>physical examinations </a:t>
            </a:r>
            <a:r>
              <a:rPr lang="en-AU" dirty="0"/>
              <a:t>of patients and </a:t>
            </a:r>
            <a:r>
              <a:rPr lang="en-AU" dirty="0">
                <a:solidFill>
                  <a:srgbClr val="0070C0"/>
                </a:solidFill>
              </a:rPr>
              <a:t>interviewing</a:t>
            </a:r>
            <a:r>
              <a:rPr lang="en-AU" dirty="0"/>
              <a:t> them and their families to determine their health status, and recording patients’ medical information;</a:t>
            </a:r>
            <a:endParaRPr lang="en-ZA" dirty="0"/>
          </a:p>
          <a:p>
            <a:pPr marL="0" indent="0">
              <a:buNone/>
            </a:pPr>
            <a:r>
              <a:rPr lang="en-AU" dirty="0"/>
              <a:t>(b)  performing basic or more routine </a:t>
            </a:r>
            <a:r>
              <a:rPr lang="en-AU" dirty="0">
                <a:solidFill>
                  <a:srgbClr val="0070C0"/>
                </a:solidFill>
              </a:rPr>
              <a:t>medical and surgical procedures</a:t>
            </a:r>
            <a:r>
              <a:rPr lang="en-AU" dirty="0"/>
              <a:t>, including </a:t>
            </a:r>
            <a:r>
              <a:rPr lang="en-AU" dirty="0">
                <a:solidFill>
                  <a:srgbClr val="0070C0"/>
                </a:solidFill>
              </a:rPr>
              <a:t>prescribing</a:t>
            </a:r>
            <a:r>
              <a:rPr lang="en-AU" dirty="0"/>
              <a:t> and administering </a:t>
            </a:r>
            <a:r>
              <a:rPr lang="en-AU" dirty="0">
                <a:solidFill>
                  <a:srgbClr val="0070C0"/>
                </a:solidFill>
              </a:rPr>
              <a:t>treatments, medications </a:t>
            </a:r>
            <a:r>
              <a:rPr lang="en-AU" dirty="0"/>
              <a:t>and other preventive or curative measures, </a:t>
            </a:r>
            <a:r>
              <a:rPr lang="en-AU" dirty="0">
                <a:solidFill>
                  <a:srgbClr val="0070C0"/>
                </a:solidFill>
              </a:rPr>
              <a:t>especially for common diseases </a:t>
            </a:r>
            <a:r>
              <a:rPr lang="en-AU" dirty="0"/>
              <a:t>and disorders;</a:t>
            </a:r>
            <a:endParaRPr lang="en-ZA" dirty="0"/>
          </a:p>
          <a:p>
            <a:pPr marL="0" indent="0">
              <a:buNone/>
            </a:pPr>
            <a:r>
              <a:rPr lang="en-AU" dirty="0"/>
              <a:t>(c)  administering  or </a:t>
            </a:r>
            <a:r>
              <a:rPr lang="en-AU" dirty="0">
                <a:solidFill>
                  <a:srgbClr val="0070C0"/>
                </a:solidFill>
              </a:rPr>
              <a:t>ordering diagnostic tests</a:t>
            </a:r>
            <a:r>
              <a:rPr lang="en-AU" dirty="0"/>
              <a:t>, such as X-ray, electrocardiogram and laboratory tests; </a:t>
            </a:r>
            <a:endParaRPr lang="en-ZA" dirty="0"/>
          </a:p>
          <a:p>
            <a:pPr marL="0" indent="0">
              <a:buNone/>
            </a:pPr>
            <a:r>
              <a:rPr lang="en-AU" dirty="0"/>
              <a:t>(d)  </a:t>
            </a:r>
            <a:r>
              <a:rPr lang="en-AU" dirty="0">
                <a:solidFill>
                  <a:srgbClr val="0070C0"/>
                </a:solidFill>
              </a:rPr>
              <a:t>performing therapeutic procedures </a:t>
            </a:r>
            <a:r>
              <a:rPr lang="en-AU" dirty="0"/>
              <a:t>such as injections, immunizations, suturing and wound care, and infection management;</a:t>
            </a:r>
            <a:endParaRPr lang="en-ZA" dirty="0"/>
          </a:p>
          <a:p>
            <a:pPr marL="0" indent="0">
              <a:buNone/>
            </a:pPr>
            <a:r>
              <a:rPr lang="en-ZA" u="sng" dirty="0"/>
              <a:t>Inclusions: </a:t>
            </a:r>
            <a:r>
              <a:rPr lang="en-ZA" dirty="0" smtClean="0"/>
              <a:t> </a:t>
            </a:r>
          </a:p>
          <a:p>
            <a:r>
              <a:rPr lang="en-ZA" dirty="0" smtClean="0"/>
              <a:t>Advanced </a:t>
            </a:r>
            <a:r>
              <a:rPr lang="en-ZA" dirty="0"/>
              <a:t>care </a:t>
            </a:r>
            <a:r>
              <a:rPr lang="en-ZA" dirty="0" smtClean="0"/>
              <a:t>paramedic, Clinical officer, </a:t>
            </a:r>
            <a:r>
              <a:rPr lang="en-ZA" dirty="0" err="1" smtClean="0"/>
              <a:t>Feldscher</a:t>
            </a:r>
            <a:r>
              <a:rPr lang="en-ZA" dirty="0" smtClean="0"/>
              <a:t>, Primary </a:t>
            </a:r>
            <a:r>
              <a:rPr lang="en-ZA" dirty="0"/>
              <a:t>care </a:t>
            </a:r>
            <a:r>
              <a:rPr lang="en-ZA" dirty="0" smtClean="0"/>
              <a:t>paramedic, Surgical </a:t>
            </a:r>
            <a:r>
              <a:rPr lang="en-ZA" dirty="0"/>
              <a:t>technician</a:t>
            </a:r>
          </a:p>
          <a:p>
            <a:endParaRPr lang="en-Z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1073" y="481013"/>
            <a:ext cx="2419350" cy="95250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273377" y="329938"/>
            <a:ext cx="11382595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45097" y="329938"/>
            <a:ext cx="28280" cy="607086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32" y="6174844"/>
            <a:ext cx="998878" cy="61821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63096" y="5444819"/>
            <a:ext cx="1005831" cy="1348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26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817772" cy="1325563"/>
          </a:xfrm>
        </p:spPr>
        <p:txBody>
          <a:bodyPr/>
          <a:lstStyle/>
          <a:p>
            <a:r>
              <a:rPr lang="en-ZA" dirty="0" smtClean="0"/>
              <a:t>55+ </a:t>
            </a:r>
            <a:r>
              <a:rPr lang="en-ZA" dirty="0" smtClean="0"/>
              <a:t>countries with </a:t>
            </a:r>
            <a:r>
              <a:rPr lang="en-ZA" dirty="0" smtClean="0"/>
              <a:t>CO</a:t>
            </a:r>
            <a:r>
              <a:rPr lang="en-ZA" dirty="0" smtClean="0"/>
              <a:t>/PA </a:t>
            </a:r>
            <a:r>
              <a:rPr lang="en-ZA" dirty="0" smtClean="0"/>
              <a:t>Analogue world wide</a:t>
            </a:r>
            <a:endParaRPr lang="en-ZA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284" y="1578875"/>
            <a:ext cx="9091431" cy="3746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 flipH="1">
            <a:off x="245097" y="329938"/>
            <a:ext cx="28280" cy="607086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73377" y="329938"/>
            <a:ext cx="11382595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130710" y="5692877"/>
            <a:ext cx="104320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200" dirty="0" smtClean="0"/>
              <a:t>CO/PA </a:t>
            </a:r>
            <a:r>
              <a:rPr lang="en-ZA" sz="2200" dirty="0" smtClean="0"/>
              <a:t>Analogues trained in the medical model. Complement not compete. </a:t>
            </a:r>
          </a:p>
          <a:p>
            <a:pPr algn="ctr"/>
            <a:r>
              <a:rPr lang="en-ZA" sz="2200" dirty="0" smtClean="0"/>
              <a:t>Team-based</a:t>
            </a:r>
            <a:r>
              <a:rPr lang="en-ZA" sz="2200" dirty="0"/>
              <a:t>.</a:t>
            </a:r>
            <a:r>
              <a:rPr lang="en-ZA" sz="2200" dirty="0" smtClean="0"/>
              <a:t> Fit-for-Purpose. </a:t>
            </a:r>
            <a:r>
              <a:rPr lang="en-ZA" sz="2200" dirty="0" smtClean="0"/>
              <a:t>Primary Health Care</a:t>
            </a:r>
            <a:endParaRPr lang="en-ZA" sz="22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3096" y="5444819"/>
            <a:ext cx="1005831" cy="134824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32" y="6174844"/>
            <a:ext cx="998878" cy="618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9610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         17 Different </a:t>
            </a:r>
            <a:r>
              <a:rPr lang="en-ZA" dirty="0" smtClean="0"/>
              <a:t>CO/PA </a:t>
            </a:r>
            <a:r>
              <a:rPr lang="en-ZA" dirty="0" smtClean="0"/>
              <a:t>Analogue titles </a:t>
            </a:r>
            <a:endParaRPr lang="en-ZA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535616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0" name="Straight Connector 9"/>
          <p:cNvCxnSpPr/>
          <p:nvPr/>
        </p:nvCxnSpPr>
        <p:spPr>
          <a:xfrm flipH="1">
            <a:off x="245097" y="329938"/>
            <a:ext cx="28280" cy="607086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73377" y="329938"/>
            <a:ext cx="11382595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32" y="6174844"/>
            <a:ext cx="998878" cy="61821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3096" y="5444819"/>
            <a:ext cx="1005831" cy="1348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103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440" y="415000"/>
            <a:ext cx="11310532" cy="1325563"/>
          </a:xfrm>
        </p:spPr>
        <p:txBody>
          <a:bodyPr/>
          <a:lstStyle/>
          <a:p>
            <a:r>
              <a:rPr lang="en-ZA" dirty="0" smtClean="0"/>
              <a:t>Estimated 364,000 </a:t>
            </a:r>
            <a:r>
              <a:rPr lang="en-ZA" dirty="0" smtClean="0"/>
              <a:t>CO/PA</a:t>
            </a:r>
            <a:r>
              <a:rPr lang="en-ZA" dirty="0" smtClean="0"/>
              <a:t> workforce worldwide</a:t>
            </a:r>
            <a:endParaRPr lang="en-ZA" dirty="0"/>
          </a:p>
        </p:txBody>
      </p:sp>
      <p:cxnSp>
        <p:nvCxnSpPr>
          <p:cNvPr id="4" name="Straight Connector 3"/>
          <p:cNvCxnSpPr/>
          <p:nvPr/>
        </p:nvCxnSpPr>
        <p:spPr>
          <a:xfrm flipH="1">
            <a:off x="245097" y="329938"/>
            <a:ext cx="28280" cy="607086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273377" y="329938"/>
            <a:ext cx="11382595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cx1="http://schemas.microsoft.com/office/drawing/2015/9/8/chartex" Requires="cx1">
          <p:graphicFrame>
            <p:nvGraphicFramePr>
              <p:cNvPr id="9" name="Content Placeholder 8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082237937"/>
                  </p:ext>
                </p:extLst>
              </p:nvPr>
            </p:nvGraphicFramePr>
            <p:xfrm>
              <a:off x="345440" y="1825625"/>
              <a:ext cx="11643360" cy="4351338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>
          <p:pic>
            <p:nvPicPr>
              <p:cNvPr id="9" name="Content Placeholder 8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5440" y="1825625"/>
                <a:ext cx="11643360" cy="4351338"/>
              </a:xfrm>
              <a:prstGeom prst="rect">
                <a:avLst/>
              </a:prstGeom>
            </p:spPr>
          </p:pic>
        </mc:Fallback>
      </mc:AlternateContent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32" y="6174844"/>
            <a:ext cx="998878" cy="61821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30268" y="5552223"/>
            <a:ext cx="925704" cy="1240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200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Number of Countries within Continents with </a:t>
            </a:r>
            <a:r>
              <a:rPr lang="en-ZA" dirty="0" smtClean="0"/>
              <a:t>CO</a:t>
            </a:r>
            <a:r>
              <a:rPr lang="en-ZA" dirty="0" smtClean="0"/>
              <a:t>/PA </a:t>
            </a:r>
            <a:r>
              <a:rPr lang="en-ZA" dirty="0" smtClean="0"/>
              <a:t>Analogues</a:t>
            </a:r>
            <a:endParaRPr lang="en-ZA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78243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Straight Connector 6"/>
          <p:cNvCxnSpPr/>
          <p:nvPr/>
        </p:nvCxnSpPr>
        <p:spPr>
          <a:xfrm flipH="1">
            <a:off x="245097" y="329938"/>
            <a:ext cx="28280" cy="607086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73377" y="329938"/>
            <a:ext cx="11382595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32" y="6174844"/>
            <a:ext cx="998878" cy="61821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69446" y="5444819"/>
            <a:ext cx="899482" cy="1348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067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Timeline of </a:t>
            </a:r>
            <a:r>
              <a:rPr lang="en-ZA" dirty="0" smtClean="0"/>
              <a:t>CO</a:t>
            </a:r>
            <a:r>
              <a:rPr lang="en-ZA" dirty="0" smtClean="0"/>
              <a:t>/PA </a:t>
            </a:r>
            <a:r>
              <a:rPr lang="en-ZA" dirty="0" smtClean="0"/>
              <a:t>Analogue start dates</a:t>
            </a:r>
            <a:endParaRPr lang="en-ZA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1601892"/>
              </p:ext>
            </p:extLst>
          </p:nvPr>
        </p:nvGraphicFramePr>
        <p:xfrm>
          <a:off x="706874" y="1691148"/>
          <a:ext cx="10515600" cy="40195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2156950483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402795464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830181117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797011546"/>
                    </a:ext>
                  </a:extLst>
                </a:gridCol>
              </a:tblGrid>
              <a:tr h="257476">
                <a:tc>
                  <a:txBody>
                    <a:bodyPr/>
                    <a:lstStyle/>
                    <a:p>
                      <a:pPr algn="l" fontAlgn="t"/>
                      <a:r>
                        <a:rPr lang="en-Z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1905 Russia</a:t>
                      </a:r>
                    </a:p>
                  </a:txBody>
                  <a:tcPr marL="6350" marR="6350" marT="635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ZA" sz="20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1970 Mozambique</a:t>
                      </a:r>
                    </a:p>
                  </a:txBody>
                  <a:tcPr marL="6350" marR="6350" marT="635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1992 India</a:t>
                      </a:r>
                    </a:p>
                  </a:txBody>
                  <a:tcPr marL="6350" marR="6350" marT="635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2010 Saudi Arabia</a:t>
                      </a:r>
                    </a:p>
                  </a:txBody>
                  <a:tcPr marL="6350" marR="6350" marT="635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7485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ZA" sz="20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1918 Uganda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Z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1970 </a:t>
                      </a:r>
                      <a:r>
                        <a:rPr lang="en-ZA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Nepal</a:t>
                      </a:r>
                      <a:endParaRPr lang="en-ZA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ZA" sz="20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1992 Senegal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2010</a:t>
                      </a:r>
                      <a:r>
                        <a:rPr lang="en-ZA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Afghanistan</a:t>
                      </a:r>
                      <a:endParaRPr lang="en-ZA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1073903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ZA" sz="20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1928 Kenya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Z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1970 Papua New Guinea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ZA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1992 Taiwan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2014</a:t>
                      </a:r>
                      <a:r>
                        <a:rPr lang="en-ZA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Bulgaria</a:t>
                      </a:r>
                      <a:endParaRPr lang="en-ZA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1082658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ZA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1931 Mongolia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r>
                        <a:rPr lang="en-ZA" sz="2000" dirty="0" smtClean="0"/>
                        <a:t>1970 Malaysia</a:t>
                      </a:r>
                      <a:endParaRPr lang="en-ZA" sz="2000" dirty="0"/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ZA" sz="20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1995 Gabon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r>
                        <a:rPr lang="en-ZA" sz="2000" dirty="0" smtClean="0"/>
                        <a:t>2015 Laos</a:t>
                      </a:r>
                      <a:endParaRPr lang="en-ZA" sz="2000" dirty="0"/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3407407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ZA" sz="20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1936 Zambia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ZA" sz="20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1972 Togo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ZA" sz="20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1998 South Sudan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Z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2015 New Zealand</a:t>
                      </a: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2576627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ZA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1953 Myanmar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Z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1977 Guyana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ZA" sz="20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2002 Zambia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Z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 Ireland, Republic of</a:t>
                      </a: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695263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ZA" sz="20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1954 Ethiopia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Z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1979 Tonga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Z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2003 Netherlands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ZA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 Israel</a:t>
                      </a: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564575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ZA" sz="20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1960 Ghana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ZA" sz="20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1980 Malawi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Z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2003 United Kingdom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r>
                        <a:rPr lang="en-ZA" sz="2000" dirty="0" smtClean="0"/>
                        <a:t>2016 Republic</a:t>
                      </a:r>
                      <a:r>
                        <a:rPr lang="en-ZA" sz="2000" baseline="0" dirty="0" smtClean="0"/>
                        <a:t> of </a:t>
                      </a:r>
                      <a:r>
                        <a:rPr lang="en-ZA" sz="2000" dirty="0" smtClean="0"/>
                        <a:t>Ireland</a:t>
                      </a:r>
                      <a:endParaRPr lang="en-ZA" sz="2000" dirty="0"/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2104740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ZA" sz="20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1960 Tanzania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ZA" sz="20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1980 Sierra Leone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2005 Germany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Z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2017 Afghanistan</a:t>
                      </a: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3426796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ZA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1965 </a:t>
                      </a:r>
                      <a:r>
                        <a:rPr lang="en-Z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United States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1984 Canada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ZA" sz="20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2008 South Africa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Z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2017 Switzerland</a:t>
                      </a: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2620233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2000" b="0" i="0" u="none" strike="noStrike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1965 Liberia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ZA" sz="20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1984 Tanzania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Z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2010 Australia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r>
                        <a:rPr lang="en-ZA" sz="2000" dirty="0" smtClean="0"/>
                        <a:t>2020 Kosovo</a:t>
                      </a:r>
                      <a:r>
                        <a:rPr lang="en-ZA" sz="2000" baseline="0" dirty="0" smtClean="0"/>
                        <a:t> (planning)</a:t>
                      </a:r>
                      <a:endParaRPr lang="en-ZA" sz="2000" dirty="0"/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3340281842"/>
                  </a:ext>
                </a:extLst>
              </a:tr>
            </a:tbl>
          </a:graphicData>
        </a:graphic>
      </p:graphicFrame>
      <p:cxnSp>
        <p:nvCxnSpPr>
          <p:cNvPr id="5" name="Straight Connector 4"/>
          <p:cNvCxnSpPr/>
          <p:nvPr/>
        </p:nvCxnSpPr>
        <p:spPr>
          <a:xfrm flipH="1">
            <a:off x="245097" y="329938"/>
            <a:ext cx="28280" cy="607086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73377" y="329938"/>
            <a:ext cx="11382595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32" y="6174844"/>
            <a:ext cx="998878" cy="61821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3096" y="5444819"/>
            <a:ext cx="1005831" cy="134824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06874" y="5769272"/>
            <a:ext cx="1051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dirty="0" smtClean="0"/>
              <a:t>Need to add Burundi, Rwanda start dates; Other countries Nigeria, Guinea Bissau, Cape Verde, Burkina Faso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533910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800" y="365125"/>
            <a:ext cx="10795000" cy="1325563"/>
          </a:xfrm>
        </p:spPr>
        <p:txBody>
          <a:bodyPr/>
          <a:lstStyle/>
          <a:p>
            <a:r>
              <a:rPr lang="en-ZA" dirty="0" smtClean="0">
                <a:solidFill>
                  <a:srgbClr val="0070C0"/>
                </a:solidFill>
              </a:rPr>
              <a:t>Development</a:t>
            </a:r>
            <a:r>
              <a:rPr lang="en-ZA" dirty="0" smtClean="0"/>
              <a:t> </a:t>
            </a:r>
            <a:r>
              <a:rPr lang="en-ZA" dirty="0"/>
              <a:t>of Mid Level </a:t>
            </a:r>
            <a:r>
              <a:rPr lang="en-ZA" dirty="0" smtClean="0"/>
              <a:t>Provider for PHC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39545"/>
            <a:ext cx="10515600" cy="4351338"/>
          </a:xfrm>
        </p:spPr>
        <p:txBody>
          <a:bodyPr/>
          <a:lstStyle/>
          <a:p>
            <a:r>
              <a:rPr lang="en-ZA" dirty="0"/>
              <a:t>Shortage of </a:t>
            </a:r>
            <a:r>
              <a:rPr lang="en-ZA" dirty="0" smtClean="0"/>
              <a:t>doctors &amp; healthcare providers world wide</a:t>
            </a:r>
          </a:p>
          <a:p>
            <a:r>
              <a:rPr lang="en-ZA" dirty="0" smtClean="0"/>
              <a:t>Increase </a:t>
            </a:r>
            <a:r>
              <a:rPr lang="en-ZA" dirty="0"/>
              <a:t>in disease </a:t>
            </a:r>
            <a:r>
              <a:rPr lang="en-ZA" dirty="0" smtClean="0"/>
              <a:t>burden, non-communicable diseases &amp; injuries</a:t>
            </a:r>
            <a:endParaRPr lang="en-ZA" dirty="0"/>
          </a:p>
          <a:p>
            <a:r>
              <a:rPr lang="en-ZA" dirty="0"/>
              <a:t>Increase in population and life expectancy </a:t>
            </a:r>
          </a:p>
          <a:p>
            <a:r>
              <a:rPr lang="en-ZA" dirty="0" smtClean="0"/>
              <a:t>Increased expense in healthcare costs &amp; delivery</a:t>
            </a:r>
            <a:endParaRPr lang="en-ZA" dirty="0"/>
          </a:p>
        </p:txBody>
      </p:sp>
      <p:cxnSp>
        <p:nvCxnSpPr>
          <p:cNvPr id="4" name="Straight Connector 3"/>
          <p:cNvCxnSpPr/>
          <p:nvPr/>
        </p:nvCxnSpPr>
        <p:spPr>
          <a:xfrm flipH="1">
            <a:off x="245097" y="329938"/>
            <a:ext cx="28280" cy="607086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273377" y="329938"/>
            <a:ext cx="11382595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32" y="6174844"/>
            <a:ext cx="998878" cy="61821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9943" y="3464560"/>
            <a:ext cx="5656354" cy="323999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94830" y="6094955"/>
            <a:ext cx="1485900" cy="6096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63096" y="5444819"/>
            <a:ext cx="1005831" cy="1348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8323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Value added of the </a:t>
            </a:r>
            <a:r>
              <a:rPr lang="en-ZA" dirty="0" smtClean="0"/>
              <a:t>Profession 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0773" y="1690688"/>
            <a:ext cx="11248103" cy="44862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ZA" b="1" dirty="0" smtClean="0"/>
              <a:t>1. </a:t>
            </a:r>
            <a:r>
              <a:rPr lang="en-ZA" dirty="0" smtClean="0"/>
              <a:t>Most </a:t>
            </a:r>
            <a:r>
              <a:rPr lang="en-ZA" dirty="0" smtClean="0"/>
              <a:t>Clinical Officers</a:t>
            </a:r>
            <a:r>
              <a:rPr lang="en-ZA" dirty="0" smtClean="0"/>
              <a:t> </a:t>
            </a:r>
            <a:r>
              <a:rPr lang="en-ZA" dirty="0" smtClean="0"/>
              <a:t>provide Primary Health Care- deliver </a:t>
            </a:r>
            <a:r>
              <a:rPr lang="en-ZA" dirty="0" smtClean="0"/>
              <a:t>care </a:t>
            </a:r>
            <a:r>
              <a:rPr lang="en-ZA" dirty="0" smtClean="0"/>
              <a:t>in communities</a:t>
            </a:r>
          </a:p>
          <a:p>
            <a:pPr marL="0" indent="0">
              <a:buNone/>
            </a:pPr>
            <a:r>
              <a:rPr lang="en-ZA" dirty="0" smtClean="0"/>
              <a:t>WHO </a:t>
            </a:r>
            <a:r>
              <a:rPr lang="en-ZA" dirty="0"/>
              <a:t>in 1978: </a:t>
            </a:r>
            <a:r>
              <a:rPr lang="en-ZA" u="sng" dirty="0" smtClean="0"/>
              <a:t>Declaration </a:t>
            </a:r>
            <a:r>
              <a:rPr lang="en-ZA" u="sng" dirty="0"/>
              <a:t>of Alma-Ata, Health for All. </a:t>
            </a:r>
          </a:p>
          <a:p>
            <a:pPr marL="0" indent="0">
              <a:buNone/>
            </a:pPr>
            <a:r>
              <a:rPr lang="en-ZA" i="1" dirty="0" smtClean="0"/>
              <a:t> “</a:t>
            </a:r>
            <a:r>
              <a:rPr lang="en-ZA" i="1" dirty="0">
                <a:solidFill>
                  <a:srgbClr val="0070C0"/>
                </a:solidFill>
              </a:rPr>
              <a:t>Primary health care </a:t>
            </a:r>
            <a:r>
              <a:rPr lang="en-ZA" i="1" dirty="0"/>
              <a:t>... relies, at local and referral levels, on health workers, </a:t>
            </a:r>
            <a:r>
              <a:rPr lang="en-ZA" i="1" dirty="0" smtClean="0"/>
              <a:t>physicians</a:t>
            </a:r>
            <a:r>
              <a:rPr lang="en-ZA" i="1" dirty="0"/>
              <a:t>, nurses, midwives,  </a:t>
            </a:r>
            <a:r>
              <a:rPr lang="en-ZA" i="1" dirty="0">
                <a:solidFill>
                  <a:srgbClr val="0070C0"/>
                </a:solidFill>
              </a:rPr>
              <a:t>auxiliaries, </a:t>
            </a:r>
            <a:r>
              <a:rPr lang="en-ZA" i="1" dirty="0"/>
              <a:t>and community workers</a:t>
            </a:r>
            <a:r>
              <a:rPr lang="en-ZA" i="1" dirty="0">
                <a:solidFill>
                  <a:srgbClr val="0070C0"/>
                </a:solidFill>
              </a:rPr>
              <a:t> </a:t>
            </a:r>
            <a:r>
              <a:rPr lang="en-ZA" i="1" dirty="0"/>
              <a:t>as </a:t>
            </a:r>
            <a:r>
              <a:rPr lang="en-ZA" i="1" dirty="0" smtClean="0"/>
              <a:t>needed</a:t>
            </a:r>
            <a:r>
              <a:rPr lang="en-ZA" i="1" dirty="0"/>
              <a:t>, </a:t>
            </a:r>
            <a:r>
              <a:rPr lang="en-ZA" i="1" dirty="0">
                <a:solidFill>
                  <a:srgbClr val="0070C0"/>
                </a:solidFill>
              </a:rPr>
              <a:t>suitably trained socially and technically to work as a health team </a:t>
            </a:r>
            <a:r>
              <a:rPr lang="en-ZA" i="1" dirty="0"/>
              <a:t>and to respond to the expressed </a:t>
            </a:r>
            <a:r>
              <a:rPr lang="en-ZA" i="1" dirty="0">
                <a:solidFill>
                  <a:srgbClr val="0070C0"/>
                </a:solidFill>
              </a:rPr>
              <a:t>health needs of the community</a:t>
            </a:r>
            <a:r>
              <a:rPr lang="en-ZA" i="1" dirty="0"/>
              <a:t>” </a:t>
            </a:r>
          </a:p>
          <a:p>
            <a:pPr marL="0" indent="0">
              <a:buNone/>
            </a:pPr>
            <a:r>
              <a:rPr lang="en-ZA" b="1" dirty="0" smtClean="0"/>
              <a:t>2. </a:t>
            </a:r>
            <a:r>
              <a:rPr lang="en-ZA" dirty="0" smtClean="0"/>
              <a:t>CO</a:t>
            </a:r>
            <a:r>
              <a:rPr lang="en-ZA" dirty="0" smtClean="0"/>
              <a:t>s </a:t>
            </a:r>
            <a:r>
              <a:rPr lang="en-ZA" dirty="0" smtClean="0"/>
              <a:t>are the ideal health professional for Task Shifting &amp; Task Sharing:</a:t>
            </a:r>
          </a:p>
          <a:p>
            <a:pPr marL="0" indent="0">
              <a:buNone/>
            </a:pPr>
            <a:r>
              <a:rPr lang="en-ZA" dirty="0" smtClean="0"/>
              <a:t> WHO </a:t>
            </a:r>
            <a:r>
              <a:rPr lang="en-ZA" dirty="0" smtClean="0"/>
              <a:t>states </a:t>
            </a:r>
            <a:r>
              <a:rPr lang="en-ZA" dirty="0"/>
              <a:t>“a process of delegation whereby tasks are moved, where appropriate, to less </a:t>
            </a:r>
            <a:r>
              <a:rPr lang="en-ZA" dirty="0" smtClean="0"/>
              <a:t>specialized </a:t>
            </a:r>
            <a:r>
              <a:rPr lang="en-ZA" i="1" dirty="0" smtClean="0"/>
              <a:t>(PHC) </a:t>
            </a:r>
            <a:r>
              <a:rPr lang="en-ZA" dirty="0"/>
              <a:t>health workers</a:t>
            </a:r>
            <a:r>
              <a:rPr lang="en-ZA" dirty="0" smtClean="0"/>
              <a:t>.”</a:t>
            </a:r>
          </a:p>
          <a:p>
            <a:pPr marL="0" indent="0">
              <a:buNone/>
            </a:pPr>
            <a:r>
              <a:rPr lang="en-ZA" b="1" dirty="0" smtClean="0"/>
              <a:t>3. </a:t>
            </a:r>
            <a:r>
              <a:rPr lang="en-ZA" dirty="0" smtClean="0"/>
              <a:t>CO</a:t>
            </a:r>
            <a:r>
              <a:rPr lang="en-ZA" dirty="0" smtClean="0"/>
              <a:t>s </a:t>
            </a:r>
            <a:r>
              <a:rPr lang="en-ZA" dirty="0" smtClean="0"/>
              <a:t>are trained in the medical model, to practice medicine- Diagnose &amp; Treat common conditions. </a:t>
            </a:r>
            <a:r>
              <a:rPr lang="en-ZA" dirty="0" smtClean="0"/>
              <a:t>Generalist PHC </a:t>
            </a:r>
            <a:r>
              <a:rPr lang="en-ZA" dirty="0" smtClean="0"/>
              <a:t>training leading to advanced practice. </a:t>
            </a:r>
            <a:endParaRPr lang="en-ZA" dirty="0"/>
          </a:p>
          <a:p>
            <a:endParaRPr lang="en-ZA" dirty="0"/>
          </a:p>
        </p:txBody>
      </p:sp>
      <p:cxnSp>
        <p:nvCxnSpPr>
          <p:cNvPr id="4" name="Straight Connector 3"/>
          <p:cNvCxnSpPr/>
          <p:nvPr/>
        </p:nvCxnSpPr>
        <p:spPr>
          <a:xfrm flipH="1">
            <a:off x="264761" y="349602"/>
            <a:ext cx="28280" cy="607086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273377" y="329938"/>
            <a:ext cx="11382595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32" y="6174844"/>
            <a:ext cx="998878" cy="61821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3096" y="5496231"/>
            <a:ext cx="1005831" cy="1296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5720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Tanzania Clinical Officer (1960) and the </a:t>
            </a:r>
            <a:br>
              <a:rPr lang="en-ZA" dirty="0" smtClean="0"/>
            </a:br>
            <a:r>
              <a:rPr lang="en-ZA" dirty="0" smtClean="0"/>
              <a:t>Assistant Medical Officer (1984)</a:t>
            </a:r>
            <a:endParaRPr lang="en-ZA" dirty="0"/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245097" y="329938"/>
            <a:ext cx="28280" cy="607086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73377" y="329938"/>
            <a:ext cx="11382595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ZA" dirty="0"/>
          </a:p>
          <a:p>
            <a:r>
              <a:rPr lang="en-ZA" dirty="0" smtClean="0"/>
              <a:t>Maternal </a:t>
            </a:r>
            <a:r>
              <a:rPr lang="en-ZA" dirty="0"/>
              <a:t>mortality is 398/100,000 live births, more than 28 times higher than in the United States. </a:t>
            </a:r>
            <a:endParaRPr lang="en-ZA" dirty="0" smtClean="0"/>
          </a:p>
          <a:p>
            <a:r>
              <a:rPr lang="en-ZA" dirty="0" smtClean="0"/>
              <a:t>0.03 </a:t>
            </a:r>
            <a:r>
              <a:rPr lang="en-ZA" dirty="0"/>
              <a:t>physicians per 1,000 </a:t>
            </a:r>
            <a:r>
              <a:rPr lang="en-ZA" dirty="0" smtClean="0"/>
              <a:t>population. India ratio 7/1000</a:t>
            </a:r>
          </a:p>
          <a:p>
            <a:r>
              <a:rPr lang="en-ZA" dirty="0" smtClean="0"/>
              <a:t>CO </a:t>
            </a:r>
            <a:r>
              <a:rPr lang="en-ZA" dirty="0"/>
              <a:t>3 years and AMO 2 years </a:t>
            </a:r>
            <a:r>
              <a:rPr lang="en-ZA" dirty="0" smtClean="0"/>
              <a:t>training- PHC &amp; Surgery</a:t>
            </a:r>
          </a:p>
          <a:p>
            <a:r>
              <a:rPr lang="en-ZA" dirty="0" smtClean="0"/>
              <a:t>AMO is </a:t>
            </a:r>
            <a:r>
              <a:rPr lang="en-ZA" dirty="0"/>
              <a:t>20% to 33% the cost of training a </a:t>
            </a:r>
            <a:r>
              <a:rPr lang="en-ZA" dirty="0" smtClean="0"/>
              <a:t>physician </a:t>
            </a:r>
          </a:p>
          <a:p>
            <a:r>
              <a:rPr lang="en-ZA" dirty="0" smtClean="0"/>
              <a:t>AMOs </a:t>
            </a:r>
            <a:r>
              <a:rPr lang="en-ZA" dirty="0"/>
              <a:t>provided 85% of obstetric surgery with </a:t>
            </a:r>
            <a:endParaRPr lang="en-ZA" dirty="0" smtClean="0"/>
          </a:p>
          <a:p>
            <a:pPr marL="0" indent="0">
              <a:buNone/>
            </a:pPr>
            <a:r>
              <a:rPr lang="en-ZA" dirty="0" smtClean="0"/>
              <a:t>no </a:t>
            </a:r>
            <a:r>
              <a:rPr lang="en-ZA" dirty="0"/>
              <a:t>difference in outcomes vs </a:t>
            </a:r>
            <a:r>
              <a:rPr lang="en-ZA" dirty="0" smtClean="0"/>
              <a:t>obstetricians.</a:t>
            </a:r>
            <a:endParaRPr lang="en-ZA" dirty="0"/>
          </a:p>
          <a:p>
            <a:pPr marL="0" indent="0">
              <a:buNone/>
            </a:pPr>
            <a:endParaRPr lang="en-ZA" dirty="0"/>
          </a:p>
          <a:p>
            <a:endParaRPr lang="en-ZA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32" y="6174844"/>
            <a:ext cx="998878" cy="618217"/>
          </a:xfrm>
          <a:prstGeom prst="rect">
            <a:avLst/>
          </a:prstGeom>
        </p:spPr>
      </p:pic>
      <p:pic>
        <p:nvPicPr>
          <p:cNvPr id="10" name="Picture 18" descr="Image result for Liberian Physician assistants phot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5304" y="3620889"/>
            <a:ext cx="2921031" cy="1823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3096" y="5444819"/>
            <a:ext cx="1005831" cy="1348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923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South </a:t>
            </a:r>
            <a:r>
              <a:rPr lang="en-ZA" dirty="0"/>
              <a:t>Africa- </a:t>
            </a:r>
            <a:r>
              <a:rPr lang="en-ZA" dirty="0" smtClean="0"/>
              <a:t>Clinical Associate (2008)</a:t>
            </a:r>
            <a:endParaRPr lang="en-ZA" dirty="0"/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245097" y="329938"/>
            <a:ext cx="28280" cy="607086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73377" y="329938"/>
            <a:ext cx="11382595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ZA" dirty="0" smtClean="0"/>
              <a:t>South Africa with highest burden of HIV globally. 14 million people</a:t>
            </a:r>
          </a:p>
          <a:p>
            <a:r>
              <a:rPr lang="en-ZA" dirty="0" smtClean="0"/>
              <a:t>7 million patients on ARVs. </a:t>
            </a:r>
            <a:endParaRPr lang="en-ZA" dirty="0"/>
          </a:p>
          <a:p>
            <a:r>
              <a:rPr lang="en-ZA" dirty="0" smtClean="0"/>
              <a:t>Study of Clinical Associates:</a:t>
            </a:r>
          </a:p>
          <a:p>
            <a:pPr lvl="1"/>
            <a:r>
              <a:rPr lang="en-ZA" dirty="0" smtClean="0"/>
              <a:t>78% of supervisors consider </a:t>
            </a:r>
            <a:r>
              <a:rPr lang="en-ZA" dirty="0" err="1" smtClean="0"/>
              <a:t>ClinA</a:t>
            </a:r>
            <a:r>
              <a:rPr lang="en-ZA" dirty="0" smtClean="0"/>
              <a:t> competent </a:t>
            </a:r>
          </a:p>
          <a:p>
            <a:pPr lvl="1"/>
            <a:r>
              <a:rPr lang="en-ZA" dirty="0" smtClean="0"/>
              <a:t>82% said fit in with team and</a:t>
            </a:r>
          </a:p>
          <a:p>
            <a:pPr lvl="1"/>
            <a:r>
              <a:rPr lang="en-ZA" dirty="0" smtClean="0"/>
              <a:t>90% want more </a:t>
            </a:r>
            <a:r>
              <a:rPr lang="en-ZA" dirty="0" err="1" smtClean="0"/>
              <a:t>ClinAs</a:t>
            </a:r>
            <a:endParaRPr lang="en-ZA" dirty="0" smtClean="0"/>
          </a:p>
          <a:p>
            <a:r>
              <a:rPr lang="en-ZA" dirty="0" smtClean="0"/>
              <a:t>Can train 3 </a:t>
            </a:r>
            <a:r>
              <a:rPr lang="en-ZA" dirty="0" err="1" smtClean="0"/>
              <a:t>ClinA</a:t>
            </a:r>
            <a:r>
              <a:rPr lang="en-ZA" dirty="0" smtClean="0"/>
              <a:t> for cost of 1 Doctor</a:t>
            </a:r>
          </a:p>
          <a:p>
            <a:r>
              <a:rPr lang="en-ZA" dirty="0"/>
              <a:t>E</a:t>
            </a:r>
            <a:r>
              <a:rPr lang="en-ZA" dirty="0" smtClean="0"/>
              <a:t>mployee in public healthcare 2.4 </a:t>
            </a:r>
            <a:r>
              <a:rPr lang="en-ZA" dirty="0" err="1" smtClean="0"/>
              <a:t>ClinA</a:t>
            </a:r>
            <a:r>
              <a:rPr lang="en-ZA" dirty="0" smtClean="0"/>
              <a:t> for cost of 1 Doctor</a:t>
            </a:r>
          </a:p>
          <a:p>
            <a:r>
              <a:rPr lang="en-ZA" dirty="0" smtClean="0"/>
              <a:t>A team of 8 doctors becomes 5 Doctors and 7 </a:t>
            </a:r>
            <a:r>
              <a:rPr lang="en-ZA" dirty="0" err="1" smtClean="0"/>
              <a:t>ClinA</a:t>
            </a:r>
            <a:r>
              <a:rPr lang="en-ZA" dirty="0" smtClean="0"/>
              <a:t> for a team of 12</a:t>
            </a:r>
            <a:endParaRPr lang="en-ZA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32" y="6174844"/>
            <a:ext cx="998878" cy="618217"/>
          </a:xfrm>
          <a:prstGeom prst="rect">
            <a:avLst/>
          </a:prstGeom>
        </p:spPr>
      </p:pic>
      <p:pic>
        <p:nvPicPr>
          <p:cNvPr id="9" name="Picture 8" descr="C:\Users\a0020870\Pictures\Clinical Associate Pictures - for teaching\Map of South Africa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9904" y="2373498"/>
            <a:ext cx="3076575" cy="21375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63096" y="5444819"/>
            <a:ext cx="1005831" cy="1348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8700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377" y="365125"/>
            <a:ext cx="11853968" cy="1325563"/>
          </a:xfrm>
        </p:spPr>
        <p:txBody>
          <a:bodyPr>
            <a:normAutofit/>
          </a:bodyPr>
          <a:lstStyle/>
          <a:p>
            <a:r>
              <a:rPr lang="en-ZA" sz="4200" dirty="0" smtClean="0"/>
              <a:t>Case Study: Mozambique –</a:t>
            </a:r>
            <a:r>
              <a:rPr lang="en-ZA" sz="4200" dirty="0" err="1" smtClean="0"/>
              <a:t>Tecnicos</a:t>
            </a:r>
            <a:r>
              <a:rPr lang="en-ZA" sz="4200" dirty="0" smtClean="0"/>
              <a:t> de </a:t>
            </a:r>
            <a:r>
              <a:rPr lang="en-ZA" sz="4200" dirty="0" err="1" smtClean="0"/>
              <a:t>Cirurgia</a:t>
            </a:r>
            <a:r>
              <a:rPr lang="en-ZA" sz="4200" dirty="0" smtClean="0"/>
              <a:t>  </a:t>
            </a:r>
            <a:endParaRPr lang="en-ZA" sz="4200" dirty="0"/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245097" y="329938"/>
            <a:ext cx="28280" cy="607086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73377" y="329938"/>
            <a:ext cx="11382595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0354403"/>
              </p:ext>
            </p:extLst>
          </p:nvPr>
        </p:nvGraphicFramePr>
        <p:xfrm>
          <a:off x="542636" y="1596566"/>
          <a:ext cx="7871691" cy="44440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84782">
                  <a:extLst>
                    <a:ext uri="{9D8B030D-6E8A-4147-A177-3AD203B41FA5}">
                      <a16:colId xmlns:a16="http://schemas.microsoft.com/office/drawing/2014/main" val="2059709134"/>
                    </a:ext>
                  </a:extLst>
                </a:gridCol>
                <a:gridCol w="2096655">
                  <a:extLst>
                    <a:ext uri="{9D8B030D-6E8A-4147-A177-3AD203B41FA5}">
                      <a16:colId xmlns:a16="http://schemas.microsoft.com/office/drawing/2014/main" val="2247475904"/>
                    </a:ext>
                  </a:extLst>
                </a:gridCol>
                <a:gridCol w="1690254">
                  <a:extLst>
                    <a:ext uri="{9D8B030D-6E8A-4147-A177-3AD203B41FA5}">
                      <a16:colId xmlns:a16="http://schemas.microsoft.com/office/drawing/2014/main" val="1009740992"/>
                    </a:ext>
                  </a:extLst>
                </a:gridCol>
              </a:tblGrid>
              <a:tr h="501939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800" b="0" i="0" u="none" strike="noStrike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Tecnicos</a:t>
                      </a:r>
                      <a:r>
                        <a:rPr lang="en-ZA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ZA" sz="1800" b="0" i="0" u="none" strike="noStrike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cirurgia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Physician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671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ZA" dirty="0" smtClean="0"/>
                        <a:t>First Degree (</a:t>
                      </a:r>
                      <a:r>
                        <a:rPr lang="en-ZA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Tecnico</a:t>
                      </a:r>
                      <a:r>
                        <a:rPr lang="en-ZA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ZA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Medicina</a:t>
                      </a:r>
                      <a:r>
                        <a:rPr lang="en-ZA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2 years)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$ 4820.70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373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ZA" dirty="0" smtClean="0"/>
                        <a:t>Second Degree (</a:t>
                      </a:r>
                      <a:r>
                        <a:rPr lang="en-ZA" dirty="0" err="1" smtClean="0"/>
                        <a:t>Tecnicos</a:t>
                      </a:r>
                      <a:r>
                        <a:rPr lang="en-ZA" dirty="0" smtClean="0"/>
                        <a:t> de </a:t>
                      </a:r>
                      <a:r>
                        <a:rPr lang="en-ZA" dirty="0" err="1" smtClean="0"/>
                        <a:t>Cirurgia</a:t>
                      </a:r>
                      <a:r>
                        <a:rPr lang="en-ZA" dirty="0" smtClean="0"/>
                        <a:t>,</a:t>
                      </a:r>
                      <a:r>
                        <a:rPr lang="en-ZA" baseline="0" dirty="0" smtClean="0"/>
                        <a:t> 3 years or physician, 6 years)</a:t>
                      </a:r>
                      <a:endParaRPr lang="en-ZA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$14,644.3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$21,437.0</a:t>
                      </a:r>
                      <a:endParaRPr lang="en-ZA" dirty="0" smtClean="0"/>
                    </a:p>
                    <a:p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5954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ZA" dirty="0" smtClean="0"/>
                        <a:t>Residency  (physician, 5 years)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$52,692.8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1497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ZA" b="1" dirty="0" smtClean="0"/>
                        <a:t>TOTAL EXPENSE</a:t>
                      </a:r>
                      <a:r>
                        <a:rPr lang="en-ZA" b="1" baseline="0" dirty="0" smtClean="0"/>
                        <a:t> to Train 1 provider</a:t>
                      </a:r>
                      <a:endParaRPr lang="en-Z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8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$19,464.7</a:t>
                      </a:r>
                      <a:endParaRPr lang="en-Z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8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$74,129.8</a:t>
                      </a:r>
                      <a:endParaRPr lang="en-Z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020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ZA" dirty="0" smtClean="0"/>
                        <a:t>Cost</a:t>
                      </a:r>
                      <a:r>
                        <a:rPr lang="en-ZA" baseline="0" dirty="0" smtClean="0"/>
                        <a:t> to deploy 1 provider per year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$3859.00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$10,367.70</a:t>
                      </a:r>
                      <a:endParaRPr lang="en-ZA" dirty="0" smtClean="0"/>
                    </a:p>
                    <a:p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5705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ZA" dirty="0" smtClean="0"/>
                        <a:t>Number</a:t>
                      </a:r>
                      <a:r>
                        <a:rPr lang="en-ZA" baseline="0" dirty="0" smtClean="0"/>
                        <a:t> of Surgeries performed by 1 provider per year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6914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5264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8922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ZA" dirty="0" smtClean="0"/>
                        <a:t>Cost per Surgery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$38.87 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$144.1</a:t>
                      </a:r>
                      <a:endParaRPr lang="en-ZA" dirty="0" smtClean="0"/>
                    </a:p>
                    <a:p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7671554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894299" y="1375649"/>
            <a:ext cx="276167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dirty="0" smtClean="0"/>
              <a:t>Study found </a:t>
            </a:r>
            <a:r>
              <a:rPr lang="en-ZA" dirty="0" err="1" smtClean="0"/>
              <a:t>Tecnicos</a:t>
            </a:r>
            <a:r>
              <a:rPr lang="en-ZA" dirty="0" smtClean="0"/>
              <a:t> de </a:t>
            </a:r>
            <a:r>
              <a:rPr lang="en-ZA" dirty="0" err="1" smtClean="0"/>
              <a:t>Cirurgia</a:t>
            </a:r>
            <a:r>
              <a:rPr lang="en-ZA" dirty="0"/>
              <a:t> </a:t>
            </a:r>
            <a:r>
              <a:rPr lang="en-ZA" dirty="0" smtClean="0"/>
              <a:t>decision </a:t>
            </a:r>
            <a:r>
              <a:rPr lang="en-ZA" dirty="0"/>
              <a:t>making and quality of </a:t>
            </a:r>
            <a:r>
              <a:rPr lang="en-ZA" dirty="0" smtClean="0"/>
              <a:t>care </a:t>
            </a:r>
            <a:r>
              <a:rPr lang="en-ZA" dirty="0"/>
              <a:t>were comparable to </a:t>
            </a:r>
            <a:r>
              <a:rPr lang="en-ZA" dirty="0" smtClean="0"/>
              <a:t>obstetricians by </a:t>
            </a:r>
            <a:r>
              <a:rPr lang="en-ZA" dirty="0"/>
              <a:t>indications</a:t>
            </a:r>
          </a:p>
          <a:p>
            <a:r>
              <a:rPr lang="en-ZA" dirty="0"/>
              <a:t>for surgery, postoperative deaths, and major </a:t>
            </a:r>
            <a:r>
              <a:rPr lang="en-ZA" dirty="0" smtClean="0"/>
              <a:t>complications.</a:t>
            </a:r>
            <a:endParaRPr lang="en-ZA" dirty="0"/>
          </a:p>
          <a:p>
            <a:endParaRPr lang="en-ZA" dirty="0"/>
          </a:p>
          <a:p>
            <a:r>
              <a:rPr lang="en-ZA" dirty="0" smtClean="0"/>
              <a:t>Evidence from </a:t>
            </a:r>
            <a:r>
              <a:rPr lang="en-ZA" dirty="0"/>
              <a:t>Mozambique suggests that </a:t>
            </a:r>
            <a:r>
              <a:rPr lang="en-ZA" dirty="0" smtClean="0"/>
              <a:t>training more </a:t>
            </a:r>
            <a:r>
              <a:rPr lang="en-ZA" dirty="0"/>
              <a:t>mid-level </a:t>
            </a:r>
            <a:r>
              <a:rPr lang="en-ZA" dirty="0" smtClean="0"/>
              <a:t>health workers </a:t>
            </a:r>
            <a:r>
              <a:rPr lang="en-ZA" dirty="0"/>
              <a:t>in surgery is a good investment in responding to the</a:t>
            </a:r>
          </a:p>
          <a:p>
            <a:r>
              <a:rPr lang="en-ZA" dirty="0"/>
              <a:t>health worker shortage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32" y="6174844"/>
            <a:ext cx="998878" cy="61821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3096" y="5444819"/>
            <a:ext cx="1005831" cy="1348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8694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3096" y="5454651"/>
            <a:ext cx="1005831" cy="1348242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H="1">
            <a:off x="245097" y="329938"/>
            <a:ext cx="28280" cy="607086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73377" y="329938"/>
            <a:ext cx="11382595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32" y="6174844"/>
            <a:ext cx="998878" cy="618217"/>
          </a:xfrm>
          <a:prstGeom prst="rect">
            <a:avLst/>
          </a:prstGeom>
        </p:spPr>
      </p:pic>
      <p:graphicFrame>
        <p:nvGraphicFramePr>
          <p:cNvPr id="8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2817313"/>
              </p:ext>
            </p:extLst>
          </p:nvPr>
        </p:nvGraphicFramePr>
        <p:xfrm>
          <a:off x="955021" y="1725874"/>
          <a:ext cx="9840798" cy="40960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dirty="0" smtClean="0"/>
              <a:t>Training: Four </a:t>
            </a:r>
            <a:r>
              <a:rPr lang="en-ZA" dirty="0" smtClean="0"/>
              <a:t>different </a:t>
            </a:r>
            <a:r>
              <a:rPr lang="en-ZA" dirty="0" smtClean="0"/>
              <a:t>Degrees </a:t>
            </a:r>
            <a:r>
              <a:rPr lang="en-ZA" dirty="0" smtClean="0"/>
              <a:t>awarded for </a:t>
            </a:r>
            <a:r>
              <a:rPr lang="en-ZA" dirty="0" smtClean="0"/>
              <a:t>CO/PA</a:t>
            </a:r>
            <a:r>
              <a:rPr lang="en-ZA" dirty="0" smtClean="0"/>
              <a:t> </a:t>
            </a:r>
            <a:r>
              <a:rPr lang="en-ZA" dirty="0" smtClean="0"/>
              <a:t>education in different countries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8015789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865" y="1132042"/>
            <a:ext cx="10515600" cy="48044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Number </a:t>
            </a:r>
            <a:r>
              <a:rPr lang="en-US" dirty="0"/>
              <a:t>of </a:t>
            </a:r>
            <a:r>
              <a:rPr lang="en-US" dirty="0" smtClean="0"/>
              <a:t>months </a:t>
            </a:r>
            <a:r>
              <a:rPr lang="en-US" dirty="0"/>
              <a:t>for </a:t>
            </a:r>
            <a:r>
              <a:rPr lang="en-US" dirty="0" smtClean="0"/>
              <a:t>CO/PA</a:t>
            </a:r>
            <a:r>
              <a:rPr lang="en-US" dirty="0" smtClean="0"/>
              <a:t> </a:t>
            </a:r>
            <a:r>
              <a:rPr lang="en-US" dirty="0"/>
              <a:t>Education </a:t>
            </a:r>
            <a:r>
              <a:rPr lang="en-US" dirty="0" smtClean="0"/>
              <a:t>Degrees are different in Countries</a:t>
            </a:r>
            <a:r>
              <a:rPr lang="en-US" dirty="0"/>
              <a:t/>
            </a:r>
            <a:br>
              <a:rPr lang="en-US" dirty="0"/>
            </a:br>
            <a:endParaRPr lang="en-ZA" dirty="0"/>
          </a:p>
        </p:txBody>
      </p:sp>
      <mc:AlternateContent xmlns:mc="http://schemas.openxmlformats.org/markup-compatibility/2006">
        <mc:Choice xmlns:cx1="http://schemas.microsoft.com/office/drawing/2015/9/8/chartex" Requires="cx1">
          <p:graphicFrame>
            <p:nvGraphicFramePr>
              <p:cNvPr id="7" name="Content Placeholder 6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247092391"/>
                  </p:ext>
                </p:extLst>
              </p:nvPr>
            </p:nvGraphicFramePr>
            <p:xfrm>
              <a:off x="266364" y="1690688"/>
              <a:ext cx="11369964" cy="4535055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7" name="Content Placeholder 6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6364" y="1690688"/>
                <a:ext cx="11369964" cy="4535055"/>
              </a:xfrm>
              <a:prstGeom prst="rect">
                <a:avLst/>
              </a:prstGeom>
            </p:spPr>
          </p:pic>
        </mc:Fallback>
      </mc:AlternateContent>
      <p:cxnSp>
        <p:nvCxnSpPr>
          <p:cNvPr id="4" name="Straight Connector 3"/>
          <p:cNvCxnSpPr/>
          <p:nvPr/>
        </p:nvCxnSpPr>
        <p:spPr>
          <a:xfrm flipH="1">
            <a:off x="245097" y="329938"/>
            <a:ext cx="28280" cy="607086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273377" y="329938"/>
            <a:ext cx="11382595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32" y="6174844"/>
            <a:ext cx="998878" cy="61821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63096" y="5454651"/>
            <a:ext cx="1005831" cy="1348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222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833" y="604445"/>
            <a:ext cx="10844244" cy="1280890"/>
          </a:xfrm>
        </p:spPr>
        <p:txBody>
          <a:bodyPr>
            <a:noAutofit/>
          </a:bodyPr>
          <a:lstStyle/>
          <a:p>
            <a:r>
              <a:rPr lang="en-ZA" sz="4000" dirty="0" smtClean="0"/>
              <a:t>Need to Increase recognition &amp; value-add of CO/PA</a:t>
            </a:r>
            <a:endParaRPr lang="en-ZA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63508" y="1955590"/>
            <a:ext cx="9399588" cy="3777622"/>
          </a:xfrm>
        </p:spPr>
        <p:txBody>
          <a:bodyPr>
            <a:normAutofit/>
          </a:bodyPr>
          <a:lstStyle/>
          <a:p>
            <a:r>
              <a:rPr lang="en-ZA" sz="2800" b="1" dirty="0"/>
              <a:t>Educate</a:t>
            </a:r>
            <a:r>
              <a:rPr lang="en-ZA" sz="2800" dirty="0"/>
              <a:t> </a:t>
            </a:r>
            <a:r>
              <a:rPr lang="en-ZA" sz="2800" dirty="0" smtClean="0"/>
              <a:t>– </a:t>
            </a:r>
            <a:r>
              <a:rPr lang="en-ZA" sz="2800" dirty="0" smtClean="0"/>
              <a:t>National-International </a:t>
            </a:r>
            <a:r>
              <a:rPr lang="en-ZA" sz="2800" dirty="0" smtClean="0"/>
              <a:t>Framework, Core standards </a:t>
            </a:r>
          </a:p>
          <a:p>
            <a:r>
              <a:rPr lang="en-ZA" sz="2800" b="1" dirty="0" smtClean="0"/>
              <a:t>Advocate</a:t>
            </a:r>
            <a:r>
              <a:rPr lang="en-ZA" sz="2800" dirty="0" smtClean="0"/>
              <a:t> - Recognition with structured Regulations, Scope of Practice</a:t>
            </a:r>
            <a:endParaRPr lang="en-ZA" sz="2800" dirty="0"/>
          </a:p>
          <a:p>
            <a:r>
              <a:rPr lang="en-ZA" sz="2800" b="1" dirty="0" smtClean="0"/>
              <a:t>Collaborate</a:t>
            </a:r>
            <a:r>
              <a:rPr lang="en-ZA" sz="2800" dirty="0" smtClean="0"/>
              <a:t> – Join forces intra-country, inter-country and </a:t>
            </a:r>
            <a:r>
              <a:rPr lang="en-ZA" sz="2800" dirty="0" smtClean="0"/>
              <a:t>globally</a:t>
            </a:r>
          </a:p>
          <a:p>
            <a:r>
              <a:rPr lang="en-ZA" b="1" dirty="0" smtClean="0"/>
              <a:t>Promote</a:t>
            </a:r>
            <a:r>
              <a:rPr lang="en-ZA" dirty="0" smtClean="0"/>
              <a:t> Primary Health Care - core medical delivery</a:t>
            </a:r>
            <a:endParaRPr lang="en-ZA" sz="2800" dirty="0"/>
          </a:p>
          <a:p>
            <a:pPr marL="457200" lvl="1" indent="0">
              <a:buNone/>
            </a:pPr>
            <a:endParaRPr lang="en-Z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832" y="6091691"/>
            <a:ext cx="998878" cy="618217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 flipH="1">
            <a:off x="245097" y="329938"/>
            <a:ext cx="28280" cy="607086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73377" y="329938"/>
            <a:ext cx="11382595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3096" y="5454651"/>
            <a:ext cx="1005831" cy="1348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40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ZA" sz="4000" dirty="0" smtClean="0"/>
              <a:t>Educational </a:t>
            </a:r>
            <a:r>
              <a:rPr lang="en-ZA" sz="4000" dirty="0" smtClean="0"/>
              <a:t>Standards for Clinical Officers</a:t>
            </a:r>
            <a:endParaRPr lang="en-ZA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ZA" sz="3600" dirty="0" smtClean="0"/>
              <a:t>Is it time for International </a:t>
            </a:r>
            <a:r>
              <a:rPr lang="en-ZA" sz="3600" dirty="0" smtClean="0"/>
              <a:t>Accreditation </a:t>
            </a:r>
            <a:r>
              <a:rPr lang="en-ZA" sz="3600" dirty="0"/>
              <a:t>S</a:t>
            </a:r>
            <a:r>
              <a:rPr lang="en-ZA" sz="3600" dirty="0" smtClean="0"/>
              <a:t>tandards</a:t>
            </a:r>
            <a:r>
              <a:rPr lang="en-ZA" sz="3600" dirty="0" smtClean="0"/>
              <a:t>?</a:t>
            </a:r>
          </a:p>
          <a:p>
            <a:pPr lvl="1"/>
            <a:r>
              <a:rPr lang="en-ZA" sz="3600" dirty="0" smtClean="0"/>
              <a:t>Core set of competencies – Knowledge, Skills and Attitude</a:t>
            </a:r>
          </a:p>
          <a:p>
            <a:pPr lvl="1"/>
            <a:r>
              <a:rPr lang="en-ZA" sz="3600" dirty="0" smtClean="0"/>
              <a:t>Common Exit Outcomes – Entrustable Professional Activities (EPAs)</a:t>
            </a:r>
          </a:p>
          <a:p>
            <a:pPr marL="457200" lvl="1" indent="0">
              <a:buNone/>
            </a:pPr>
            <a:r>
              <a:rPr lang="en-ZA" sz="3600" dirty="0"/>
              <a:t>	</a:t>
            </a:r>
            <a:r>
              <a:rPr lang="en-ZA" sz="3600" dirty="0" smtClean="0"/>
              <a:t>Local</a:t>
            </a:r>
            <a:r>
              <a:rPr lang="en-ZA" sz="3600" dirty="0"/>
              <a:t>, National, </a:t>
            </a:r>
            <a:r>
              <a:rPr lang="en-ZA" sz="3600" dirty="0" smtClean="0"/>
              <a:t>Regional, Global </a:t>
            </a:r>
            <a:endParaRPr lang="en-ZA" sz="3600" dirty="0"/>
          </a:p>
          <a:p>
            <a:pPr marL="457200" lvl="1" indent="0">
              <a:buNone/>
            </a:pPr>
            <a:endParaRPr lang="en-ZA" sz="3600" dirty="0"/>
          </a:p>
          <a:p>
            <a:pPr marL="457200" lvl="1" indent="0">
              <a:buNone/>
            </a:pPr>
            <a:endParaRPr lang="en-ZA" sz="3600" dirty="0"/>
          </a:p>
          <a:p>
            <a:pPr marL="457200" lvl="1" indent="0">
              <a:buNone/>
            </a:pPr>
            <a:endParaRPr lang="en-ZA" sz="3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523" y="6091691"/>
            <a:ext cx="998878" cy="618217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 flipH="1">
            <a:off x="245097" y="329938"/>
            <a:ext cx="28280" cy="607086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73377" y="329938"/>
            <a:ext cx="11382595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3096" y="5454651"/>
            <a:ext cx="1005831" cy="1348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77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163" y="580533"/>
            <a:ext cx="9926319" cy="729462"/>
          </a:xfrm>
        </p:spPr>
        <p:txBody>
          <a:bodyPr>
            <a:normAutofit fontScale="90000"/>
          </a:bodyPr>
          <a:lstStyle/>
          <a:p>
            <a:r>
              <a:rPr lang="en-ZA" dirty="0" smtClean="0"/>
              <a:t>Advocate </a:t>
            </a:r>
            <a:r>
              <a:rPr lang="en-ZA" dirty="0" smtClean="0"/>
              <a:t>for</a:t>
            </a:r>
            <a:r>
              <a:rPr lang="en-ZA" dirty="0" smtClean="0"/>
              <a:t> </a:t>
            </a:r>
            <a:r>
              <a:rPr lang="en-ZA" dirty="0" smtClean="0"/>
              <a:t>National/International Structures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3514" y="1607498"/>
            <a:ext cx="10674107" cy="4144656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ZA" sz="9600" dirty="0" smtClean="0"/>
              <a:t>1. Define </a:t>
            </a:r>
            <a:r>
              <a:rPr lang="en-ZA" sz="9600" dirty="0"/>
              <a:t>the </a:t>
            </a:r>
            <a:r>
              <a:rPr lang="en-ZA" sz="9600" dirty="0" smtClean="0"/>
              <a:t>CO role</a:t>
            </a:r>
            <a:r>
              <a:rPr lang="en-ZA" sz="9600" dirty="0" smtClean="0"/>
              <a:t>, </a:t>
            </a:r>
            <a:r>
              <a:rPr lang="en-ZA" sz="9600" dirty="0" smtClean="0"/>
              <a:t>use EBM </a:t>
            </a:r>
            <a:r>
              <a:rPr lang="en-ZA" sz="9600" dirty="0"/>
              <a:t>for needs of country. </a:t>
            </a:r>
            <a:r>
              <a:rPr lang="en-ZA" sz="9600" dirty="0" smtClean="0"/>
              <a:t>ID Gaps </a:t>
            </a:r>
            <a:endParaRPr lang="en-ZA" sz="9600" dirty="0" smtClean="0"/>
          </a:p>
          <a:p>
            <a:pPr marL="0" indent="0">
              <a:buNone/>
            </a:pPr>
            <a:r>
              <a:rPr lang="en-ZA" sz="9600" dirty="0" smtClean="0"/>
              <a:t>2</a:t>
            </a:r>
            <a:r>
              <a:rPr lang="en-ZA" sz="9600" dirty="0"/>
              <a:t>. Develop </a:t>
            </a:r>
            <a:r>
              <a:rPr lang="en-ZA" sz="9600" dirty="0" smtClean="0"/>
              <a:t>core Exit </a:t>
            </a:r>
            <a:r>
              <a:rPr lang="en-ZA" sz="9600" dirty="0"/>
              <a:t>O</a:t>
            </a:r>
            <a:r>
              <a:rPr lang="en-ZA" sz="9600" dirty="0" smtClean="0"/>
              <a:t>utcomes</a:t>
            </a:r>
            <a:r>
              <a:rPr lang="en-ZA" sz="9600" dirty="0"/>
              <a:t>. </a:t>
            </a:r>
            <a:r>
              <a:rPr lang="en-ZA" sz="9600" dirty="0" smtClean="0"/>
              <a:t>EPAs </a:t>
            </a:r>
            <a:r>
              <a:rPr lang="en-ZA" sz="9600" dirty="0"/>
              <a:t>for </a:t>
            </a:r>
            <a:r>
              <a:rPr lang="en-ZA" sz="9600" dirty="0" smtClean="0"/>
              <a:t>graduates. </a:t>
            </a:r>
            <a:r>
              <a:rPr lang="en-ZA" sz="9600" dirty="0"/>
              <a:t>Job description </a:t>
            </a:r>
            <a:endParaRPr lang="en-ZA" sz="9600" dirty="0" smtClean="0"/>
          </a:p>
          <a:p>
            <a:pPr marL="0" indent="0">
              <a:buNone/>
            </a:pPr>
            <a:r>
              <a:rPr lang="en-ZA" sz="9600" dirty="0" smtClean="0"/>
              <a:t>3</a:t>
            </a:r>
            <a:r>
              <a:rPr lang="en-ZA" sz="9600" dirty="0"/>
              <a:t>. </a:t>
            </a:r>
            <a:r>
              <a:rPr lang="en-ZA" sz="9600" dirty="0" smtClean="0"/>
              <a:t>A common curriculum</a:t>
            </a:r>
            <a:r>
              <a:rPr lang="en-ZA" sz="9600" dirty="0"/>
              <a:t>. Content, </a:t>
            </a:r>
            <a:r>
              <a:rPr lang="en-ZA" sz="9600" dirty="0" smtClean="0"/>
              <a:t>Learning Objectives, Assessment, Evaluation</a:t>
            </a:r>
          </a:p>
          <a:p>
            <a:pPr marL="0" indent="0">
              <a:buNone/>
            </a:pPr>
            <a:r>
              <a:rPr lang="en-ZA" sz="9600" dirty="0" smtClean="0"/>
              <a:t>4</a:t>
            </a:r>
            <a:r>
              <a:rPr lang="en-ZA" sz="9600" dirty="0"/>
              <a:t>. </a:t>
            </a:r>
            <a:r>
              <a:rPr lang="en-ZA" sz="9600" dirty="0" smtClean="0"/>
              <a:t>Develop a National Exam with Certification </a:t>
            </a:r>
            <a:r>
              <a:rPr lang="en-ZA" sz="9600" dirty="0"/>
              <a:t>process </a:t>
            </a:r>
            <a:endParaRPr lang="en-ZA" sz="9600" dirty="0" smtClean="0"/>
          </a:p>
          <a:p>
            <a:pPr marL="0" indent="0">
              <a:buNone/>
            </a:pPr>
            <a:r>
              <a:rPr lang="en-ZA" sz="9600" dirty="0" smtClean="0"/>
              <a:t>5</a:t>
            </a:r>
            <a:r>
              <a:rPr lang="en-ZA" sz="9600" dirty="0"/>
              <a:t>. </a:t>
            </a:r>
            <a:r>
              <a:rPr lang="en-ZA" sz="9600" dirty="0" smtClean="0"/>
              <a:t>Create an Accreditation </a:t>
            </a:r>
            <a:r>
              <a:rPr lang="en-ZA" sz="9600" dirty="0"/>
              <a:t>body. Process for training. </a:t>
            </a:r>
            <a:r>
              <a:rPr lang="en-ZA" sz="9600" dirty="0" smtClean="0"/>
              <a:t>National &amp; International </a:t>
            </a:r>
            <a:endParaRPr lang="en-ZA" sz="9600" dirty="0"/>
          </a:p>
          <a:p>
            <a:pPr marL="0" indent="0">
              <a:buNone/>
            </a:pPr>
            <a:r>
              <a:rPr lang="en-ZA" sz="9600" dirty="0"/>
              <a:t>6. </a:t>
            </a:r>
            <a:r>
              <a:rPr lang="en-ZA" sz="9600" dirty="0" smtClean="0"/>
              <a:t>Develop and implement Scope of Practice.  Laws/regulations</a:t>
            </a:r>
            <a:endParaRPr lang="en-ZA" sz="9600" dirty="0"/>
          </a:p>
          <a:p>
            <a:pPr marL="0" indent="0">
              <a:buNone/>
            </a:pPr>
            <a:r>
              <a:rPr lang="en-ZA" sz="9600" dirty="0"/>
              <a:t>7. </a:t>
            </a:r>
            <a:r>
              <a:rPr lang="en-ZA" sz="9600" dirty="0" smtClean="0"/>
              <a:t>Identify and/or create a Regulatory </a:t>
            </a:r>
            <a:r>
              <a:rPr lang="en-ZA" sz="9600" dirty="0"/>
              <a:t>B</a:t>
            </a:r>
            <a:r>
              <a:rPr lang="en-ZA" sz="9600" dirty="0" smtClean="0"/>
              <a:t>ody </a:t>
            </a:r>
            <a:r>
              <a:rPr lang="en-ZA" sz="9600" dirty="0"/>
              <a:t>for </a:t>
            </a:r>
            <a:r>
              <a:rPr lang="en-ZA" sz="9600" dirty="0" smtClean="0"/>
              <a:t>Registration </a:t>
            </a:r>
          </a:p>
          <a:p>
            <a:pPr marL="0" indent="0">
              <a:buNone/>
            </a:pPr>
            <a:r>
              <a:rPr lang="en-ZA" sz="9600" dirty="0" smtClean="0"/>
              <a:t>8</a:t>
            </a:r>
            <a:r>
              <a:rPr lang="en-ZA" sz="9600" dirty="0"/>
              <a:t>. </a:t>
            </a:r>
            <a:r>
              <a:rPr lang="en-ZA" sz="9600" dirty="0" smtClean="0"/>
              <a:t>Legislate for Prescription </a:t>
            </a:r>
            <a:r>
              <a:rPr lang="en-ZA" sz="9600" dirty="0"/>
              <a:t>authority </a:t>
            </a:r>
            <a:endParaRPr lang="en-ZA" sz="9600" dirty="0" smtClean="0"/>
          </a:p>
          <a:p>
            <a:pPr marL="0" indent="0">
              <a:buNone/>
            </a:pPr>
            <a:r>
              <a:rPr lang="en-ZA" sz="9600" dirty="0" smtClean="0"/>
              <a:t>9</a:t>
            </a:r>
            <a:r>
              <a:rPr lang="en-ZA" sz="9600" dirty="0"/>
              <a:t>. Employment R</a:t>
            </a:r>
            <a:r>
              <a:rPr lang="en-ZA" sz="9600" dirty="0" smtClean="0"/>
              <a:t>emuneration, Reimbursements</a:t>
            </a:r>
            <a:r>
              <a:rPr lang="en-ZA" sz="9600" dirty="0"/>
              <a:t> </a:t>
            </a:r>
            <a:r>
              <a:rPr lang="en-ZA" sz="9600" dirty="0" smtClean="0"/>
              <a:t>and workplace satisfaction</a:t>
            </a:r>
            <a:endParaRPr lang="en-ZA" sz="9600" dirty="0"/>
          </a:p>
          <a:p>
            <a:pPr marL="0" indent="0">
              <a:buNone/>
            </a:pPr>
            <a:r>
              <a:rPr lang="en-ZA" sz="9600" dirty="0"/>
              <a:t>10. </a:t>
            </a:r>
            <a:r>
              <a:rPr lang="en-ZA" sz="9600" dirty="0" smtClean="0"/>
              <a:t>Develop and support </a:t>
            </a:r>
            <a:r>
              <a:rPr lang="en-ZA" sz="9600" dirty="0" smtClean="0"/>
              <a:t>Professional, Union </a:t>
            </a:r>
            <a:r>
              <a:rPr lang="en-ZA" sz="9600" dirty="0"/>
              <a:t>&amp; </a:t>
            </a:r>
            <a:r>
              <a:rPr lang="en-ZA" sz="9600" dirty="0" smtClean="0"/>
              <a:t>Educational Associations/Academies</a:t>
            </a:r>
            <a:endParaRPr lang="en-ZA" sz="9600" dirty="0"/>
          </a:p>
          <a:p>
            <a:endParaRPr lang="en-ZA" sz="3000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61" y="6174844"/>
            <a:ext cx="998878" cy="618217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 flipH="1">
            <a:off x="245097" y="329938"/>
            <a:ext cx="28280" cy="607086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73377" y="329938"/>
            <a:ext cx="11382595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3096" y="5454651"/>
            <a:ext cx="1005831" cy="1348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606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Collaborate – together we can go forward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ZA" sz="2800" dirty="0" smtClean="0"/>
              <a:t>Professional Associations  -  National</a:t>
            </a:r>
            <a:r>
              <a:rPr lang="en-ZA" sz="2800" dirty="0"/>
              <a:t>, </a:t>
            </a:r>
            <a:r>
              <a:rPr lang="en-ZA" sz="2800" dirty="0" smtClean="0"/>
              <a:t>Regional/Continental and Global     </a:t>
            </a:r>
          </a:p>
          <a:p>
            <a:pPr lvl="1"/>
            <a:r>
              <a:rPr lang="en-ZA" sz="2800" dirty="0" smtClean="0"/>
              <a:t>Educational </a:t>
            </a:r>
            <a:r>
              <a:rPr lang="en-ZA" sz="2800" dirty="0" smtClean="0"/>
              <a:t>Academies – Accredit curricula, national exams, certification</a:t>
            </a:r>
          </a:p>
          <a:p>
            <a:pPr lvl="1"/>
            <a:r>
              <a:rPr lang="en-ZA" sz="2800" dirty="0" smtClean="0"/>
              <a:t>Unions – promote work-based recognition</a:t>
            </a:r>
            <a:endParaRPr lang="en-ZA" sz="2800" dirty="0" smtClean="0"/>
          </a:p>
          <a:p>
            <a:pPr lvl="1"/>
            <a:r>
              <a:rPr lang="en-ZA" sz="2800" dirty="0" smtClean="0"/>
              <a:t>Produce </a:t>
            </a:r>
            <a:r>
              <a:rPr lang="en-ZA" sz="2800" dirty="0" smtClean="0"/>
              <a:t>Research and </a:t>
            </a:r>
            <a:r>
              <a:rPr lang="en-ZA" sz="2800" dirty="0"/>
              <a:t>disseminate – </a:t>
            </a:r>
            <a:r>
              <a:rPr lang="en-ZA" sz="2800" dirty="0" smtClean="0"/>
              <a:t>publish, marketing </a:t>
            </a:r>
            <a:endParaRPr lang="en-ZA" sz="2800" dirty="0"/>
          </a:p>
          <a:p>
            <a:endParaRPr lang="en-ZA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509" y="6091691"/>
            <a:ext cx="998878" cy="618217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 flipH="1">
            <a:off x="245097" y="329938"/>
            <a:ext cx="28280" cy="607086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73377" y="329938"/>
            <a:ext cx="11382595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3096" y="5454651"/>
            <a:ext cx="1005831" cy="1348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553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1157155" cy="1325563"/>
          </a:xfrm>
        </p:spPr>
        <p:txBody>
          <a:bodyPr>
            <a:noAutofit/>
          </a:bodyPr>
          <a:lstStyle/>
          <a:p>
            <a:r>
              <a:rPr lang="en-ZA" sz="4000" dirty="0" smtClean="0"/>
              <a:t>International </a:t>
            </a:r>
            <a:r>
              <a:rPr lang="en-ZA" sz="4000" dirty="0" smtClean="0"/>
              <a:t>&amp; Regional Representation</a:t>
            </a:r>
            <a:endParaRPr lang="en-ZA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50" y="1476558"/>
            <a:ext cx="9602788" cy="3777622"/>
          </a:xfrm>
        </p:spPr>
        <p:txBody>
          <a:bodyPr/>
          <a:lstStyle/>
          <a:p>
            <a:r>
              <a:rPr lang="en-ZA" sz="2800" dirty="0" smtClean="0"/>
              <a:t>International Physician Assistant Organisation (</a:t>
            </a:r>
            <a:r>
              <a:rPr lang="en-ZA" sz="2800" dirty="0" smtClean="0"/>
              <a:t>IPAO)</a:t>
            </a:r>
          </a:p>
          <a:p>
            <a:r>
              <a:rPr lang="en-ZA" sz="2800" dirty="0" smtClean="0"/>
              <a:t>Global </a:t>
            </a:r>
            <a:r>
              <a:rPr lang="en-ZA" sz="2800" dirty="0" smtClean="0"/>
              <a:t>Association of Clinical Officers and Physician Assistants (</a:t>
            </a:r>
            <a:r>
              <a:rPr lang="en-ZA" sz="2800" dirty="0" smtClean="0"/>
              <a:t>GACOPA)</a:t>
            </a:r>
          </a:p>
          <a:p>
            <a:r>
              <a:rPr lang="en-ZA" dirty="0" smtClean="0"/>
              <a:t>International Academy of Physician Associate Educators (IAPAE)</a:t>
            </a:r>
            <a:endParaRPr lang="en-ZA" dirty="0" smtClean="0"/>
          </a:p>
          <a:p>
            <a:pPr marL="457200" lvl="1" indent="0">
              <a:buNone/>
            </a:pPr>
            <a:endParaRPr lang="en-Z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416" y="6091691"/>
            <a:ext cx="998878" cy="618217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 flipH="1">
            <a:off x="245097" y="329938"/>
            <a:ext cx="28280" cy="607086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73377" y="329938"/>
            <a:ext cx="11382595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3096" y="5454651"/>
            <a:ext cx="1005831" cy="1348242"/>
          </a:xfrm>
          <a:prstGeom prst="rect">
            <a:avLst/>
          </a:prstGeom>
        </p:spPr>
      </p:pic>
      <p:sp>
        <p:nvSpPr>
          <p:cNvPr id="12" name="Content Placeholder 2"/>
          <p:cNvSpPr txBox="1">
            <a:spLocks/>
          </p:cNvSpPr>
          <p:nvPr/>
        </p:nvSpPr>
        <p:spPr>
          <a:xfrm>
            <a:off x="1127919" y="3860800"/>
            <a:ext cx="8915400" cy="21368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ZA" dirty="0" smtClean="0"/>
              <a:t>African Network of Clinical Practitioners (ANCP)</a:t>
            </a:r>
          </a:p>
          <a:p>
            <a:r>
              <a:rPr lang="en-ZA" dirty="0" smtClean="0"/>
              <a:t>West African Association of Physician Assistants (WAAPA)</a:t>
            </a:r>
          </a:p>
          <a:p>
            <a:r>
              <a:rPr lang="en-ZA" dirty="0" smtClean="0"/>
              <a:t>European Physician Assistants Certified (</a:t>
            </a:r>
            <a:r>
              <a:rPr lang="en-ZA" dirty="0" err="1" smtClean="0"/>
              <a:t>EuroPA</a:t>
            </a:r>
            <a:r>
              <a:rPr lang="en-ZA" dirty="0" smtClean="0"/>
              <a:t>-C)</a:t>
            </a:r>
          </a:p>
          <a:p>
            <a:r>
              <a:rPr lang="en-ZA" dirty="0" smtClean="0"/>
              <a:t>European Network of PA Educators (ENPAE)</a:t>
            </a:r>
          </a:p>
          <a:p>
            <a:endParaRPr lang="en-ZA" dirty="0" smtClean="0"/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462071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Country-wide </a:t>
            </a:r>
            <a:r>
              <a:rPr lang="en-ZA" dirty="0" smtClean="0"/>
              <a:t>CO</a:t>
            </a:r>
            <a:r>
              <a:rPr lang="en-ZA" dirty="0" smtClean="0"/>
              <a:t>/PA </a:t>
            </a:r>
            <a:r>
              <a:rPr lang="en-ZA" dirty="0" smtClean="0"/>
              <a:t>Representation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7968" y="1510891"/>
            <a:ext cx="8915400" cy="3943760"/>
          </a:xfrm>
        </p:spPr>
        <p:txBody>
          <a:bodyPr numCol="2">
            <a:normAutofit fontScale="55000" lnSpcReduction="20000"/>
          </a:bodyPr>
          <a:lstStyle/>
          <a:p>
            <a:r>
              <a:rPr lang="en-ZA" dirty="0"/>
              <a:t>Kenya Clinical Officer Association (KCOA)</a:t>
            </a:r>
          </a:p>
          <a:p>
            <a:r>
              <a:rPr lang="en-ZA" dirty="0"/>
              <a:t>Tanzania Clinical Officer Association (TCOA)</a:t>
            </a:r>
          </a:p>
          <a:p>
            <a:r>
              <a:rPr lang="en-ZA" dirty="0"/>
              <a:t>Uganda Association of Clinical Officer Association (UACO)</a:t>
            </a:r>
          </a:p>
          <a:p>
            <a:r>
              <a:rPr lang="en-ZA" dirty="0"/>
              <a:t>Ethiopia Professional Association for Emergency Surgical Officers (PAESO)</a:t>
            </a:r>
          </a:p>
          <a:p>
            <a:r>
              <a:rPr lang="en-ZA" dirty="0" smtClean="0"/>
              <a:t>Zambia </a:t>
            </a:r>
            <a:r>
              <a:rPr lang="en-ZA" dirty="0"/>
              <a:t>Clinical Officer Association (ZCOA)</a:t>
            </a:r>
          </a:p>
          <a:p>
            <a:r>
              <a:rPr lang="en-ZA" dirty="0"/>
              <a:t>Zambia Medical Licentiate Association (ZMLA)</a:t>
            </a:r>
          </a:p>
          <a:p>
            <a:r>
              <a:rPr lang="en-ZA" dirty="0"/>
              <a:t>Malawi Clinical Officer Association (MCOA)</a:t>
            </a:r>
          </a:p>
          <a:p>
            <a:r>
              <a:rPr lang="en-ZA" dirty="0"/>
              <a:t>Liberian National Physician Assistants Association (LINPAA)</a:t>
            </a:r>
          </a:p>
          <a:p>
            <a:r>
              <a:rPr lang="en-ZA" dirty="0"/>
              <a:t>Ghana Physician Assistants Association (GPHA)</a:t>
            </a:r>
          </a:p>
          <a:p>
            <a:r>
              <a:rPr lang="en-ZA" dirty="0"/>
              <a:t>Graduate Physician </a:t>
            </a:r>
            <a:r>
              <a:rPr lang="en-ZA" dirty="0" smtClean="0"/>
              <a:t>Associates </a:t>
            </a:r>
            <a:r>
              <a:rPr lang="en-ZA" dirty="0"/>
              <a:t>Association of </a:t>
            </a:r>
            <a:r>
              <a:rPr lang="en-ZA" dirty="0" smtClean="0"/>
              <a:t>Ghana (GPAAG)</a:t>
            </a:r>
          </a:p>
          <a:p>
            <a:r>
              <a:rPr lang="en-ZA" dirty="0" smtClean="0"/>
              <a:t>Professional </a:t>
            </a:r>
            <a:r>
              <a:rPr lang="en-ZA" dirty="0"/>
              <a:t>Association of Clinical Associates of South Africa (PACASA)</a:t>
            </a:r>
          </a:p>
          <a:p>
            <a:r>
              <a:rPr lang="en-ZA" dirty="0"/>
              <a:t>Malaysian Association of Medical Assistants (MAMA</a:t>
            </a:r>
            <a:r>
              <a:rPr lang="en-ZA" dirty="0" smtClean="0"/>
              <a:t>)</a:t>
            </a:r>
          </a:p>
          <a:p>
            <a:r>
              <a:rPr lang="en-ZA" dirty="0" smtClean="0"/>
              <a:t>American </a:t>
            </a:r>
            <a:r>
              <a:rPr lang="en-ZA" dirty="0" smtClean="0"/>
              <a:t>Association of Physician Assistants (AAPA)</a:t>
            </a:r>
          </a:p>
          <a:p>
            <a:r>
              <a:rPr lang="en-ZA" dirty="0" smtClean="0"/>
              <a:t>Canadian Association of Physician Assistants (CAPA)</a:t>
            </a:r>
          </a:p>
          <a:p>
            <a:r>
              <a:rPr lang="en-ZA" dirty="0"/>
              <a:t>Royal College  of Physicians Faculty of Physician </a:t>
            </a:r>
            <a:r>
              <a:rPr lang="en-ZA" dirty="0" smtClean="0"/>
              <a:t>Associate (RCPFPA</a:t>
            </a:r>
            <a:r>
              <a:rPr lang="en-ZA" dirty="0" smtClean="0"/>
              <a:t>)</a:t>
            </a:r>
          </a:p>
          <a:p>
            <a:r>
              <a:rPr lang="en-ZA" dirty="0"/>
              <a:t>Ireland Professional </a:t>
            </a:r>
            <a:r>
              <a:rPr lang="en-ZA" dirty="0" smtClean="0"/>
              <a:t>PA Association (IPAA)</a:t>
            </a:r>
            <a:endParaRPr lang="en-ZA" dirty="0" smtClean="0"/>
          </a:p>
          <a:p>
            <a:r>
              <a:rPr lang="en-ZA" dirty="0"/>
              <a:t>Netherlands Association Physician Assistants (NAPA</a:t>
            </a:r>
            <a:r>
              <a:rPr lang="en-ZA" dirty="0" smtClean="0"/>
              <a:t>)</a:t>
            </a:r>
          </a:p>
          <a:p>
            <a:r>
              <a:rPr lang="en-ZA" dirty="0" smtClean="0"/>
              <a:t>Deutsch </a:t>
            </a:r>
            <a:r>
              <a:rPr lang="en-ZA" dirty="0"/>
              <a:t>German </a:t>
            </a:r>
            <a:r>
              <a:rPr lang="en-ZA" dirty="0" smtClean="0"/>
              <a:t>Physician Assistant Association (DGPA)</a:t>
            </a:r>
            <a:endParaRPr lang="en-ZA" dirty="0"/>
          </a:p>
          <a:p>
            <a:r>
              <a:rPr lang="en-ZA" dirty="0"/>
              <a:t>Israel Association of Physician </a:t>
            </a:r>
            <a:r>
              <a:rPr lang="en-ZA" dirty="0" smtClean="0"/>
              <a:t>Assistants (IAPA)</a:t>
            </a:r>
          </a:p>
          <a:p>
            <a:r>
              <a:rPr lang="en-ZA" dirty="0"/>
              <a:t>Indian Association of Physician Assistants (</a:t>
            </a:r>
            <a:r>
              <a:rPr lang="en-ZA" dirty="0" smtClean="0"/>
              <a:t>IAPA</a:t>
            </a:r>
            <a:r>
              <a:rPr lang="en-ZA" b="1" dirty="0" smtClean="0"/>
              <a:t>)</a:t>
            </a:r>
          </a:p>
          <a:p>
            <a:r>
              <a:rPr lang="en-ZA" dirty="0" smtClean="0"/>
              <a:t>Australian </a:t>
            </a:r>
            <a:r>
              <a:rPr lang="en-ZA" dirty="0"/>
              <a:t>Society of Physician </a:t>
            </a:r>
            <a:r>
              <a:rPr lang="en-ZA" dirty="0" smtClean="0"/>
              <a:t>Assistants (ASPA</a:t>
            </a:r>
            <a:r>
              <a:rPr lang="en-ZA" dirty="0" smtClean="0"/>
              <a:t>)</a:t>
            </a:r>
          </a:p>
          <a:p>
            <a:r>
              <a:rPr lang="en-ZA" dirty="0"/>
              <a:t>New Zealand Physician Associate </a:t>
            </a:r>
            <a:r>
              <a:rPr lang="en-ZA" dirty="0" smtClean="0"/>
              <a:t>Society</a:t>
            </a:r>
            <a:r>
              <a:rPr lang="en-ZA" dirty="0"/>
              <a:t> </a:t>
            </a:r>
            <a:r>
              <a:rPr lang="en-ZA" dirty="0" smtClean="0"/>
              <a:t>(NZPAS)</a:t>
            </a:r>
            <a:endParaRPr lang="en-Z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66" y="6128772"/>
            <a:ext cx="998878" cy="618217"/>
          </a:xfrm>
          <a:prstGeom prst="rect">
            <a:avLst/>
          </a:prstGeom>
        </p:spPr>
      </p:pic>
      <p:pic>
        <p:nvPicPr>
          <p:cNvPr id="6" name="Picture 10" descr="C:\Users\MTILib\AppData\Local\Microsoft\Windows\INetCache\Content.MSO\15569177.t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4666" y="5040051"/>
            <a:ext cx="2179244" cy="136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4967096" y="6483022"/>
            <a:ext cx="6096000" cy="34221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US" sz="1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National Liberian PAs Convention 2019 August in </a:t>
            </a:r>
            <a:r>
              <a:rPr lang="en-US" sz="15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Kakata</a:t>
            </a:r>
            <a:r>
              <a:rPr lang="en-US" sz="1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5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Margibi</a:t>
            </a:r>
            <a:r>
              <a:rPr lang="en-US" sz="1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County</a:t>
            </a:r>
            <a:endParaRPr lang="en-ZA" sz="15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245097" y="329938"/>
            <a:ext cx="28280" cy="607086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73377" y="329938"/>
            <a:ext cx="11382595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3096" y="5454651"/>
            <a:ext cx="1005831" cy="1348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432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International Academy of Physician Associate Educators - IAPAE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19536"/>
          </a:xfrm>
        </p:spPr>
        <p:txBody>
          <a:bodyPr>
            <a:normAutofit/>
          </a:bodyPr>
          <a:lstStyle/>
          <a:p>
            <a:r>
              <a:rPr lang="en-US" dirty="0" smtClean="0"/>
              <a:t>IAPAE </a:t>
            </a:r>
            <a:r>
              <a:rPr lang="en-US" dirty="0"/>
              <a:t>brings together global Physician Associate Educators to develop and share best educational practice respecting regional cultures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ZA" dirty="0"/>
          </a:p>
          <a:p>
            <a:pPr marL="0" indent="0">
              <a:buNone/>
            </a:pPr>
            <a:r>
              <a:rPr lang="en-US" b="1" dirty="0" smtClean="0"/>
              <a:t>IAPAE </a:t>
            </a:r>
            <a:r>
              <a:rPr lang="en-US" b="1" dirty="0"/>
              <a:t>AIMS: </a:t>
            </a:r>
            <a:endParaRPr lang="en-ZA" dirty="0" smtClean="0"/>
          </a:p>
          <a:p>
            <a:pPr lvl="0"/>
            <a:r>
              <a:rPr lang="en-US" dirty="0" smtClean="0"/>
              <a:t>To represent Physician Associate educators globally;</a:t>
            </a:r>
            <a:endParaRPr lang="en-ZA" dirty="0" smtClean="0"/>
          </a:p>
          <a:p>
            <a:pPr lvl="0"/>
            <a:r>
              <a:rPr lang="en-US" dirty="0" smtClean="0"/>
              <a:t>To </a:t>
            </a:r>
            <a:r>
              <a:rPr lang="en-US" dirty="0"/>
              <a:t>develop maintain and share a dynamic repository </a:t>
            </a:r>
            <a:endParaRPr lang="en-US" dirty="0" smtClean="0"/>
          </a:p>
          <a:p>
            <a:pPr lvl="0"/>
            <a:r>
              <a:rPr lang="en-US" dirty="0" smtClean="0"/>
              <a:t>To </a:t>
            </a:r>
            <a:r>
              <a:rPr lang="en-US" dirty="0"/>
              <a:t>undertake, commission and disseminate research </a:t>
            </a:r>
            <a:endParaRPr lang="en-US" dirty="0" smtClean="0"/>
          </a:p>
          <a:p>
            <a:pPr lvl="0"/>
            <a:r>
              <a:rPr lang="en-US" dirty="0" smtClean="0"/>
              <a:t>To promote </a:t>
            </a:r>
            <a:r>
              <a:rPr lang="en-US" dirty="0"/>
              <a:t>recognition of Physician Associate </a:t>
            </a:r>
            <a:r>
              <a:rPr lang="en-US" dirty="0" smtClean="0"/>
              <a:t>education</a:t>
            </a:r>
          </a:p>
          <a:p>
            <a:pPr marL="457200" lvl="1" indent="0">
              <a:buNone/>
            </a:pPr>
            <a:r>
              <a:rPr lang="en-US" b="1" dirty="0" smtClean="0"/>
              <a:t>      Quarterly Webinar, 21 May, Friday 10:00EST. Visit www.iapae.com</a:t>
            </a:r>
            <a:endParaRPr lang="en-ZA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90" y="6128772"/>
            <a:ext cx="998878" cy="618217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4020" y="3174682"/>
            <a:ext cx="2362200" cy="14636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/>
          <p:cNvCxnSpPr/>
          <p:nvPr/>
        </p:nvCxnSpPr>
        <p:spPr>
          <a:xfrm flipH="1">
            <a:off x="245097" y="329938"/>
            <a:ext cx="28280" cy="607086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73377" y="329938"/>
            <a:ext cx="11382595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3096" y="5454651"/>
            <a:ext cx="1005831" cy="1348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510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Conclusion: </a:t>
            </a:r>
            <a:r>
              <a:rPr lang="en-ZA" dirty="0" smtClean="0"/>
              <a:t>COs</a:t>
            </a:r>
            <a:r>
              <a:rPr lang="en-ZA" dirty="0" smtClean="0"/>
              <a:t> </a:t>
            </a:r>
            <a:r>
              <a:rPr lang="en-ZA" dirty="0" smtClean="0"/>
              <a:t>effective</a:t>
            </a:r>
            <a:r>
              <a:rPr lang="en-ZA" dirty="0"/>
              <a:t>, efficient, equitable contribution to </a:t>
            </a:r>
            <a:r>
              <a:rPr lang="en-ZA" dirty="0" smtClean="0"/>
              <a:t>UHC &amp; PHC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ZA" dirty="0" smtClean="0"/>
              <a:t>Global medical professional improves </a:t>
            </a:r>
            <a:r>
              <a:rPr lang="en-ZA" dirty="0" smtClean="0"/>
              <a:t>team-based practice</a:t>
            </a:r>
          </a:p>
          <a:p>
            <a:r>
              <a:rPr lang="en-ZA" dirty="0" smtClean="0"/>
              <a:t>Improves </a:t>
            </a:r>
            <a:r>
              <a:rPr lang="en-ZA" dirty="0" smtClean="0"/>
              <a:t>patient care</a:t>
            </a:r>
          </a:p>
          <a:p>
            <a:r>
              <a:rPr lang="en-ZA" dirty="0" smtClean="0"/>
              <a:t>Reduces </a:t>
            </a:r>
            <a:r>
              <a:rPr lang="en-ZA" dirty="0" smtClean="0"/>
              <a:t>workload of doctors, free up time for complex tasks</a:t>
            </a:r>
          </a:p>
          <a:p>
            <a:r>
              <a:rPr lang="en-ZA" dirty="0" smtClean="0"/>
              <a:t>Reduces </a:t>
            </a:r>
            <a:r>
              <a:rPr lang="en-ZA" dirty="0" smtClean="0"/>
              <a:t>patient waiting times, hospital stay</a:t>
            </a:r>
          </a:p>
          <a:p>
            <a:r>
              <a:rPr lang="en-ZA" dirty="0" smtClean="0"/>
              <a:t>Reduces </a:t>
            </a:r>
            <a:r>
              <a:rPr lang="en-ZA" dirty="0" smtClean="0"/>
              <a:t>cost to train and employ</a:t>
            </a:r>
          </a:p>
          <a:p>
            <a:r>
              <a:rPr lang="en-ZA" dirty="0" smtClean="0"/>
              <a:t>Same quality of </a:t>
            </a:r>
            <a:r>
              <a:rPr lang="en-ZA" dirty="0" smtClean="0"/>
              <a:t>medical care </a:t>
            </a:r>
            <a:endParaRPr lang="en-ZA" dirty="0" smtClean="0"/>
          </a:p>
          <a:p>
            <a:endParaRPr lang="en-ZA" dirty="0"/>
          </a:p>
          <a:p>
            <a:r>
              <a:rPr lang="en-ZA" dirty="0" smtClean="0"/>
              <a:t>Proven model: The </a:t>
            </a:r>
            <a:r>
              <a:rPr lang="en-ZA" dirty="0" smtClean="0"/>
              <a:t>Clinical </a:t>
            </a:r>
            <a:r>
              <a:rPr lang="en-ZA" dirty="0" smtClean="0"/>
              <a:t>Officer, Clinical Associate, Physician Assistant/Associate, Medical Assistant - </a:t>
            </a:r>
            <a:r>
              <a:rPr lang="en-ZA" dirty="0" smtClean="0"/>
              <a:t>Mid </a:t>
            </a:r>
            <a:r>
              <a:rPr lang="en-ZA" dirty="0" smtClean="0"/>
              <a:t>Level Provider</a:t>
            </a:r>
          </a:p>
          <a:p>
            <a:endParaRPr lang="en-ZA" dirty="0" smtClean="0"/>
          </a:p>
        </p:txBody>
      </p:sp>
      <p:cxnSp>
        <p:nvCxnSpPr>
          <p:cNvPr id="4" name="Straight Connector 3"/>
          <p:cNvCxnSpPr/>
          <p:nvPr/>
        </p:nvCxnSpPr>
        <p:spPr>
          <a:xfrm flipH="1">
            <a:off x="245097" y="329938"/>
            <a:ext cx="28280" cy="607086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273377" y="329938"/>
            <a:ext cx="11382595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32" y="6174844"/>
            <a:ext cx="998878" cy="61821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3096" y="5454651"/>
            <a:ext cx="1005831" cy="1348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5199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20395"/>
          </a:xfrm>
        </p:spPr>
        <p:txBody>
          <a:bodyPr>
            <a:normAutofit/>
          </a:bodyPr>
          <a:lstStyle/>
          <a:p>
            <a:r>
              <a:rPr lang="en-ZA" sz="3000" dirty="0" smtClean="0"/>
              <a:t>Resources/References</a:t>
            </a:r>
            <a:endParaRPr lang="en-ZA" sz="3000" dirty="0"/>
          </a:p>
        </p:txBody>
      </p:sp>
      <p:cxnSp>
        <p:nvCxnSpPr>
          <p:cNvPr id="4" name="Straight Connector 3"/>
          <p:cNvCxnSpPr/>
          <p:nvPr/>
        </p:nvCxnSpPr>
        <p:spPr>
          <a:xfrm flipH="1">
            <a:off x="245097" y="329938"/>
            <a:ext cx="28280" cy="607086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273377" y="329938"/>
            <a:ext cx="11382595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32" y="6174844"/>
            <a:ext cx="998878" cy="61821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838200" y="883803"/>
            <a:ext cx="11080423" cy="5791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ZA" sz="9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Brown </a:t>
            </a:r>
            <a:r>
              <a:rPr lang="en-ZA" sz="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A, </a:t>
            </a:r>
            <a:r>
              <a:rPr lang="en-ZA" sz="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Cometto</a:t>
            </a:r>
            <a:r>
              <a:rPr lang="en-ZA" sz="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G, </a:t>
            </a:r>
            <a:r>
              <a:rPr lang="en-ZA" sz="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Cumbi</a:t>
            </a:r>
            <a:r>
              <a:rPr lang="en-ZA" sz="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A, et al. Mid-level health providers: a promising resource. Rev Peru Med </a:t>
            </a:r>
            <a:r>
              <a:rPr lang="en-ZA" sz="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</a:t>
            </a:r>
            <a:r>
              <a:rPr lang="en-ZA" sz="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ZA" sz="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Salud</a:t>
            </a:r>
            <a:r>
              <a:rPr lang="en-ZA" sz="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ZA" sz="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Publica</a:t>
            </a:r>
            <a:r>
              <a:rPr lang="en-ZA" sz="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[Internet]. 2011 [cited 2019 May 6];28(2): 308–15. Available from: http://www.who.int/workforcealliance/media/photos/MLP_Article_Jul2011.pdf?ua=1</a:t>
            </a:r>
            <a:endParaRPr lang="en-ZA" sz="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ZA" sz="9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Cobb N, Meckel M, </a:t>
            </a:r>
            <a:r>
              <a:rPr lang="en-ZA" sz="900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Nyoni</a:t>
            </a:r>
            <a:r>
              <a:rPr lang="en-ZA" sz="9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J, et al. Findings form a survey of an uncategorized  cadre of clinicians in 46 countries – increasing access to medical care with a focus on regional needs since the 17</a:t>
            </a:r>
            <a:r>
              <a:rPr lang="en-ZA" sz="900" baseline="30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ZA" sz="9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century. World Health &amp; Population. 2014;16(1):72-86. DOI:10.12927/whp.2015.24296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ZA" sz="9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 </a:t>
            </a:r>
            <a:r>
              <a:rPr lang="en-ZA" sz="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Pino</a:t>
            </a:r>
            <a:r>
              <a:rPr lang="en-ZA" sz="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-Jones A, Wolfe B, </a:t>
            </a:r>
            <a:r>
              <a:rPr lang="en-ZA" sz="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Wimmer</a:t>
            </a:r>
            <a:r>
              <a:rPr lang="en-ZA" sz="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K et al. Physician Perceptions of Advanced Practice Providers on Hospitalist Teams. The Journal for Nurse Practitioners. 2019. https://doi.org/10.1016/j.nurpra.2018.08.030</a:t>
            </a:r>
            <a:endParaRPr lang="en-ZA" sz="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ZA" sz="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Findings from the Global Burden of Disease Study 2017. Institute for Health Metrics and Evaluation (IHME) through core funding from the Bill &amp; Melinda Gates Foundation. 2017</a:t>
            </a:r>
            <a:endParaRPr lang="en-ZA" sz="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ZA" sz="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Fréchette</a:t>
            </a:r>
            <a:r>
              <a:rPr lang="en-ZA" sz="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D, </a:t>
            </a:r>
            <a:r>
              <a:rPr lang="en-ZA" sz="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Shrichand</a:t>
            </a:r>
            <a:r>
              <a:rPr lang="en-ZA" sz="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A. 2016.  Insights into the physician assistant profession in Canada Density of Physicians. JAAPA. 2016; 29(7). DOI: 10.1097/01.JAA.0000484302.35696.cd</a:t>
            </a:r>
            <a:endParaRPr lang="en-ZA" sz="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ZA" sz="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Hamm J, van </a:t>
            </a:r>
            <a:r>
              <a:rPr lang="en-ZA" sz="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Bodegraven</a:t>
            </a:r>
            <a:r>
              <a:rPr lang="en-ZA" sz="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P, Bac M, </a:t>
            </a:r>
            <a:r>
              <a:rPr lang="en-ZA" sz="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Louw</a:t>
            </a:r>
            <a:r>
              <a:rPr lang="en-ZA" sz="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JM. Cost effectiveness of clinical associates: A case study for the Mpumalanga province in South Africa. </a:t>
            </a:r>
            <a:r>
              <a:rPr lang="en-ZA" sz="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Afr</a:t>
            </a:r>
            <a:r>
              <a:rPr lang="en-ZA" sz="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J </a:t>
            </a:r>
            <a:r>
              <a:rPr lang="en-ZA" sz="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Prm</a:t>
            </a:r>
            <a:r>
              <a:rPr lang="en-ZA" sz="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Health Care Fam Med. 2016;8(1), a1218. http://dx.doi.org/10.4102/phcfm.v8i1.1218</a:t>
            </a:r>
            <a:endParaRPr lang="en-ZA" sz="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ZA" sz="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http://www.ilo.org/public/english/bureau/stat/isco/isco08/index.htm</a:t>
            </a:r>
            <a:endParaRPr lang="en-ZA" sz="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ZA" sz="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Kruk M, Pereira C, </a:t>
            </a:r>
            <a:r>
              <a:rPr lang="en-ZA" sz="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Vaz</a:t>
            </a:r>
            <a:r>
              <a:rPr lang="en-ZA" sz="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F, Bergstrom S, </a:t>
            </a:r>
            <a:r>
              <a:rPr lang="en-ZA" sz="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Galea</a:t>
            </a:r>
            <a:r>
              <a:rPr lang="en-ZA" sz="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S. Economic evaluation of surgically trained assistant medical officers in performing major obstetric surgery in Mozambique. BJOG 2007;114:1253–1260.</a:t>
            </a:r>
            <a:endParaRPr lang="en-ZA" sz="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ZA" sz="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Lehmann U. Mid-level health workers. The state of the evidence on programmes, activities, costs and impact on health outcomes. A literature review. WHO Glob Heal Work Alliance [Internet]. 2008 [cited 2019 May 6;42. Available from: http://www.who.int/hrh/MLHW_review_2008.pdf</a:t>
            </a:r>
            <a:endParaRPr lang="en-ZA" sz="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ZA" sz="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Merkle</a:t>
            </a:r>
            <a:r>
              <a:rPr lang="en-ZA" sz="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F, </a:t>
            </a:r>
            <a:r>
              <a:rPr lang="en-ZA" sz="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Ritsema</a:t>
            </a:r>
            <a:r>
              <a:rPr lang="en-ZA" sz="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T. Bauer S, </a:t>
            </a:r>
            <a:r>
              <a:rPr lang="en-ZA" sz="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Kulman</a:t>
            </a:r>
            <a:r>
              <a:rPr lang="en-ZA" sz="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L. The physician assistant: Shifting the Paradigm of European  medical practice? HSR Proceedings in Intensive Care and Cardiovascular </a:t>
            </a:r>
            <a:r>
              <a:rPr lang="en-ZA" sz="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Anesthesia</a:t>
            </a:r>
            <a:r>
              <a:rPr lang="en-ZA" sz="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2011; 3(4): 255-262</a:t>
            </a:r>
            <a:endParaRPr lang="en-ZA" sz="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ZA" sz="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Mulder H, ten Cate O, </a:t>
            </a:r>
            <a:r>
              <a:rPr lang="en-ZA" sz="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Daalder</a:t>
            </a:r>
            <a:r>
              <a:rPr lang="en-ZA" sz="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R, </a:t>
            </a:r>
            <a:r>
              <a:rPr lang="en-ZA" sz="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Berkvens</a:t>
            </a:r>
            <a:r>
              <a:rPr lang="en-ZA" sz="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J. Building a competency-based workplace curriculum around </a:t>
            </a:r>
            <a:r>
              <a:rPr lang="en-ZA" sz="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entrustable</a:t>
            </a:r>
            <a:r>
              <a:rPr lang="en-ZA" sz="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professional activities: The case of physician assistant training. Medical Teacher 2010; 32: e453–e459. DOI: 10.3109/0142159X.2010.513719.</a:t>
            </a:r>
            <a:endParaRPr lang="en-ZA" sz="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ZA" sz="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Mullan</a:t>
            </a:r>
            <a:r>
              <a:rPr lang="en-ZA" sz="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Fitzhugh and </a:t>
            </a:r>
            <a:r>
              <a:rPr lang="en-ZA" sz="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Frehywot</a:t>
            </a:r>
            <a:r>
              <a:rPr lang="en-ZA" sz="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ZA" sz="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Seble</a:t>
            </a:r>
            <a:r>
              <a:rPr lang="en-ZA" sz="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"Non-physician clinicians in 47 sub-Saharan African countries" (2007). Health Policy and Management Faculty Publications. Paper 334. http://hsrc.himmelfarb.gwu.edu/sphhs_policy_facpubs/334</a:t>
            </a:r>
            <a:endParaRPr lang="en-ZA" sz="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ZA" sz="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Muula</a:t>
            </a:r>
            <a:r>
              <a:rPr lang="en-ZA" sz="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A. Case for Clinical Officers and Medical Assistants in Malawi. Croat Med J. 2009 Feb; 50(1): 77–78. </a:t>
            </a:r>
            <a:r>
              <a:rPr lang="en-ZA" sz="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doi</a:t>
            </a:r>
            <a:r>
              <a:rPr lang="en-ZA" sz="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10.3325/cmj.2009.50.77</a:t>
            </a:r>
            <a:endParaRPr lang="en-ZA" sz="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ZA" sz="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Ramer S. The Russian </a:t>
            </a:r>
            <a:r>
              <a:rPr lang="en-ZA" sz="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feldsher</a:t>
            </a:r>
            <a:r>
              <a:rPr lang="en-ZA" sz="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A PA prototype in transition. JAAPA. 2018:31(11). DOI:10.1097/01.JAA.0000546484.94936.30</a:t>
            </a:r>
            <a:endParaRPr lang="en-ZA" sz="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ZA" sz="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Rick T, Moshi D. AMO The Tanzanian assistant medical officer. JAAPA. 2018; 31(4). DOI:10.1097/01.JAA.0000531051.04879.59</a:t>
            </a:r>
            <a:endParaRPr lang="en-ZA" sz="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ZA" sz="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Sidibe</a:t>
            </a:r>
            <a:r>
              <a:rPr lang="en-ZA" sz="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M. Prince </a:t>
            </a:r>
            <a:r>
              <a:rPr lang="en-ZA" sz="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Mahidol</a:t>
            </a:r>
            <a:r>
              <a:rPr lang="en-ZA" sz="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Award Conference Speech. United Nations. 28 January 2016. Bangkok, Thailand.</a:t>
            </a:r>
            <a:endParaRPr lang="en-ZA" sz="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ZA" sz="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Ten Cate O. A primer on </a:t>
            </a:r>
            <a:r>
              <a:rPr lang="en-ZA" sz="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entrustable</a:t>
            </a:r>
            <a:r>
              <a:rPr lang="en-ZA" sz="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professional activities. Korean J Med </a:t>
            </a:r>
            <a:r>
              <a:rPr lang="en-ZA" sz="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Educ</a:t>
            </a:r>
            <a:r>
              <a:rPr lang="en-ZA" sz="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2018;30(1): 1-10. https://doi.org/10.3946/kjme.2018.76</a:t>
            </a:r>
            <a:endParaRPr lang="en-ZA" sz="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ZA" sz="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Total Number per 1000 Population, Latest Available Year, Global Health Observatory (GHO) Data. Situation and Trends. Available from: http://www.who.int/gho/health_workforce/physicians_density/en/. [Last accessed on 2018 Aug 10].</a:t>
            </a:r>
            <a:endParaRPr lang="en-ZA" sz="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ZA" sz="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WHO Global Health Workforce Alliance. Mid-level health workers for delivery of essential health services: a global systematic review and country experiences [Internet]. Reference no. WHO/</a:t>
            </a:r>
            <a:r>
              <a:rPr lang="en-ZA" sz="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hss</a:t>
            </a:r>
            <a:r>
              <a:rPr lang="en-ZA" sz="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ZA" sz="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hwa</a:t>
            </a:r>
            <a:r>
              <a:rPr lang="en-ZA" sz="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ZA" sz="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mlp</a:t>
            </a:r>
            <a:r>
              <a:rPr lang="en-ZA" sz="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2013/ENG. Geneva: World Health Organization; 2013 [cited 2019 May 6 ]. Available from: http://www.who.int/workforcealliance/knowledge/resources/mlp2013/en</a:t>
            </a:r>
            <a:r>
              <a:rPr lang="en-ZA" sz="9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</a:t>
            </a:r>
            <a:endParaRPr lang="en-Z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3096" y="5454651"/>
            <a:ext cx="1005831" cy="1348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7622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07690" y="1684767"/>
            <a:ext cx="10012218" cy="2387600"/>
          </a:xfrm>
        </p:spPr>
        <p:txBody>
          <a:bodyPr>
            <a:normAutofit/>
          </a:bodyPr>
          <a:lstStyle/>
          <a:p>
            <a:r>
              <a:rPr lang="en-ZA" dirty="0" smtClean="0"/>
              <a:t>Clinical Officers in </a:t>
            </a:r>
            <a:r>
              <a:rPr lang="en-ZA" dirty="0" smtClean="0"/>
              <a:t>Primary </a:t>
            </a:r>
            <a:r>
              <a:rPr lang="en-ZA" dirty="0"/>
              <a:t>C</a:t>
            </a:r>
            <a:r>
              <a:rPr lang="en-ZA" dirty="0" smtClean="0"/>
              <a:t>are </a:t>
            </a:r>
            <a:r>
              <a:rPr lang="en-ZA" dirty="0"/>
              <a:t>- An international perspective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285529"/>
            <a:ext cx="9144000" cy="1655762"/>
          </a:xfrm>
        </p:spPr>
        <p:txBody>
          <a:bodyPr>
            <a:normAutofit/>
          </a:bodyPr>
          <a:lstStyle/>
          <a:p>
            <a:r>
              <a:rPr lang="en-ZA" sz="2000" dirty="0" smtClean="0"/>
              <a:t>Scott Smalley, MSPAS, PA-C, Clinical Associate</a:t>
            </a:r>
          </a:p>
          <a:p>
            <a:r>
              <a:rPr lang="en-ZA" sz="2000" dirty="0" smtClean="0"/>
              <a:t>President International Academy of Physician Associate Educators (IAPAE)</a:t>
            </a:r>
          </a:p>
          <a:p>
            <a:r>
              <a:rPr lang="en-ZA" sz="2000" dirty="0" smtClean="0"/>
              <a:t>Head of Division of Clinical Associates, University of Witwatersrand, Johannesburg, South Africa</a:t>
            </a:r>
            <a:endParaRPr lang="en-ZA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3480619" y="1105505"/>
            <a:ext cx="511277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200" b="1" dirty="0" smtClean="0"/>
              <a:t>“Development of PHC Clinicians in Africa”</a:t>
            </a:r>
            <a:endParaRPr lang="en-ZA" sz="2200" b="1" dirty="0" smtClean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73377" y="329938"/>
            <a:ext cx="11382595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45097" y="329938"/>
            <a:ext cx="28280" cy="607086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6204" y="648929"/>
            <a:ext cx="1989768" cy="123149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0866" y="5689259"/>
            <a:ext cx="2848798" cy="103541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57" y="394983"/>
            <a:ext cx="1448485" cy="1941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00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11634</TotalTime>
  <Words>2748</Words>
  <Application>Microsoft Office PowerPoint</Application>
  <PresentationFormat>Widescreen</PresentationFormat>
  <Paragraphs>268</Paragraphs>
  <Slides>29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Calibri</vt:lpstr>
      <vt:lpstr>Calibri Light</vt:lpstr>
      <vt:lpstr>Times New Roman</vt:lpstr>
      <vt:lpstr>Office Theme</vt:lpstr>
      <vt:lpstr>Clinical Officers in Primary Care - An international perspective</vt:lpstr>
      <vt:lpstr>WHO - Universal Health Coverage and Primary Health Care -    three related objectives: </vt:lpstr>
      <vt:lpstr>Equity, Quality &amp; Access  </vt:lpstr>
      <vt:lpstr>COVID-19 Pandemic – The need for PHC</vt:lpstr>
      <vt:lpstr>Define Clinical Officer, Physician Assistant, Clinical Associate, Medical Assistant &amp; Comparable</vt:lpstr>
      <vt:lpstr>History of CO/PA Analogue terms by countries</vt:lpstr>
      <vt:lpstr>PowerPoint Presentation</vt:lpstr>
      <vt:lpstr>55+ countries with CO/PA Analogue world wide</vt:lpstr>
      <vt:lpstr>         17 Different CO/PA Analogue titles </vt:lpstr>
      <vt:lpstr>Estimated 364,000 CO/PA workforce worldwide</vt:lpstr>
      <vt:lpstr>Number of Countries within Continents with CO/PA Analogues</vt:lpstr>
      <vt:lpstr>Timeline of CO/PA Analogue start dates</vt:lpstr>
      <vt:lpstr>Development of Mid Level Provider for PHC</vt:lpstr>
      <vt:lpstr>Value added of the Profession </vt:lpstr>
      <vt:lpstr>Tanzania Clinical Officer (1960) and the  Assistant Medical Officer (1984)</vt:lpstr>
      <vt:lpstr>South Africa- Clinical Associate (2008)</vt:lpstr>
      <vt:lpstr>Case Study: Mozambique –Tecnicos de Cirurgia  </vt:lpstr>
      <vt:lpstr>Training: Four different Degrees awarded for CO/PA education in different countries</vt:lpstr>
      <vt:lpstr>The Number of months for CO/PA Education Degrees are different in Countries </vt:lpstr>
      <vt:lpstr>Need to Increase recognition &amp; value-add of CO/PA</vt:lpstr>
      <vt:lpstr>Educational Standards for Clinical Officers</vt:lpstr>
      <vt:lpstr>Advocate for National/International Structures</vt:lpstr>
      <vt:lpstr>Collaborate – together we can go forward</vt:lpstr>
      <vt:lpstr>International &amp; Regional Representation</vt:lpstr>
      <vt:lpstr>Country-wide CO/PA Representation</vt:lpstr>
      <vt:lpstr>International Academy of Physician Associate Educators - IAPAE</vt:lpstr>
      <vt:lpstr>Conclusion: COs effective, efficient, equitable contribution to UHC &amp; PHC</vt:lpstr>
      <vt:lpstr>Resources/References</vt:lpstr>
      <vt:lpstr>Clinical Officers in Primary Care - An international perspective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 Smalley</dc:creator>
  <cp:lastModifiedBy>Scott Smalley</cp:lastModifiedBy>
  <cp:revision>152</cp:revision>
  <dcterms:created xsi:type="dcterms:W3CDTF">2019-08-18T12:19:03Z</dcterms:created>
  <dcterms:modified xsi:type="dcterms:W3CDTF">2021-05-18T08:24:47Z</dcterms:modified>
</cp:coreProperties>
</file>