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304" r:id="rId3"/>
    <p:sldId id="307" r:id="rId4"/>
    <p:sldId id="314" r:id="rId5"/>
    <p:sldId id="325" r:id="rId6"/>
    <p:sldId id="305" r:id="rId7"/>
    <p:sldId id="317" r:id="rId8"/>
    <p:sldId id="327" r:id="rId9"/>
    <p:sldId id="318" r:id="rId10"/>
    <p:sldId id="326" r:id="rId11"/>
    <p:sldId id="319" r:id="rId12"/>
    <p:sldId id="328" r:id="rId13"/>
    <p:sldId id="322" r:id="rId14"/>
    <p:sldId id="320" r:id="rId15"/>
    <p:sldId id="323" r:id="rId16"/>
    <p:sldId id="417" r:id="rId17"/>
    <p:sldId id="450" r:id="rId18"/>
    <p:sldId id="453" r:id="rId19"/>
    <p:sldId id="282" r:id="rId20"/>
    <p:sldId id="418" r:id="rId21"/>
    <p:sldId id="345" r:id="rId22"/>
    <p:sldId id="406" r:id="rId23"/>
    <p:sldId id="407" r:id="rId24"/>
    <p:sldId id="420" r:id="rId25"/>
    <p:sldId id="428" r:id="rId26"/>
    <p:sldId id="432" r:id="rId27"/>
    <p:sldId id="458" r:id="rId28"/>
    <p:sldId id="429" r:id="rId29"/>
    <p:sldId id="349" r:id="rId30"/>
    <p:sldId id="343" r:id="rId31"/>
    <p:sldId id="430" r:id="rId32"/>
    <p:sldId id="339" r:id="rId33"/>
    <p:sldId id="271" r:id="rId34"/>
    <p:sldId id="272" r:id="rId35"/>
    <p:sldId id="263" r:id="rId36"/>
    <p:sldId id="350" r:id="rId37"/>
    <p:sldId id="351" r:id="rId38"/>
    <p:sldId id="409" r:id="rId39"/>
    <p:sldId id="423" r:id="rId40"/>
    <p:sldId id="334" r:id="rId41"/>
    <p:sldId id="30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32"/>
    <p:restoredTop sz="83055"/>
  </p:normalViewPr>
  <p:slideViewPr>
    <p:cSldViewPr snapToGrid="0" snapToObjects="1">
      <p:cViewPr varScale="1">
        <p:scale>
          <a:sx n="93" d="100"/>
          <a:sy n="93" d="100"/>
        </p:scale>
        <p:origin x="96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2EFD2E-3C39-4E98-A8CE-6BEBE18C2878}" type="doc">
      <dgm:prSet loTypeId="urn:microsoft.com/office/officeart/2005/8/layout/lProcess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21347D2-0881-453F-A6E0-1CD80AD62C4C}">
      <dgm:prSet phldrT="[Text]"/>
      <dgm:spPr/>
      <dgm:t>
        <a:bodyPr/>
        <a:lstStyle/>
        <a:p>
          <a:r>
            <a:rPr lang="en-US" dirty="0"/>
            <a:t>Clinic</a:t>
          </a:r>
        </a:p>
      </dgm:t>
    </dgm:pt>
    <dgm:pt modelId="{4860BF2D-BB43-408F-8B60-F0CCB6F0CD44}" type="parTrans" cxnId="{08304F90-DADF-4EDA-B081-44CE8F2E6051}">
      <dgm:prSet/>
      <dgm:spPr/>
      <dgm:t>
        <a:bodyPr/>
        <a:lstStyle/>
        <a:p>
          <a:endParaRPr lang="en-US"/>
        </a:p>
      </dgm:t>
    </dgm:pt>
    <dgm:pt modelId="{AE3826A6-95A4-4A50-B07C-1EFA74E2D67A}" type="sibTrans" cxnId="{08304F90-DADF-4EDA-B081-44CE8F2E6051}">
      <dgm:prSet/>
      <dgm:spPr/>
      <dgm:t>
        <a:bodyPr/>
        <a:lstStyle/>
        <a:p>
          <a:endParaRPr lang="en-US"/>
        </a:p>
      </dgm:t>
    </dgm:pt>
    <dgm:pt modelId="{A22F29FC-FFC1-4D8F-AA06-E83AD93D9423}">
      <dgm:prSet phldrT="[Text]" custT="1"/>
      <dgm:spPr/>
      <dgm:t>
        <a:bodyPr/>
        <a:lstStyle/>
        <a:p>
          <a:r>
            <a:rPr lang="en-US" sz="900" b="1" dirty="0">
              <a:solidFill>
                <a:srgbClr val="FF0000"/>
              </a:solidFill>
            </a:rPr>
            <a:t>Facility-based care: </a:t>
          </a:r>
        </a:p>
        <a:p>
          <a:r>
            <a:rPr lang="en-GB" sz="900" dirty="0"/>
            <a:t>Minor acute ailments, HIV/TB and other communicable diseases, non-communicable diseases, mother and child health (incl. IMCI, FP, EPI, ANC/ PNC), violence/trauma, mental health</a:t>
          </a:r>
          <a:endParaRPr lang="en-US" sz="900" dirty="0"/>
        </a:p>
      </dgm:t>
    </dgm:pt>
    <dgm:pt modelId="{D7AF5D19-9E95-4074-8ADE-63AEF0F8493C}" type="parTrans" cxnId="{3C8D9D10-3197-4D4A-A2E6-656BAA6BEEB8}">
      <dgm:prSet/>
      <dgm:spPr/>
      <dgm:t>
        <a:bodyPr/>
        <a:lstStyle/>
        <a:p>
          <a:endParaRPr lang="en-US"/>
        </a:p>
      </dgm:t>
    </dgm:pt>
    <dgm:pt modelId="{2FE39312-04B0-477F-9989-306ECB770D97}" type="sibTrans" cxnId="{3C8D9D10-3197-4D4A-A2E6-656BAA6BEEB8}">
      <dgm:prSet/>
      <dgm:spPr/>
      <dgm:t>
        <a:bodyPr/>
        <a:lstStyle/>
        <a:p>
          <a:endParaRPr lang="en-US"/>
        </a:p>
      </dgm:t>
    </dgm:pt>
    <dgm:pt modelId="{D58339F7-9307-4C20-819A-281997B2EF45}">
      <dgm:prSet phldrT="[Text]" custT="1"/>
      <dgm:spPr/>
      <dgm:t>
        <a:bodyPr/>
        <a:lstStyle/>
        <a:p>
          <a:r>
            <a:rPr lang="en-GB" sz="900" b="1" dirty="0">
              <a:solidFill>
                <a:srgbClr val="FF0000"/>
              </a:solidFill>
            </a:rPr>
            <a:t>Community-based care:</a:t>
          </a:r>
        </a:p>
        <a:p>
          <a:r>
            <a:rPr lang="en-US" sz="900" dirty="0"/>
            <a:t>Community-level home-based care, directly-observed treatment strategy, integrated nutrition </a:t>
          </a:r>
          <a:r>
            <a:rPr lang="en-US" sz="900" dirty="0" err="1"/>
            <a:t>programme</a:t>
          </a:r>
          <a:r>
            <a:rPr lang="en-US" sz="900" dirty="0"/>
            <a:t>, community-based rehabilitation, </a:t>
          </a:r>
          <a:r>
            <a:rPr lang="en-GB" sz="900" dirty="0"/>
            <a:t>health promotion (incl. dietary advice/exercise), social work, </a:t>
          </a:r>
          <a:r>
            <a:rPr lang="en-US" sz="900" dirty="0"/>
            <a:t>environmental health, school health </a:t>
          </a:r>
        </a:p>
      </dgm:t>
    </dgm:pt>
    <dgm:pt modelId="{49925FD5-0D6C-4B15-AFC1-4F8ED169330C}" type="parTrans" cxnId="{1C3D1620-E39B-4720-9EA1-4B12B83A20B0}">
      <dgm:prSet/>
      <dgm:spPr/>
      <dgm:t>
        <a:bodyPr/>
        <a:lstStyle/>
        <a:p>
          <a:endParaRPr lang="en-US"/>
        </a:p>
      </dgm:t>
    </dgm:pt>
    <dgm:pt modelId="{19CC0FCF-B88C-448A-BBC0-764C22B9AF85}" type="sibTrans" cxnId="{1C3D1620-E39B-4720-9EA1-4B12B83A20B0}">
      <dgm:prSet/>
      <dgm:spPr/>
      <dgm:t>
        <a:bodyPr/>
        <a:lstStyle/>
        <a:p>
          <a:endParaRPr lang="en-US"/>
        </a:p>
      </dgm:t>
    </dgm:pt>
    <dgm:pt modelId="{B5C79217-DAA7-47EF-8E7A-3EF27ACBCC65}">
      <dgm:prSet phldrT="[Text]"/>
      <dgm:spPr/>
      <dgm:t>
        <a:bodyPr/>
        <a:lstStyle/>
        <a:p>
          <a:r>
            <a:rPr lang="en-US" dirty="0"/>
            <a:t>CHC</a:t>
          </a:r>
        </a:p>
      </dgm:t>
    </dgm:pt>
    <dgm:pt modelId="{37336E79-5CF9-4F8C-B9FF-1F573D343823}" type="parTrans" cxnId="{A142D271-A66B-4A46-9F4C-350722C19605}">
      <dgm:prSet/>
      <dgm:spPr/>
      <dgm:t>
        <a:bodyPr/>
        <a:lstStyle/>
        <a:p>
          <a:endParaRPr lang="en-US"/>
        </a:p>
      </dgm:t>
    </dgm:pt>
    <dgm:pt modelId="{06F7D748-8B27-4E31-BBF5-21941E31ACD3}" type="sibTrans" cxnId="{A142D271-A66B-4A46-9F4C-350722C19605}">
      <dgm:prSet/>
      <dgm:spPr/>
      <dgm:t>
        <a:bodyPr/>
        <a:lstStyle/>
        <a:p>
          <a:endParaRPr lang="en-US"/>
        </a:p>
      </dgm:t>
    </dgm:pt>
    <dgm:pt modelId="{3DA784B3-82AF-4E0C-A218-92CACF56EF11}">
      <dgm:prSet phldrT="[Text]" custT="1"/>
      <dgm:spPr/>
      <dgm:t>
        <a:bodyPr/>
        <a:lstStyle/>
        <a:p>
          <a:r>
            <a:rPr lang="en-GB" sz="1000" dirty="0"/>
            <a:t>After Hours / 24 Hr Emergency</a:t>
          </a:r>
        </a:p>
        <a:p>
          <a:r>
            <a:rPr lang="en-GB" sz="1000" dirty="0"/>
            <a:t>Shared Services</a:t>
          </a:r>
        </a:p>
        <a:p>
          <a:r>
            <a:rPr lang="en-GB" sz="1000" dirty="0"/>
            <a:t>Radiology</a:t>
          </a:r>
        </a:p>
        <a:p>
          <a:r>
            <a:rPr lang="en-GB" sz="1000" dirty="0"/>
            <a:t>Pharmacy</a:t>
          </a:r>
        </a:p>
        <a:p>
          <a:r>
            <a:rPr lang="en-GB" sz="1000" dirty="0"/>
            <a:t>Maternity obstetric unit (MOU)</a:t>
          </a:r>
        </a:p>
        <a:p>
          <a:r>
            <a:rPr lang="en-GB" sz="1000" dirty="0"/>
            <a:t>Minor procedure theatre (MMC) </a:t>
          </a:r>
        </a:p>
        <a:p>
          <a:r>
            <a:rPr lang="en-GB" sz="1000" dirty="0"/>
            <a:t>Short stay beds</a:t>
          </a:r>
          <a:endParaRPr lang="en-US" sz="1000" dirty="0"/>
        </a:p>
      </dgm:t>
    </dgm:pt>
    <dgm:pt modelId="{C539AE66-85B5-442D-A887-45257931D49D}" type="parTrans" cxnId="{C4585B92-F29A-4925-B0C8-597DBEF5EE7C}">
      <dgm:prSet/>
      <dgm:spPr/>
      <dgm:t>
        <a:bodyPr/>
        <a:lstStyle/>
        <a:p>
          <a:endParaRPr lang="en-US"/>
        </a:p>
      </dgm:t>
    </dgm:pt>
    <dgm:pt modelId="{6D347F83-5368-4E0F-A93C-0C46E2B270C8}" type="sibTrans" cxnId="{C4585B92-F29A-4925-B0C8-597DBEF5EE7C}">
      <dgm:prSet/>
      <dgm:spPr/>
      <dgm:t>
        <a:bodyPr/>
        <a:lstStyle/>
        <a:p>
          <a:endParaRPr lang="en-US"/>
        </a:p>
      </dgm:t>
    </dgm:pt>
    <dgm:pt modelId="{28D1F519-C05C-49B0-9527-9F1059A9C10D}">
      <dgm:prSet phldrT="[Text]"/>
      <dgm:spPr/>
      <dgm:t>
        <a:bodyPr/>
        <a:lstStyle/>
        <a:p>
          <a:r>
            <a:rPr lang="en-US" dirty="0"/>
            <a:t>Large CHC</a:t>
          </a:r>
        </a:p>
      </dgm:t>
    </dgm:pt>
    <dgm:pt modelId="{9F673E07-491E-46E0-AEC5-75826C47948F}" type="parTrans" cxnId="{8F0E8E72-5569-42C1-8337-4AB5FA961327}">
      <dgm:prSet/>
      <dgm:spPr/>
      <dgm:t>
        <a:bodyPr/>
        <a:lstStyle/>
        <a:p>
          <a:endParaRPr lang="en-US"/>
        </a:p>
      </dgm:t>
    </dgm:pt>
    <dgm:pt modelId="{5A245AA2-A13F-41A4-911E-7F390229CD73}" type="sibTrans" cxnId="{8F0E8E72-5569-42C1-8337-4AB5FA961327}">
      <dgm:prSet/>
      <dgm:spPr/>
      <dgm:t>
        <a:bodyPr/>
        <a:lstStyle/>
        <a:p>
          <a:endParaRPr lang="en-US"/>
        </a:p>
      </dgm:t>
    </dgm:pt>
    <dgm:pt modelId="{97A7252A-D2A5-47CB-A9CA-44EBAEF930E3}">
      <dgm:prSet phldrT="[Text]" custT="1"/>
      <dgm:spPr/>
      <dgm:t>
        <a:bodyPr/>
        <a:lstStyle/>
        <a:p>
          <a:r>
            <a:rPr lang="en-US" sz="1000" dirty="0"/>
            <a:t>Multi-disciplinary team:</a:t>
          </a:r>
        </a:p>
        <a:p>
          <a:r>
            <a:rPr lang="en-GB" sz="1000" dirty="0"/>
            <a:t>Dentistry</a:t>
          </a:r>
        </a:p>
        <a:p>
          <a:r>
            <a:rPr lang="en-GB" sz="1000" dirty="0"/>
            <a:t>Optometry</a:t>
          </a:r>
        </a:p>
        <a:p>
          <a:r>
            <a:rPr lang="en-US" sz="1000" dirty="0"/>
            <a:t>Physiotherapy</a:t>
          </a:r>
        </a:p>
        <a:p>
          <a:r>
            <a:rPr lang="en-US" sz="1000" dirty="0"/>
            <a:t>Occupational Therapy</a:t>
          </a:r>
        </a:p>
        <a:p>
          <a:r>
            <a:rPr lang="en-US" sz="1000" dirty="0"/>
            <a:t>Speech Audiology</a:t>
          </a:r>
        </a:p>
        <a:p>
          <a:r>
            <a:rPr lang="en-US" sz="1000" dirty="0"/>
            <a:t>Podiatry</a:t>
          </a:r>
        </a:p>
      </dgm:t>
    </dgm:pt>
    <dgm:pt modelId="{09E40360-B7C0-48C0-8C6A-716EEDA512B1}" type="parTrans" cxnId="{8C39342C-17D3-4311-BA7F-5D5B99B02393}">
      <dgm:prSet/>
      <dgm:spPr/>
      <dgm:t>
        <a:bodyPr/>
        <a:lstStyle/>
        <a:p>
          <a:endParaRPr lang="en-US"/>
        </a:p>
      </dgm:t>
    </dgm:pt>
    <dgm:pt modelId="{953894F3-22FB-4505-8B3E-C28DCD049919}" type="sibTrans" cxnId="{8C39342C-17D3-4311-BA7F-5D5B99B02393}">
      <dgm:prSet/>
      <dgm:spPr/>
      <dgm:t>
        <a:bodyPr/>
        <a:lstStyle/>
        <a:p>
          <a:endParaRPr lang="en-US"/>
        </a:p>
      </dgm:t>
    </dgm:pt>
    <dgm:pt modelId="{F0B3F8BB-7D5E-4456-B6C4-66E988039754}" type="pres">
      <dgm:prSet presAssocID="{932EFD2E-3C39-4E98-A8CE-6BEBE18C2878}" presName="theList" presStyleCnt="0">
        <dgm:presLayoutVars>
          <dgm:dir/>
          <dgm:animLvl val="lvl"/>
          <dgm:resizeHandles val="exact"/>
        </dgm:presLayoutVars>
      </dgm:prSet>
      <dgm:spPr/>
    </dgm:pt>
    <dgm:pt modelId="{03598C34-EEE5-4850-B0D4-81893E77F56E}" type="pres">
      <dgm:prSet presAssocID="{321347D2-0881-453F-A6E0-1CD80AD62C4C}" presName="compNode" presStyleCnt="0"/>
      <dgm:spPr/>
    </dgm:pt>
    <dgm:pt modelId="{CA7F8C8B-15C5-4299-A463-730FBA6AEC17}" type="pres">
      <dgm:prSet presAssocID="{321347D2-0881-453F-A6E0-1CD80AD62C4C}" presName="aNode" presStyleLbl="bgShp" presStyleIdx="0" presStyleCnt="3"/>
      <dgm:spPr/>
    </dgm:pt>
    <dgm:pt modelId="{2EA9D273-A942-4FCD-85BB-5803731B1DEE}" type="pres">
      <dgm:prSet presAssocID="{321347D2-0881-453F-A6E0-1CD80AD62C4C}" presName="textNode" presStyleLbl="bgShp" presStyleIdx="0" presStyleCnt="3"/>
      <dgm:spPr/>
    </dgm:pt>
    <dgm:pt modelId="{0E292875-6320-41E6-BE68-5BCC120A146D}" type="pres">
      <dgm:prSet presAssocID="{321347D2-0881-453F-A6E0-1CD80AD62C4C}" presName="compChildNode" presStyleCnt="0"/>
      <dgm:spPr/>
    </dgm:pt>
    <dgm:pt modelId="{CC73665C-CBFA-420C-85CB-4BA433ED1C6F}" type="pres">
      <dgm:prSet presAssocID="{321347D2-0881-453F-A6E0-1CD80AD62C4C}" presName="theInnerList" presStyleCnt="0"/>
      <dgm:spPr/>
    </dgm:pt>
    <dgm:pt modelId="{5D491FE8-5503-4886-A976-E0400BF5CDC6}" type="pres">
      <dgm:prSet presAssocID="{A22F29FC-FFC1-4D8F-AA06-E83AD93D9423}" presName="childNode" presStyleLbl="node1" presStyleIdx="0" presStyleCnt="4" custScaleY="206193" custLinFactY="-5601" custLinFactNeighborX="-407" custLinFactNeighborY="-100000">
        <dgm:presLayoutVars>
          <dgm:bulletEnabled val="1"/>
        </dgm:presLayoutVars>
      </dgm:prSet>
      <dgm:spPr/>
    </dgm:pt>
    <dgm:pt modelId="{E6931366-BB9F-4EC3-9647-0FD660EEEE46}" type="pres">
      <dgm:prSet presAssocID="{A22F29FC-FFC1-4D8F-AA06-E83AD93D9423}" presName="aSpace2" presStyleCnt="0"/>
      <dgm:spPr/>
    </dgm:pt>
    <dgm:pt modelId="{46AAF5B8-006C-4BC5-AA08-42CC3083A54F}" type="pres">
      <dgm:prSet presAssocID="{D58339F7-9307-4C20-819A-281997B2EF45}" presName="childNode" presStyleLbl="node1" presStyleIdx="1" presStyleCnt="4" custScaleY="249092">
        <dgm:presLayoutVars>
          <dgm:bulletEnabled val="1"/>
        </dgm:presLayoutVars>
      </dgm:prSet>
      <dgm:spPr/>
    </dgm:pt>
    <dgm:pt modelId="{432EAE0D-58BF-4387-9083-A115142EA69C}" type="pres">
      <dgm:prSet presAssocID="{321347D2-0881-453F-A6E0-1CD80AD62C4C}" presName="aSpace" presStyleCnt="0"/>
      <dgm:spPr/>
    </dgm:pt>
    <dgm:pt modelId="{E69BC982-8ABD-4E37-A99C-6527C8402607}" type="pres">
      <dgm:prSet presAssocID="{B5C79217-DAA7-47EF-8E7A-3EF27ACBCC65}" presName="compNode" presStyleCnt="0"/>
      <dgm:spPr/>
    </dgm:pt>
    <dgm:pt modelId="{A15CA189-2B35-4A63-A407-CE45EEAE6BD1}" type="pres">
      <dgm:prSet presAssocID="{B5C79217-DAA7-47EF-8E7A-3EF27ACBCC65}" presName="aNode" presStyleLbl="bgShp" presStyleIdx="1" presStyleCnt="3"/>
      <dgm:spPr/>
    </dgm:pt>
    <dgm:pt modelId="{CB96F238-FCB3-4923-9581-758087339ABD}" type="pres">
      <dgm:prSet presAssocID="{B5C79217-DAA7-47EF-8E7A-3EF27ACBCC65}" presName="textNode" presStyleLbl="bgShp" presStyleIdx="1" presStyleCnt="3"/>
      <dgm:spPr/>
    </dgm:pt>
    <dgm:pt modelId="{7B6D5001-77A6-4055-9E2B-F4023C9EB94B}" type="pres">
      <dgm:prSet presAssocID="{B5C79217-DAA7-47EF-8E7A-3EF27ACBCC65}" presName="compChildNode" presStyleCnt="0"/>
      <dgm:spPr/>
    </dgm:pt>
    <dgm:pt modelId="{00106D2B-3A95-4405-BB0E-ADC91041D211}" type="pres">
      <dgm:prSet presAssocID="{B5C79217-DAA7-47EF-8E7A-3EF27ACBCC65}" presName="theInnerList" presStyleCnt="0"/>
      <dgm:spPr/>
    </dgm:pt>
    <dgm:pt modelId="{ED01060B-B540-494B-9CB1-E693B09AA3F4}" type="pres">
      <dgm:prSet presAssocID="{3DA784B3-82AF-4E0C-A218-92CACF56EF11}" presName="childNode" presStyleLbl="node1" presStyleIdx="2" presStyleCnt="4">
        <dgm:presLayoutVars>
          <dgm:bulletEnabled val="1"/>
        </dgm:presLayoutVars>
      </dgm:prSet>
      <dgm:spPr/>
    </dgm:pt>
    <dgm:pt modelId="{B5ECD046-3D96-4097-A882-9F8F954F5557}" type="pres">
      <dgm:prSet presAssocID="{B5C79217-DAA7-47EF-8E7A-3EF27ACBCC65}" presName="aSpace" presStyleCnt="0"/>
      <dgm:spPr/>
    </dgm:pt>
    <dgm:pt modelId="{5295196B-9836-43B2-826B-3C8972A8061B}" type="pres">
      <dgm:prSet presAssocID="{28D1F519-C05C-49B0-9527-9F1059A9C10D}" presName="compNode" presStyleCnt="0"/>
      <dgm:spPr/>
    </dgm:pt>
    <dgm:pt modelId="{1744FE69-E9A4-4D18-8F50-C0BCB1AE95CF}" type="pres">
      <dgm:prSet presAssocID="{28D1F519-C05C-49B0-9527-9F1059A9C10D}" presName="aNode" presStyleLbl="bgShp" presStyleIdx="2" presStyleCnt="3"/>
      <dgm:spPr/>
    </dgm:pt>
    <dgm:pt modelId="{E708E3D7-B6EA-4D31-96DF-7840818F92D3}" type="pres">
      <dgm:prSet presAssocID="{28D1F519-C05C-49B0-9527-9F1059A9C10D}" presName="textNode" presStyleLbl="bgShp" presStyleIdx="2" presStyleCnt="3"/>
      <dgm:spPr/>
    </dgm:pt>
    <dgm:pt modelId="{9AFD049E-2932-4F5D-AC7F-A14EE6ADB79D}" type="pres">
      <dgm:prSet presAssocID="{28D1F519-C05C-49B0-9527-9F1059A9C10D}" presName="compChildNode" presStyleCnt="0"/>
      <dgm:spPr/>
    </dgm:pt>
    <dgm:pt modelId="{CEF92CBF-D1EF-4043-B55C-8BF82859348E}" type="pres">
      <dgm:prSet presAssocID="{28D1F519-C05C-49B0-9527-9F1059A9C10D}" presName="theInnerList" presStyleCnt="0"/>
      <dgm:spPr/>
    </dgm:pt>
    <dgm:pt modelId="{C40C0094-A7B2-42A4-9994-D28E75558515}" type="pres">
      <dgm:prSet presAssocID="{97A7252A-D2A5-47CB-A9CA-44EBAEF930E3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3C8D9D10-3197-4D4A-A2E6-656BAA6BEEB8}" srcId="{321347D2-0881-453F-A6E0-1CD80AD62C4C}" destId="{A22F29FC-FFC1-4D8F-AA06-E83AD93D9423}" srcOrd="0" destOrd="0" parTransId="{D7AF5D19-9E95-4074-8ADE-63AEF0F8493C}" sibTransId="{2FE39312-04B0-477F-9989-306ECB770D97}"/>
    <dgm:cxn modelId="{1C3D1620-E39B-4720-9EA1-4B12B83A20B0}" srcId="{321347D2-0881-453F-A6E0-1CD80AD62C4C}" destId="{D58339F7-9307-4C20-819A-281997B2EF45}" srcOrd="1" destOrd="0" parTransId="{49925FD5-0D6C-4B15-AFC1-4F8ED169330C}" sibTransId="{19CC0FCF-B88C-448A-BBC0-764C22B9AF85}"/>
    <dgm:cxn modelId="{8C39342C-17D3-4311-BA7F-5D5B99B02393}" srcId="{28D1F519-C05C-49B0-9527-9F1059A9C10D}" destId="{97A7252A-D2A5-47CB-A9CA-44EBAEF930E3}" srcOrd="0" destOrd="0" parTransId="{09E40360-B7C0-48C0-8C6A-716EEDA512B1}" sibTransId="{953894F3-22FB-4505-8B3E-C28DCD049919}"/>
    <dgm:cxn modelId="{F7428F35-207C-4325-8F10-F59B7D864474}" type="presOf" srcId="{321347D2-0881-453F-A6E0-1CD80AD62C4C}" destId="{2EA9D273-A942-4FCD-85BB-5803731B1DEE}" srcOrd="1" destOrd="0" presId="urn:microsoft.com/office/officeart/2005/8/layout/lProcess2"/>
    <dgm:cxn modelId="{2FB50A3E-C377-43C3-999F-19E0C68D14D1}" type="presOf" srcId="{28D1F519-C05C-49B0-9527-9F1059A9C10D}" destId="{E708E3D7-B6EA-4D31-96DF-7840818F92D3}" srcOrd="1" destOrd="0" presId="urn:microsoft.com/office/officeart/2005/8/layout/lProcess2"/>
    <dgm:cxn modelId="{E1256A71-DF3F-4B23-99DC-0F142945AB83}" type="presOf" srcId="{D58339F7-9307-4C20-819A-281997B2EF45}" destId="{46AAF5B8-006C-4BC5-AA08-42CC3083A54F}" srcOrd="0" destOrd="0" presId="urn:microsoft.com/office/officeart/2005/8/layout/lProcess2"/>
    <dgm:cxn modelId="{A142D271-A66B-4A46-9F4C-350722C19605}" srcId="{932EFD2E-3C39-4E98-A8CE-6BEBE18C2878}" destId="{B5C79217-DAA7-47EF-8E7A-3EF27ACBCC65}" srcOrd="1" destOrd="0" parTransId="{37336E79-5CF9-4F8C-B9FF-1F573D343823}" sibTransId="{06F7D748-8B27-4E31-BBF5-21941E31ACD3}"/>
    <dgm:cxn modelId="{8F0E8E72-5569-42C1-8337-4AB5FA961327}" srcId="{932EFD2E-3C39-4E98-A8CE-6BEBE18C2878}" destId="{28D1F519-C05C-49B0-9527-9F1059A9C10D}" srcOrd="2" destOrd="0" parTransId="{9F673E07-491E-46E0-AEC5-75826C47948F}" sibTransId="{5A245AA2-A13F-41A4-911E-7F390229CD73}"/>
    <dgm:cxn modelId="{DA019F75-DA39-473B-A15B-CEA900B70A15}" type="presOf" srcId="{B5C79217-DAA7-47EF-8E7A-3EF27ACBCC65}" destId="{CB96F238-FCB3-4923-9581-758087339ABD}" srcOrd="1" destOrd="0" presId="urn:microsoft.com/office/officeart/2005/8/layout/lProcess2"/>
    <dgm:cxn modelId="{366CC27D-AB02-4006-BBB4-66392A5E7AD3}" type="presOf" srcId="{28D1F519-C05C-49B0-9527-9F1059A9C10D}" destId="{1744FE69-E9A4-4D18-8F50-C0BCB1AE95CF}" srcOrd="0" destOrd="0" presId="urn:microsoft.com/office/officeart/2005/8/layout/lProcess2"/>
    <dgm:cxn modelId="{7902D384-A502-4BA8-9E2E-9B0E5C6402A4}" type="presOf" srcId="{B5C79217-DAA7-47EF-8E7A-3EF27ACBCC65}" destId="{A15CA189-2B35-4A63-A407-CE45EEAE6BD1}" srcOrd="0" destOrd="0" presId="urn:microsoft.com/office/officeart/2005/8/layout/lProcess2"/>
    <dgm:cxn modelId="{08304F90-DADF-4EDA-B081-44CE8F2E6051}" srcId="{932EFD2E-3C39-4E98-A8CE-6BEBE18C2878}" destId="{321347D2-0881-453F-A6E0-1CD80AD62C4C}" srcOrd="0" destOrd="0" parTransId="{4860BF2D-BB43-408F-8B60-F0CCB6F0CD44}" sibTransId="{AE3826A6-95A4-4A50-B07C-1EFA74E2D67A}"/>
    <dgm:cxn modelId="{C4585B92-F29A-4925-B0C8-597DBEF5EE7C}" srcId="{B5C79217-DAA7-47EF-8E7A-3EF27ACBCC65}" destId="{3DA784B3-82AF-4E0C-A218-92CACF56EF11}" srcOrd="0" destOrd="0" parTransId="{C539AE66-85B5-442D-A887-45257931D49D}" sibTransId="{6D347F83-5368-4E0F-A93C-0C46E2B270C8}"/>
    <dgm:cxn modelId="{85659C9E-07F6-4E44-A73E-FDC07150E681}" type="presOf" srcId="{3DA784B3-82AF-4E0C-A218-92CACF56EF11}" destId="{ED01060B-B540-494B-9CB1-E693B09AA3F4}" srcOrd="0" destOrd="0" presId="urn:microsoft.com/office/officeart/2005/8/layout/lProcess2"/>
    <dgm:cxn modelId="{3E9C43A7-EB3F-4DF6-B62A-11243809756F}" type="presOf" srcId="{97A7252A-D2A5-47CB-A9CA-44EBAEF930E3}" destId="{C40C0094-A7B2-42A4-9994-D28E75558515}" srcOrd="0" destOrd="0" presId="urn:microsoft.com/office/officeart/2005/8/layout/lProcess2"/>
    <dgm:cxn modelId="{C10329C5-47F7-492D-95E4-F978FC2AA232}" type="presOf" srcId="{932EFD2E-3C39-4E98-A8CE-6BEBE18C2878}" destId="{F0B3F8BB-7D5E-4456-B6C4-66E988039754}" srcOrd="0" destOrd="0" presId="urn:microsoft.com/office/officeart/2005/8/layout/lProcess2"/>
    <dgm:cxn modelId="{3002BAF0-3DD1-4D11-A5E2-C9F6BFD00E2B}" type="presOf" srcId="{321347D2-0881-453F-A6E0-1CD80AD62C4C}" destId="{CA7F8C8B-15C5-4299-A463-730FBA6AEC17}" srcOrd="0" destOrd="0" presId="urn:microsoft.com/office/officeart/2005/8/layout/lProcess2"/>
    <dgm:cxn modelId="{4E87CCF9-7B59-4ACB-8D53-44E1ED13A6C9}" type="presOf" srcId="{A22F29FC-FFC1-4D8F-AA06-E83AD93D9423}" destId="{5D491FE8-5503-4886-A976-E0400BF5CDC6}" srcOrd="0" destOrd="0" presId="urn:microsoft.com/office/officeart/2005/8/layout/lProcess2"/>
    <dgm:cxn modelId="{5D7AE729-57B3-440A-B559-172FC05CE26F}" type="presParOf" srcId="{F0B3F8BB-7D5E-4456-B6C4-66E988039754}" destId="{03598C34-EEE5-4850-B0D4-81893E77F56E}" srcOrd="0" destOrd="0" presId="urn:microsoft.com/office/officeart/2005/8/layout/lProcess2"/>
    <dgm:cxn modelId="{DD932EC5-4FA0-4A1D-8497-D15C808E481B}" type="presParOf" srcId="{03598C34-EEE5-4850-B0D4-81893E77F56E}" destId="{CA7F8C8B-15C5-4299-A463-730FBA6AEC17}" srcOrd="0" destOrd="0" presId="urn:microsoft.com/office/officeart/2005/8/layout/lProcess2"/>
    <dgm:cxn modelId="{0B3BF5B1-9BED-44C8-AAB5-9A6749E313DA}" type="presParOf" srcId="{03598C34-EEE5-4850-B0D4-81893E77F56E}" destId="{2EA9D273-A942-4FCD-85BB-5803731B1DEE}" srcOrd="1" destOrd="0" presId="urn:microsoft.com/office/officeart/2005/8/layout/lProcess2"/>
    <dgm:cxn modelId="{2C7F1B29-7DD0-4239-A108-7CC2A2891F42}" type="presParOf" srcId="{03598C34-EEE5-4850-B0D4-81893E77F56E}" destId="{0E292875-6320-41E6-BE68-5BCC120A146D}" srcOrd="2" destOrd="0" presId="urn:microsoft.com/office/officeart/2005/8/layout/lProcess2"/>
    <dgm:cxn modelId="{4838EF7B-6AF4-448F-A64F-0BCF707EB341}" type="presParOf" srcId="{0E292875-6320-41E6-BE68-5BCC120A146D}" destId="{CC73665C-CBFA-420C-85CB-4BA433ED1C6F}" srcOrd="0" destOrd="0" presId="urn:microsoft.com/office/officeart/2005/8/layout/lProcess2"/>
    <dgm:cxn modelId="{97901B3D-BC82-420D-AA4D-4E8DEB482079}" type="presParOf" srcId="{CC73665C-CBFA-420C-85CB-4BA433ED1C6F}" destId="{5D491FE8-5503-4886-A976-E0400BF5CDC6}" srcOrd="0" destOrd="0" presId="urn:microsoft.com/office/officeart/2005/8/layout/lProcess2"/>
    <dgm:cxn modelId="{4C641AE6-FF01-4CAF-AF16-4FE9DADDCD8A}" type="presParOf" srcId="{CC73665C-CBFA-420C-85CB-4BA433ED1C6F}" destId="{E6931366-BB9F-4EC3-9647-0FD660EEEE46}" srcOrd="1" destOrd="0" presId="urn:microsoft.com/office/officeart/2005/8/layout/lProcess2"/>
    <dgm:cxn modelId="{7D4C064C-58D1-4786-904A-FF7B9FC2DE5E}" type="presParOf" srcId="{CC73665C-CBFA-420C-85CB-4BA433ED1C6F}" destId="{46AAF5B8-006C-4BC5-AA08-42CC3083A54F}" srcOrd="2" destOrd="0" presId="urn:microsoft.com/office/officeart/2005/8/layout/lProcess2"/>
    <dgm:cxn modelId="{1D63A52E-792C-46BC-90AE-98B3D421614E}" type="presParOf" srcId="{F0B3F8BB-7D5E-4456-B6C4-66E988039754}" destId="{432EAE0D-58BF-4387-9083-A115142EA69C}" srcOrd="1" destOrd="0" presId="urn:microsoft.com/office/officeart/2005/8/layout/lProcess2"/>
    <dgm:cxn modelId="{202C7760-F523-4390-A27C-5C52662C0F73}" type="presParOf" srcId="{F0B3F8BB-7D5E-4456-B6C4-66E988039754}" destId="{E69BC982-8ABD-4E37-A99C-6527C8402607}" srcOrd="2" destOrd="0" presId="urn:microsoft.com/office/officeart/2005/8/layout/lProcess2"/>
    <dgm:cxn modelId="{FA7D4E5A-1E64-4FFB-A816-3A6B08850DC4}" type="presParOf" srcId="{E69BC982-8ABD-4E37-A99C-6527C8402607}" destId="{A15CA189-2B35-4A63-A407-CE45EEAE6BD1}" srcOrd="0" destOrd="0" presId="urn:microsoft.com/office/officeart/2005/8/layout/lProcess2"/>
    <dgm:cxn modelId="{9B83B580-6EDD-4547-957A-4A67924F1988}" type="presParOf" srcId="{E69BC982-8ABD-4E37-A99C-6527C8402607}" destId="{CB96F238-FCB3-4923-9581-758087339ABD}" srcOrd="1" destOrd="0" presId="urn:microsoft.com/office/officeart/2005/8/layout/lProcess2"/>
    <dgm:cxn modelId="{508EBB3F-BBBD-4A75-B210-C57F7C4E88E1}" type="presParOf" srcId="{E69BC982-8ABD-4E37-A99C-6527C8402607}" destId="{7B6D5001-77A6-4055-9E2B-F4023C9EB94B}" srcOrd="2" destOrd="0" presId="urn:microsoft.com/office/officeart/2005/8/layout/lProcess2"/>
    <dgm:cxn modelId="{42567384-E7E5-49EE-B159-D7F5CD71A87A}" type="presParOf" srcId="{7B6D5001-77A6-4055-9E2B-F4023C9EB94B}" destId="{00106D2B-3A95-4405-BB0E-ADC91041D211}" srcOrd="0" destOrd="0" presId="urn:microsoft.com/office/officeart/2005/8/layout/lProcess2"/>
    <dgm:cxn modelId="{9899C260-EEAE-4CCE-A588-2663128CC9B2}" type="presParOf" srcId="{00106D2B-3A95-4405-BB0E-ADC91041D211}" destId="{ED01060B-B540-494B-9CB1-E693B09AA3F4}" srcOrd="0" destOrd="0" presId="urn:microsoft.com/office/officeart/2005/8/layout/lProcess2"/>
    <dgm:cxn modelId="{C50899BD-BC37-4481-A039-C1468A6DD12E}" type="presParOf" srcId="{F0B3F8BB-7D5E-4456-B6C4-66E988039754}" destId="{B5ECD046-3D96-4097-A882-9F8F954F5557}" srcOrd="3" destOrd="0" presId="urn:microsoft.com/office/officeart/2005/8/layout/lProcess2"/>
    <dgm:cxn modelId="{4A42C7A2-0FE0-4B21-9589-A6071F544F4B}" type="presParOf" srcId="{F0B3F8BB-7D5E-4456-B6C4-66E988039754}" destId="{5295196B-9836-43B2-826B-3C8972A8061B}" srcOrd="4" destOrd="0" presId="urn:microsoft.com/office/officeart/2005/8/layout/lProcess2"/>
    <dgm:cxn modelId="{742D01B0-83FF-468D-A0BD-BCD2A87D2BC3}" type="presParOf" srcId="{5295196B-9836-43B2-826B-3C8972A8061B}" destId="{1744FE69-E9A4-4D18-8F50-C0BCB1AE95CF}" srcOrd="0" destOrd="0" presId="urn:microsoft.com/office/officeart/2005/8/layout/lProcess2"/>
    <dgm:cxn modelId="{17A95D04-4C43-426B-8572-06A24ED20963}" type="presParOf" srcId="{5295196B-9836-43B2-826B-3C8972A8061B}" destId="{E708E3D7-B6EA-4D31-96DF-7840818F92D3}" srcOrd="1" destOrd="0" presId="urn:microsoft.com/office/officeart/2005/8/layout/lProcess2"/>
    <dgm:cxn modelId="{BCFE4E37-E0F6-4DB5-8BA9-6736EF73E8DF}" type="presParOf" srcId="{5295196B-9836-43B2-826B-3C8972A8061B}" destId="{9AFD049E-2932-4F5D-AC7F-A14EE6ADB79D}" srcOrd="2" destOrd="0" presId="urn:microsoft.com/office/officeart/2005/8/layout/lProcess2"/>
    <dgm:cxn modelId="{0380BEDE-1B24-445B-ABE1-8A212BF18CF2}" type="presParOf" srcId="{9AFD049E-2932-4F5D-AC7F-A14EE6ADB79D}" destId="{CEF92CBF-D1EF-4043-B55C-8BF82859348E}" srcOrd="0" destOrd="0" presId="urn:microsoft.com/office/officeart/2005/8/layout/lProcess2"/>
    <dgm:cxn modelId="{B39CEE87-CECE-480D-B813-EE9EDEBA8E68}" type="presParOf" srcId="{CEF92CBF-D1EF-4043-B55C-8BF82859348E}" destId="{C40C0094-A7B2-42A4-9994-D28E75558515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59A0E2-C2EC-4E01-B6A6-D0B6EC1830C2}" type="doc">
      <dgm:prSet loTypeId="urn:microsoft.com/office/officeart/2005/8/layout/venn1" loCatId="relationship" qsTypeId="urn:microsoft.com/office/officeart/2005/8/quickstyle/simple1" qsCatId="simple" csTypeId="urn:microsoft.com/office/officeart/2005/8/colors/accent0_3" csCatId="mainScheme" phldr="1"/>
      <dgm:spPr/>
    </dgm:pt>
    <dgm:pt modelId="{FF83FA4A-EABC-4811-ACE5-7A8E7B7BA518}">
      <dgm:prSet phldrT="[Text]" custT="1"/>
      <dgm:spPr/>
      <dgm:t>
        <a:bodyPr/>
        <a:lstStyle/>
        <a:p>
          <a:r>
            <a:rPr lang="en-US" sz="3600" dirty="0"/>
            <a:t>Clinical Teamwork</a:t>
          </a:r>
        </a:p>
      </dgm:t>
    </dgm:pt>
    <dgm:pt modelId="{83DEEC23-AE6F-4829-95BB-C485C813AAE6}" type="parTrans" cxnId="{193B5620-D945-43FA-B0E5-FB2C6DBA2403}">
      <dgm:prSet/>
      <dgm:spPr/>
      <dgm:t>
        <a:bodyPr/>
        <a:lstStyle/>
        <a:p>
          <a:endParaRPr lang="en-US"/>
        </a:p>
      </dgm:t>
    </dgm:pt>
    <dgm:pt modelId="{945A90C8-B03F-4107-BBF7-6A6EE811111C}" type="sibTrans" cxnId="{193B5620-D945-43FA-B0E5-FB2C6DBA2403}">
      <dgm:prSet/>
      <dgm:spPr/>
      <dgm:t>
        <a:bodyPr/>
        <a:lstStyle/>
        <a:p>
          <a:endParaRPr lang="en-US"/>
        </a:p>
      </dgm:t>
    </dgm:pt>
    <dgm:pt modelId="{CCCDE72D-EF4F-46B8-9E5D-35F44B2634BC}">
      <dgm:prSet phldrT="[Text]" custT="1"/>
      <dgm:spPr/>
      <dgm:t>
        <a:bodyPr/>
        <a:lstStyle/>
        <a:p>
          <a:r>
            <a:rPr lang="en-US" sz="3600" dirty="0"/>
            <a:t>Community-orientation</a:t>
          </a:r>
          <a:endParaRPr lang="en-US" sz="4800" dirty="0"/>
        </a:p>
      </dgm:t>
    </dgm:pt>
    <dgm:pt modelId="{2A41D38A-2745-47DB-AEF7-41195E989613}" type="parTrans" cxnId="{E6DF5AE0-849E-4D74-A803-EAD5DF3DDE89}">
      <dgm:prSet/>
      <dgm:spPr/>
      <dgm:t>
        <a:bodyPr/>
        <a:lstStyle/>
        <a:p>
          <a:endParaRPr lang="en-US"/>
        </a:p>
      </dgm:t>
    </dgm:pt>
    <dgm:pt modelId="{9C23BA2F-83EA-40D0-AB84-0851579B7159}" type="sibTrans" cxnId="{E6DF5AE0-849E-4D74-A803-EAD5DF3DDE89}">
      <dgm:prSet/>
      <dgm:spPr/>
      <dgm:t>
        <a:bodyPr/>
        <a:lstStyle/>
        <a:p>
          <a:endParaRPr lang="en-US"/>
        </a:p>
      </dgm:t>
    </dgm:pt>
    <dgm:pt modelId="{B44F56EC-FF60-42F3-9425-09321509FBFD}">
      <dgm:prSet phldrT="[Text]" custT="1"/>
      <dgm:spPr/>
      <dgm:t>
        <a:bodyPr/>
        <a:lstStyle/>
        <a:p>
          <a:r>
            <a:rPr lang="en-US" sz="3600" dirty="0"/>
            <a:t>District coordination</a:t>
          </a:r>
        </a:p>
      </dgm:t>
    </dgm:pt>
    <dgm:pt modelId="{033A159C-9F61-4B29-8FE6-9C7519851BCD}" type="parTrans" cxnId="{57F6A11D-F2BA-407C-80D1-18178B20516B}">
      <dgm:prSet/>
      <dgm:spPr/>
      <dgm:t>
        <a:bodyPr/>
        <a:lstStyle/>
        <a:p>
          <a:endParaRPr lang="en-US"/>
        </a:p>
      </dgm:t>
    </dgm:pt>
    <dgm:pt modelId="{87C78683-8090-4932-9D28-D2D2B13EA4F4}" type="sibTrans" cxnId="{57F6A11D-F2BA-407C-80D1-18178B20516B}">
      <dgm:prSet/>
      <dgm:spPr/>
      <dgm:t>
        <a:bodyPr/>
        <a:lstStyle/>
        <a:p>
          <a:endParaRPr lang="en-US"/>
        </a:p>
      </dgm:t>
    </dgm:pt>
    <dgm:pt modelId="{AC93F671-36F6-424A-9DFD-09023462B434}">
      <dgm:prSet custT="1"/>
      <dgm:spPr/>
      <dgm:t>
        <a:bodyPr/>
        <a:lstStyle/>
        <a:p>
          <a:r>
            <a:rPr lang="en-US" sz="3600" dirty="0"/>
            <a:t>Supply-side innovation</a:t>
          </a:r>
        </a:p>
      </dgm:t>
    </dgm:pt>
    <dgm:pt modelId="{C2C22AE0-C902-244E-B797-A95868D92BD0}" type="parTrans" cxnId="{B8F9E825-5078-9745-A223-9045B87CEBE1}">
      <dgm:prSet/>
      <dgm:spPr/>
      <dgm:t>
        <a:bodyPr/>
        <a:lstStyle/>
        <a:p>
          <a:endParaRPr lang="en-US"/>
        </a:p>
      </dgm:t>
    </dgm:pt>
    <dgm:pt modelId="{78445BC6-AD60-7A4F-B060-D33F74EDA3B6}" type="sibTrans" cxnId="{B8F9E825-5078-9745-A223-9045B87CEBE1}">
      <dgm:prSet/>
      <dgm:spPr/>
      <dgm:t>
        <a:bodyPr/>
        <a:lstStyle/>
        <a:p>
          <a:endParaRPr lang="en-US"/>
        </a:p>
      </dgm:t>
    </dgm:pt>
    <dgm:pt modelId="{C3E26DB5-4782-7742-9C9A-481E56CCA957}">
      <dgm:prSet custT="1"/>
      <dgm:spPr/>
      <dgm:t>
        <a:bodyPr/>
        <a:lstStyle/>
        <a:p>
          <a:r>
            <a:rPr lang="en-US" sz="3600" dirty="0"/>
            <a:t>Referral Support</a:t>
          </a:r>
        </a:p>
      </dgm:t>
    </dgm:pt>
    <dgm:pt modelId="{0B842B85-682A-4B4A-889F-D1FC9BCDCACA}" type="parTrans" cxnId="{C9D13FF8-F3E8-5845-A3E8-CEC11CEEB382}">
      <dgm:prSet/>
      <dgm:spPr/>
      <dgm:t>
        <a:bodyPr/>
        <a:lstStyle/>
        <a:p>
          <a:endParaRPr lang="en-US"/>
        </a:p>
      </dgm:t>
    </dgm:pt>
    <dgm:pt modelId="{EF96128A-8922-0249-ABC8-5CFA2630B49D}" type="sibTrans" cxnId="{C9D13FF8-F3E8-5845-A3E8-CEC11CEEB382}">
      <dgm:prSet/>
      <dgm:spPr/>
      <dgm:t>
        <a:bodyPr/>
        <a:lstStyle/>
        <a:p>
          <a:endParaRPr lang="en-US"/>
        </a:p>
      </dgm:t>
    </dgm:pt>
    <dgm:pt modelId="{66FE0CCA-D3E3-4B72-815F-14A9DC24256F}" type="pres">
      <dgm:prSet presAssocID="{7E59A0E2-C2EC-4E01-B6A6-D0B6EC1830C2}" presName="compositeShape" presStyleCnt="0">
        <dgm:presLayoutVars>
          <dgm:chMax val="7"/>
          <dgm:dir/>
          <dgm:resizeHandles val="exact"/>
        </dgm:presLayoutVars>
      </dgm:prSet>
      <dgm:spPr/>
    </dgm:pt>
    <dgm:pt modelId="{B1D2D084-5A2C-4BE3-8853-9A6BFAAE3B30}" type="pres">
      <dgm:prSet presAssocID="{FF83FA4A-EABC-4811-ACE5-7A8E7B7BA518}" presName="circ1" presStyleLbl="vennNode1" presStyleIdx="0" presStyleCnt="5"/>
      <dgm:spPr>
        <a:solidFill>
          <a:schemeClr val="accent5">
            <a:lumMod val="60000"/>
            <a:lumOff val="40000"/>
            <a:alpha val="50000"/>
          </a:schemeClr>
        </a:solidFill>
      </dgm:spPr>
    </dgm:pt>
    <dgm:pt modelId="{E3B80C39-96B4-45E7-B48A-00A4EB6800BC}" type="pres">
      <dgm:prSet presAssocID="{FF83FA4A-EABC-4811-ACE5-7A8E7B7BA51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0E7EDC6-AC36-4343-966A-977FC53DA924}" type="pres">
      <dgm:prSet presAssocID="{CCCDE72D-EF4F-46B8-9E5D-35F44B2634BC}" presName="circ2" presStyleLbl="vennNode1" presStyleIdx="1" presStyleCnt="5"/>
      <dgm:spPr>
        <a:solidFill>
          <a:schemeClr val="accent6">
            <a:lumMod val="60000"/>
            <a:lumOff val="40000"/>
            <a:alpha val="50000"/>
          </a:schemeClr>
        </a:solidFill>
      </dgm:spPr>
    </dgm:pt>
    <dgm:pt modelId="{0BFAF83F-F527-4350-BC9B-70790717C9A0}" type="pres">
      <dgm:prSet presAssocID="{CCCDE72D-EF4F-46B8-9E5D-35F44B2634B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DF7724E-07CC-4F46-AA75-9E1E5DC408E5}" type="pres">
      <dgm:prSet presAssocID="{C3E26DB5-4782-7742-9C9A-481E56CCA957}" presName="circ3" presStyleLbl="vennNode1" presStyleIdx="2" presStyleCnt="5"/>
      <dgm:spPr>
        <a:solidFill>
          <a:schemeClr val="accent2">
            <a:lumMod val="60000"/>
            <a:lumOff val="40000"/>
            <a:alpha val="50000"/>
          </a:schemeClr>
        </a:solidFill>
      </dgm:spPr>
    </dgm:pt>
    <dgm:pt modelId="{F731C1C8-6F9F-3145-96A3-7BCB17058FC5}" type="pres">
      <dgm:prSet presAssocID="{C3E26DB5-4782-7742-9C9A-481E56CCA95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C2256BA-5C58-7B4D-8614-12DB4C544425}" type="pres">
      <dgm:prSet presAssocID="{B44F56EC-FF60-42F3-9425-09321509FBFD}" presName="circ4" presStyleLbl="vennNode1" presStyleIdx="3" presStyleCnt="5"/>
      <dgm:spPr>
        <a:solidFill>
          <a:schemeClr val="bg1">
            <a:lumMod val="75000"/>
            <a:alpha val="50000"/>
          </a:schemeClr>
        </a:solidFill>
      </dgm:spPr>
    </dgm:pt>
    <dgm:pt modelId="{F750FBE8-BB58-234C-AAEF-02EFFBE20B98}" type="pres">
      <dgm:prSet presAssocID="{B44F56EC-FF60-42F3-9425-09321509FBFD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C79EFF0-9D71-7B4D-AD3D-70933CD77756}" type="pres">
      <dgm:prSet presAssocID="{AC93F671-36F6-424A-9DFD-09023462B434}" presName="circ5" presStyleLbl="vennNode1" presStyleIdx="4" presStyleCnt="5"/>
      <dgm:spPr>
        <a:solidFill>
          <a:schemeClr val="accent1">
            <a:lumMod val="60000"/>
            <a:lumOff val="40000"/>
            <a:alpha val="50000"/>
          </a:schemeClr>
        </a:solidFill>
      </dgm:spPr>
    </dgm:pt>
    <dgm:pt modelId="{0F706CB8-90D4-CD42-90B6-4CE7B4CF7C25}" type="pres">
      <dgm:prSet presAssocID="{AC93F671-36F6-424A-9DFD-09023462B434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C795E14-B5E1-48F4-8D99-51737DACF65B}" type="presOf" srcId="{7E59A0E2-C2EC-4E01-B6A6-D0B6EC1830C2}" destId="{66FE0CCA-D3E3-4B72-815F-14A9DC24256F}" srcOrd="0" destOrd="0" presId="urn:microsoft.com/office/officeart/2005/8/layout/venn1"/>
    <dgm:cxn modelId="{57F6A11D-F2BA-407C-80D1-18178B20516B}" srcId="{7E59A0E2-C2EC-4E01-B6A6-D0B6EC1830C2}" destId="{B44F56EC-FF60-42F3-9425-09321509FBFD}" srcOrd="3" destOrd="0" parTransId="{033A159C-9F61-4B29-8FE6-9C7519851BCD}" sibTransId="{87C78683-8090-4932-9D28-D2D2B13EA4F4}"/>
    <dgm:cxn modelId="{193B5620-D945-43FA-B0E5-FB2C6DBA2403}" srcId="{7E59A0E2-C2EC-4E01-B6A6-D0B6EC1830C2}" destId="{FF83FA4A-EABC-4811-ACE5-7A8E7B7BA518}" srcOrd="0" destOrd="0" parTransId="{83DEEC23-AE6F-4829-95BB-C485C813AAE6}" sibTransId="{945A90C8-B03F-4107-BBF7-6A6EE811111C}"/>
    <dgm:cxn modelId="{B8F9E825-5078-9745-A223-9045B87CEBE1}" srcId="{7E59A0E2-C2EC-4E01-B6A6-D0B6EC1830C2}" destId="{AC93F671-36F6-424A-9DFD-09023462B434}" srcOrd="4" destOrd="0" parTransId="{C2C22AE0-C902-244E-B797-A95868D92BD0}" sibTransId="{78445BC6-AD60-7A4F-B060-D33F74EDA3B6}"/>
    <dgm:cxn modelId="{734CCE38-66BC-4356-A161-0D5F1C95A9CF}" type="presOf" srcId="{CCCDE72D-EF4F-46B8-9E5D-35F44B2634BC}" destId="{0BFAF83F-F527-4350-BC9B-70790717C9A0}" srcOrd="0" destOrd="0" presId="urn:microsoft.com/office/officeart/2005/8/layout/venn1"/>
    <dgm:cxn modelId="{8CB9B755-8DA9-405F-B71A-BDD8AEE0342E}" type="presOf" srcId="{FF83FA4A-EABC-4811-ACE5-7A8E7B7BA518}" destId="{E3B80C39-96B4-45E7-B48A-00A4EB6800BC}" srcOrd="0" destOrd="0" presId="urn:microsoft.com/office/officeart/2005/8/layout/venn1"/>
    <dgm:cxn modelId="{D2913765-854E-6343-B63B-C50A6B03DE3D}" type="presOf" srcId="{C3E26DB5-4782-7742-9C9A-481E56CCA957}" destId="{F731C1C8-6F9F-3145-96A3-7BCB17058FC5}" srcOrd="0" destOrd="0" presId="urn:microsoft.com/office/officeart/2005/8/layout/venn1"/>
    <dgm:cxn modelId="{CB0FDAA5-3AAB-A941-BA6E-BC6E9AC66BA7}" type="presOf" srcId="{B44F56EC-FF60-42F3-9425-09321509FBFD}" destId="{F750FBE8-BB58-234C-AAEF-02EFFBE20B98}" srcOrd="0" destOrd="0" presId="urn:microsoft.com/office/officeart/2005/8/layout/venn1"/>
    <dgm:cxn modelId="{E6DF5AE0-849E-4D74-A803-EAD5DF3DDE89}" srcId="{7E59A0E2-C2EC-4E01-B6A6-D0B6EC1830C2}" destId="{CCCDE72D-EF4F-46B8-9E5D-35F44B2634BC}" srcOrd="1" destOrd="0" parTransId="{2A41D38A-2745-47DB-AEF7-41195E989613}" sibTransId="{9C23BA2F-83EA-40D0-AB84-0851579B7159}"/>
    <dgm:cxn modelId="{6A1601E7-16D8-804B-8A12-11D3E5E5C354}" type="presOf" srcId="{AC93F671-36F6-424A-9DFD-09023462B434}" destId="{0F706CB8-90D4-CD42-90B6-4CE7B4CF7C25}" srcOrd="0" destOrd="0" presId="urn:microsoft.com/office/officeart/2005/8/layout/venn1"/>
    <dgm:cxn modelId="{C9D13FF8-F3E8-5845-A3E8-CEC11CEEB382}" srcId="{7E59A0E2-C2EC-4E01-B6A6-D0B6EC1830C2}" destId="{C3E26DB5-4782-7742-9C9A-481E56CCA957}" srcOrd="2" destOrd="0" parTransId="{0B842B85-682A-4B4A-889F-D1FC9BCDCACA}" sibTransId="{EF96128A-8922-0249-ABC8-5CFA2630B49D}"/>
    <dgm:cxn modelId="{58D74332-3A20-486F-A6B3-605C55F07042}" type="presParOf" srcId="{66FE0CCA-D3E3-4B72-815F-14A9DC24256F}" destId="{B1D2D084-5A2C-4BE3-8853-9A6BFAAE3B30}" srcOrd="0" destOrd="0" presId="urn:microsoft.com/office/officeart/2005/8/layout/venn1"/>
    <dgm:cxn modelId="{9C2B06A1-1EB9-4B82-8687-6D7ED0394AF1}" type="presParOf" srcId="{66FE0CCA-D3E3-4B72-815F-14A9DC24256F}" destId="{E3B80C39-96B4-45E7-B48A-00A4EB6800BC}" srcOrd="1" destOrd="0" presId="urn:microsoft.com/office/officeart/2005/8/layout/venn1"/>
    <dgm:cxn modelId="{1BDBF893-4EA8-4640-8843-4AC199E08C65}" type="presParOf" srcId="{66FE0CCA-D3E3-4B72-815F-14A9DC24256F}" destId="{E0E7EDC6-AC36-4343-966A-977FC53DA924}" srcOrd="2" destOrd="0" presId="urn:microsoft.com/office/officeart/2005/8/layout/venn1"/>
    <dgm:cxn modelId="{1C79BA41-FC4D-402A-9DA6-600262C1B7BC}" type="presParOf" srcId="{66FE0CCA-D3E3-4B72-815F-14A9DC24256F}" destId="{0BFAF83F-F527-4350-BC9B-70790717C9A0}" srcOrd="3" destOrd="0" presId="urn:microsoft.com/office/officeart/2005/8/layout/venn1"/>
    <dgm:cxn modelId="{9E7B6DAB-110A-CB4D-BE90-7409636835DE}" type="presParOf" srcId="{66FE0CCA-D3E3-4B72-815F-14A9DC24256F}" destId="{4DF7724E-07CC-4F46-AA75-9E1E5DC408E5}" srcOrd="4" destOrd="0" presId="urn:microsoft.com/office/officeart/2005/8/layout/venn1"/>
    <dgm:cxn modelId="{CECC2F64-4152-E047-B885-89E3291E1BC5}" type="presParOf" srcId="{66FE0CCA-D3E3-4B72-815F-14A9DC24256F}" destId="{F731C1C8-6F9F-3145-96A3-7BCB17058FC5}" srcOrd="5" destOrd="0" presId="urn:microsoft.com/office/officeart/2005/8/layout/venn1"/>
    <dgm:cxn modelId="{6679BED7-6785-7242-9D69-B14425AAB74B}" type="presParOf" srcId="{66FE0CCA-D3E3-4B72-815F-14A9DC24256F}" destId="{EC2256BA-5C58-7B4D-8614-12DB4C544425}" srcOrd="6" destOrd="0" presId="urn:microsoft.com/office/officeart/2005/8/layout/venn1"/>
    <dgm:cxn modelId="{041BE086-D69F-E945-B506-C4F19519E1AE}" type="presParOf" srcId="{66FE0CCA-D3E3-4B72-815F-14A9DC24256F}" destId="{F750FBE8-BB58-234C-AAEF-02EFFBE20B98}" srcOrd="7" destOrd="0" presId="urn:microsoft.com/office/officeart/2005/8/layout/venn1"/>
    <dgm:cxn modelId="{F53BF167-98B0-9C4D-B360-B4E8042664C5}" type="presParOf" srcId="{66FE0CCA-D3E3-4B72-815F-14A9DC24256F}" destId="{3C79EFF0-9D71-7B4D-AD3D-70933CD77756}" srcOrd="8" destOrd="0" presId="urn:microsoft.com/office/officeart/2005/8/layout/venn1"/>
    <dgm:cxn modelId="{96CA38ED-BC71-724A-A7CE-DD5B76297E24}" type="presParOf" srcId="{66FE0CCA-D3E3-4B72-815F-14A9DC24256F}" destId="{0F706CB8-90D4-CD42-90B6-4CE7B4CF7C25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59A0E2-C2EC-4E01-B6A6-D0B6EC1830C2}" type="doc">
      <dgm:prSet loTypeId="urn:microsoft.com/office/officeart/2005/8/layout/venn1" loCatId="relationship" qsTypeId="urn:microsoft.com/office/officeart/2005/8/quickstyle/simple1" qsCatId="simple" csTypeId="urn:microsoft.com/office/officeart/2005/8/colors/accent0_3" csCatId="mainScheme" phldr="1"/>
      <dgm:spPr/>
    </dgm:pt>
    <dgm:pt modelId="{FF83FA4A-EABC-4811-ACE5-7A8E7B7BA518}">
      <dgm:prSet phldrT="[Text]" custT="1"/>
      <dgm:spPr/>
      <dgm:t>
        <a:bodyPr/>
        <a:lstStyle/>
        <a:p>
          <a:r>
            <a:rPr lang="en-US" sz="3600" dirty="0"/>
            <a:t>Accreditation</a:t>
          </a:r>
        </a:p>
      </dgm:t>
    </dgm:pt>
    <dgm:pt modelId="{83DEEC23-AE6F-4829-95BB-C485C813AAE6}" type="parTrans" cxnId="{193B5620-D945-43FA-B0E5-FB2C6DBA2403}">
      <dgm:prSet/>
      <dgm:spPr/>
      <dgm:t>
        <a:bodyPr/>
        <a:lstStyle/>
        <a:p>
          <a:endParaRPr lang="en-US"/>
        </a:p>
      </dgm:t>
    </dgm:pt>
    <dgm:pt modelId="{945A90C8-B03F-4107-BBF7-6A6EE811111C}" type="sibTrans" cxnId="{193B5620-D945-43FA-B0E5-FB2C6DBA2403}">
      <dgm:prSet/>
      <dgm:spPr/>
      <dgm:t>
        <a:bodyPr/>
        <a:lstStyle/>
        <a:p>
          <a:endParaRPr lang="en-US"/>
        </a:p>
      </dgm:t>
    </dgm:pt>
    <dgm:pt modelId="{B44F56EC-FF60-42F3-9425-09321509FBFD}">
      <dgm:prSet phldrT="[Text]" custT="1"/>
      <dgm:spPr/>
      <dgm:t>
        <a:bodyPr/>
        <a:lstStyle/>
        <a:p>
          <a:r>
            <a:rPr lang="en-US" sz="3600" dirty="0"/>
            <a:t>Enrolment</a:t>
          </a:r>
        </a:p>
      </dgm:t>
    </dgm:pt>
    <dgm:pt modelId="{033A159C-9F61-4B29-8FE6-9C7519851BCD}" type="parTrans" cxnId="{57F6A11D-F2BA-407C-80D1-18178B20516B}">
      <dgm:prSet/>
      <dgm:spPr/>
      <dgm:t>
        <a:bodyPr/>
        <a:lstStyle/>
        <a:p>
          <a:endParaRPr lang="en-US"/>
        </a:p>
      </dgm:t>
    </dgm:pt>
    <dgm:pt modelId="{87C78683-8090-4932-9D28-D2D2B13EA4F4}" type="sibTrans" cxnId="{57F6A11D-F2BA-407C-80D1-18178B20516B}">
      <dgm:prSet/>
      <dgm:spPr/>
      <dgm:t>
        <a:bodyPr/>
        <a:lstStyle/>
        <a:p>
          <a:endParaRPr lang="en-US"/>
        </a:p>
      </dgm:t>
    </dgm:pt>
    <dgm:pt modelId="{5CC18CEE-5E41-0D43-BC4B-DC698DF36638}">
      <dgm:prSet custT="1"/>
      <dgm:spPr/>
      <dgm:t>
        <a:bodyPr/>
        <a:lstStyle/>
        <a:p>
          <a:r>
            <a:rPr lang="en-US" sz="3600" dirty="0"/>
            <a:t>Data Submission</a:t>
          </a:r>
        </a:p>
      </dgm:t>
    </dgm:pt>
    <dgm:pt modelId="{23EF24F0-9975-874E-92DF-37C3983FA090}" type="parTrans" cxnId="{00DC8490-84E8-9D47-AB92-E883FCEB7208}">
      <dgm:prSet/>
      <dgm:spPr/>
      <dgm:t>
        <a:bodyPr/>
        <a:lstStyle/>
        <a:p>
          <a:endParaRPr lang="en-US"/>
        </a:p>
      </dgm:t>
    </dgm:pt>
    <dgm:pt modelId="{BF7106F1-005C-1F4C-B4E6-8BF596190D7C}" type="sibTrans" cxnId="{00DC8490-84E8-9D47-AB92-E883FCEB7208}">
      <dgm:prSet/>
      <dgm:spPr/>
      <dgm:t>
        <a:bodyPr/>
        <a:lstStyle/>
        <a:p>
          <a:endParaRPr lang="en-US"/>
        </a:p>
      </dgm:t>
    </dgm:pt>
    <dgm:pt modelId="{CEE796D5-FE2F-2741-8892-D0700E3578B7}">
      <dgm:prSet custT="1"/>
      <dgm:spPr/>
      <dgm:t>
        <a:bodyPr/>
        <a:lstStyle/>
        <a:p>
          <a:r>
            <a:rPr lang="en-US" sz="3600" dirty="0"/>
            <a:t>Peer Review</a:t>
          </a:r>
          <a:endParaRPr lang="en-US" sz="2400" dirty="0"/>
        </a:p>
      </dgm:t>
    </dgm:pt>
    <dgm:pt modelId="{F5812111-7FC7-C84D-8BEC-3EF1B911DEDD}" type="parTrans" cxnId="{435CCAE5-95E2-A947-BDFA-6B2B5E30785D}">
      <dgm:prSet/>
      <dgm:spPr/>
      <dgm:t>
        <a:bodyPr/>
        <a:lstStyle/>
        <a:p>
          <a:endParaRPr lang="en-US"/>
        </a:p>
      </dgm:t>
    </dgm:pt>
    <dgm:pt modelId="{604B8DAC-CF22-4046-963E-38848FD719AA}" type="sibTrans" cxnId="{435CCAE5-95E2-A947-BDFA-6B2B5E30785D}">
      <dgm:prSet/>
      <dgm:spPr/>
      <dgm:t>
        <a:bodyPr/>
        <a:lstStyle/>
        <a:p>
          <a:endParaRPr lang="en-US"/>
        </a:p>
      </dgm:t>
    </dgm:pt>
    <dgm:pt modelId="{5D4A71A8-5B93-3648-B8B3-B6FF010B1895}">
      <dgm:prSet custT="1"/>
      <dgm:spPr/>
      <dgm:t>
        <a:bodyPr/>
        <a:lstStyle/>
        <a:p>
          <a:r>
            <a:rPr lang="en-US" sz="3600"/>
            <a:t>Training</a:t>
          </a:r>
          <a:endParaRPr lang="en-US" sz="3600" dirty="0"/>
        </a:p>
      </dgm:t>
    </dgm:pt>
    <dgm:pt modelId="{2C4CB25B-CEB4-524C-A9B3-41FC725B316C}" type="parTrans" cxnId="{D9E2E1F4-D49D-9941-B176-54D309BEF3F5}">
      <dgm:prSet/>
      <dgm:spPr/>
      <dgm:t>
        <a:bodyPr/>
        <a:lstStyle/>
        <a:p>
          <a:endParaRPr lang="en-US"/>
        </a:p>
      </dgm:t>
    </dgm:pt>
    <dgm:pt modelId="{68361394-FE9C-E64E-A482-F1B6CDD8DDA5}" type="sibTrans" cxnId="{D9E2E1F4-D49D-9941-B176-54D309BEF3F5}">
      <dgm:prSet/>
      <dgm:spPr/>
      <dgm:t>
        <a:bodyPr/>
        <a:lstStyle/>
        <a:p>
          <a:endParaRPr lang="en-US"/>
        </a:p>
      </dgm:t>
    </dgm:pt>
    <dgm:pt modelId="{66FE0CCA-D3E3-4B72-815F-14A9DC24256F}" type="pres">
      <dgm:prSet presAssocID="{7E59A0E2-C2EC-4E01-B6A6-D0B6EC1830C2}" presName="compositeShape" presStyleCnt="0">
        <dgm:presLayoutVars>
          <dgm:chMax val="7"/>
          <dgm:dir/>
          <dgm:resizeHandles val="exact"/>
        </dgm:presLayoutVars>
      </dgm:prSet>
      <dgm:spPr/>
    </dgm:pt>
    <dgm:pt modelId="{E41ACF48-490E-D943-AEAF-6D3DB27D6A44}" type="pres">
      <dgm:prSet presAssocID="{FF83FA4A-EABC-4811-ACE5-7A8E7B7BA518}" presName="circ1" presStyleLbl="vennNode1" presStyleIdx="0" presStyleCnt="5"/>
      <dgm:spPr>
        <a:solidFill>
          <a:schemeClr val="accent6">
            <a:alpha val="50000"/>
          </a:schemeClr>
        </a:solidFill>
      </dgm:spPr>
    </dgm:pt>
    <dgm:pt modelId="{EB70BFE3-C74F-DB44-AF05-76C5F01826BF}" type="pres">
      <dgm:prSet presAssocID="{FF83FA4A-EABC-4811-ACE5-7A8E7B7BA51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859E336-485E-0B4E-B7F3-05CA8DFC8596}" type="pres">
      <dgm:prSet presAssocID="{B44F56EC-FF60-42F3-9425-09321509FBFD}" presName="circ2" presStyleLbl="vennNode1" presStyleIdx="1" presStyleCnt="5"/>
      <dgm:spPr>
        <a:solidFill>
          <a:schemeClr val="accent5">
            <a:alpha val="50000"/>
          </a:schemeClr>
        </a:solidFill>
      </dgm:spPr>
    </dgm:pt>
    <dgm:pt modelId="{75B07822-1614-404D-B75C-24258E5DD46F}" type="pres">
      <dgm:prSet presAssocID="{B44F56EC-FF60-42F3-9425-09321509FBF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BF25F88-3C93-E944-BF9D-D7BAD84C940D}" type="pres">
      <dgm:prSet presAssocID="{5CC18CEE-5E41-0D43-BC4B-DC698DF36638}" presName="circ3" presStyleLbl="vennNode1" presStyleIdx="2" presStyleCnt="5"/>
      <dgm:spPr>
        <a:solidFill>
          <a:schemeClr val="accent4">
            <a:alpha val="50000"/>
          </a:schemeClr>
        </a:solidFill>
      </dgm:spPr>
    </dgm:pt>
    <dgm:pt modelId="{14E932C5-BCFE-E847-BD79-BE3E0C8C44B3}" type="pres">
      <dgm:prSet presAssocID="{5CC18CEE-5E41-0D43-BC4B-DC698DF3663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A42E0BE-688C-1946-BEB5-73CE5CB852F5}" type="pres">
      <dgm:prSet presAssocID="{CEE796D5-FE2F-2741-8892-D0700E3578B7}" presName="circ4" presStyleLbl="vennNode1" presStyleIdx="3" presStyleCnt="5"/>
      <dgm:spPr>
        <a:solidFill>
          <a:schemeClr val="accent3">
            <a:alpha val="50000"/>
          </a:schemeClr>
        </a:solidFill>
      </dgm:spPr>
    </dgm:pt>
    <dgm:pt modelId="{7C099089-CA4B-E04E-9A3A-631B9726A050}" type="pres">
      <dgm:prSet presAssocID="{CEE796D5-FE2F-2741-8892-D0700E3578B7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5240241-70E6-C248-A9F5-BD8ED2C21ED2}" type="pres">
      <dgm:prSet presAssocID="{5D4A71A8-5B93-3648-B8B3-B6FF010B1895}" presName="circ5" presStyleLbl="vennNode1" presStyleIdx="4" presStyleCnt="5"/>
      <dgm:spPr>
        <a:solidFill>
          <a:schemeClr val="accent2">
            <a:alpha val="50000"/>
          </a:schemeClr>
        </a:solidFill>
      </dgm:spPr>
    </dgm:pt>
    <dgm:pt modelId="{05D8E710-BA01-EA41-AD5E-78BEBFE050A5}" type="pres">
      <dgm:prSet presAssocID="{5D4A71A8-5B93-3648-B8B3-B6FF010B1895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C795E14-B5E1-48F4-8D99-51737DACF65B}" type="presOf" srcId="{7E59A0E2-C2EC-4E01-B6A6-D0B6EC1830C2}" destId="{66FE0CCA-D3E3-4B72-815F-14A9DC24256F}" srcOrd="0" destOrd="0" presId="urn:microsoft.com/office/officeart/2005/8/layout/venn1"/>
    <dgm:cxn modelId="{57F6A11D-F2BA-407C-80D1-18178B20516B}" srcId="{7E59A0E2-C2EC-4E01-B6A6-D0B6EC1830C2}" destId="{B44F56EC-FF60-42F3-9425-09321509FBFD}" srcOrd="1" destOrd="0" parTransId="{033A159C-9F61-4B29-8FE6-9C7519851BCD}" sibTransId="{87C78683-8090-4932-9D28-D2D2B13EA4F4}"/>
    <dgm:cxn modelId="{193B5620-D945-43FA-B0E5-FB2C6DBA2403}" srcId="{7E59A0E2-C2EC-4E01-B6A6-D0B6EC1830C2}" destId="{FF83FA4A-EABC-4811-ACE5-7A8E7B7BA518}" srcOrd="0" destOrd="0" parTransId="{83DEEC23-AE6F-4829-95BB-C485C813AAE6}" sibTransId="{945A90C8-B03F-4107-BBF7-6A6EE811111C}"/>
    <dgm:cxn modelId="{F36FF051-2CDA-D84E-B35B-24F6673A7D6B}" type="presOf" srcId="{B44F56EC-FF60-42F3-9425-09321509FBFD}" destId="{75B07822-1614-404D-B75C-24258E5DD46F}" srcOrd="0" destOrd="0" presId="urn:microsoft.com/office/officeart/2005/8/layout/venn1"/>
    <dgm:cxn modelId="{0ECB6E7F-285B-C142-8AE5-97EBF268501B}" type="presOf" srcId="{5D4A71A8-5B93-3648-B8B3-B6FF010B1895}" destId="{05D8E710-BA01-EA41-AD5E-78BEBFE050A5}" srcOrd="0" destOrd="0" presId="urn:microsoft.com/office/officeart/2005/8/layout/venn1"/>
    <dgm:cxn modelId="{00DC8490-84E8-9D47-AB92-E883FCEB7208}" srcId="{7E59A0E2-C2EC-4E01-B6A6-D0B6EC1830C2}" destId="{5CC18CEE-5E41-0D43-BC4B-DC698DF36638}" srcOrd="2" destOrd="0" parTransId="{23EF24F0-9975-874E-92DF-37C3983FA090}" sibTransId="{BF7106F1-005C-1F4C-B4E6-8BF596190D7C}"/>
    <dgm:cxn modelId="{DD6CFEA0-5E58-F54A-8DC5-21209B54BE8E}" type="presOf" srcId="{CEE796D5-FE2F-2741-8892-D0700E3578B7}" destId="{7C099089-CA4B-E04E-9A3A-631B9726A050}" srcOrd="0" destOrd="0" presId="urn:microsoft.com/office/officeart/2005/8/layout/venn1"/>
    <dgm:cxn modelId="{68B0E8A3-2061-A442-A217-AF9CE10106BE}" type="presOf" srcId="{5CC18CEE-5E41-0D43-BC4B-DC698DF36638}" destId="{14E932C5-BCFE-E847-BD79-BE3E0C8C44B3}" srcOrd="0" destOrd="0" presId="urn:microsoft.com/office/officeart/2005/8/layout/venn1"/>
    <dgm:cxn modelId="{6480F6D4-98BE-584C-A1D2-17C038AD544B}" type="presOf" srcId="{FF83FA4A-EABC-4811-ACE5-7A8E7B7BA518}" destId="{EB70BFE3-C74F-DB44-AF05-76C5F01826BF}" srcOrd="0" destOrd="0" presId="urn:microsoft.com/office/officeart/2005/8/layout/venn1"/>
    <dgm:cxn modelId="{435CCAE5-95E2-A947-BDFA-6B2B5E30785D}" srcId="{7E59A0E2-C2EC-4E01-B6A6-D0B6EC1830C2}" destId="{CEE796D5-FE2F-2741-8892-D0700E3578B7}" srcOrd="3" destOrd="0" parTransId="{F5812111-7FC7-C84D-8BEC-3EF1B911DEDD}" sibTransId="{604B8DAC-CF22-4046-963E-38848FD719AA}"/>
    <dgm:cxn modelId="{D9E2E1F4-D49D-9941-B176-54D309BEF3F5}" srcId="{7E59A0E2-C2EC-4E01-B6A6-D0B6EC1830C2}" destId="{5D4A71A8-5B93-3648-B8B3-B6FF010B1895}" srcOrd="4" destOrd="0" parTransId="{2C4CB25B-CEB4-524C-A9B3-41FC725B316C}" sibTransId="{68361394-FE9C-E64E-A482-F1B6CDD8DDA5}"/>
    <dgm:cxn modelId="{5637DE95-F98F-CD42-9669-6630E3BBAAF8}" type="presParOf" srcId="{66FE0CCA-D3E3-4B72-815F-14A9DC24256F}" destId="{E41ACF48-490E-D943-AEAF-6D3DB27D6A44}" srcOrd="0" destOrd="0" presId="urn:microsoft.com/office/officeart/2005/8/layout/venn1"/>
    <dgm:cxn modelId="{06826063-2EBD-254D-A84B-A689D9855B71}" type="presParOf" srcId="{66FE0CCA-D3E3-4B72-815F-14A9DC24256F}" destId="{EB70BFE3-C74F-DB44-AF05-76C5F01826BF}" srcOrd="1" destOrd="0" presId="urn:microsoft.com/office/officeart/2005/8/layout/venn1"/>
    <dgm:cxn modelId="{E262E196-D8E1-DE4F-92CE-B32637C3A4B8}" type="presParOf" srcId="{66FE0CCA-D3E3-4B72-815F-14A9DC24256F}" destId="{B859E336-485E-0B4E-B7F3-05CA8DFC8596}" srcOrd="2" destOrd="0" presId="urn:microsoft.com/office/officeart/2005/8/layout/venn1"/>
    <dgm:cxn modelId="{537F0A52-2FCD-724E-87DA-4FD8EDA6EF82}" type="presParOf" srcId="{66FE0CCA-D3E3-4B72-815F-14A9DC24256F}" destId="{75B07822-1614-404D-B75C-24258E5DD46F}" srcOrd="3" destOrd="0" presId="urn:microsoft.com/office/officeart/2005/8/layout/venn1"/>
    <dgm:cxn modelId="{41FCADA5-29B4-AA45-9FF3-103E3F58F0A1}" type="presParOf" srcId="{66FE0CCA-D3E3-4B72-815F-14A9DC24256F}" destId="{FBF25F88-3C93-E944-BF9D-D7BAD84C940D}" srcOrd="4" destOrd="0" presId="urn:microsoft.com/office/officeart/2005/8/layout/venn1"/>
    <dgm:cxn modelId="{3A185D80-44E0-DD42-B995-9878E7D67C45}" type="presParOf" srcId="{66FE0CCA-D3E3-4B72-815F-14A9DC24256F}" destId="{14E932C5-BCFE-E847-BD79-BE3E0C8C44B3}" srcOrd="5" destOrd="0" presId="urn:microsoft.com/office/officeart/2005/8/layout/venn1"/>
    <dgm:cxn modelId="{1958ACDA-0466-8242-A046-099844DF094E}" type="presParOf" srcId="{66FE0CCA-D3E3-4B72-815F-14A9DC24256F}" destId="{0A42E0BE-688C-1946-BEB5-73CE5CB852F5}" srcOrd="6" destOrd="0" presId="urn:microsoft.com/office/officeart/2005/8/layout/venn1"/>
    <dgm:cxn modelId="{4031C69C-C281-894F-935B-D2C3262ED0A5}" type="presParOf" srcId="{66FE0CCA-D3E3-4B72-815F-14A9DC24256F}" destId="{7C099089-CA4B-E04E-9A3A-631B9726A050}" srcOrd="7" destOrd="0" presId="urn:microsoft.com/office/officeart/2005/8/layout/venn1"/>
    <dgm:cxn modelId="{F4FDCE62-0954-0F47-ACA7-1368D305A1F1}" type="presParOf" srcId="{66FE0CCA-D3E3-4B72-815F-14A9DC24256F}" destId="{A5240241-70E6-C248-A9F5-BD8ED2C21ED2}" srcOrd="8" destOrd="0" presId="urn:microsoft.com/office/officeart/2005/8/layout/venn1"/>
    <dgm:cxn modelId="{A1EF3A11-6D7A-4A40-9C09-1356C6F4EF8A}" type="presParOf" srcId="{66FE0CCA-D3E3-4B72-815F-14A9DC24256F}" destId="{05D8E710-BA01-EA41-AD5E-78BEBFE050A5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7F8C8B-15C5-4299-A463-730FBA6AEC17}">
      <dsp:nvSpPr>
        <dsp:cNvPr id="0" name=""/>
        <dsp:cNvSpPr/>
      </dsp:nvSpPr>
      <dsp:spPr>
        <a:xfrm>
          <a:off x="1283" y="0"/>
          <a:ext cx="3337470" cy="2395080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Clinic</a:t>
          </a:r>
        </a:p>
      </dsp:txBody>
      <dsp:txXfrm>
        <a:off x="1283" y="0"/>
        <a:ext cx="3337470" cy="718524"/>
      </dsp:txXfrm>
    </dsp:sp>
    <dsp:sp modelId="{5D491FE8-5503-4886-A976-E0400BF5CDC6}">
      <dsp:nvSpPr>
        <dsp:cNvPr id="0" name=""/>
        <dsp:cNvSpPr/>
      </dsp:nvSpPr>
      <dsp:spPr>
        <a:xfrm>
          <a:off x="324163" y="649354"/>
          <a:ext cx="2669976" cy="6818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rgbClr val="FF0000"/>
              </a:solidFill>
            </a:rPr>
            <a:t>Facility-based care: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Minor acute ailments, HIV/TB and other communicable diseases, non-communicable diseases, mother and child health (incl. IMCI, FP, EPI, ANC/ PNC), violence/trauma, mental health</a:t>
          </a:r>
          <a:endParaRPr lang="en-US" sz="900" kern="1200" dirty="0"/>
        </a:p>
      </dsp:txBody>
      <dsp:txXfrm>
        <a:off x="344133" y="669324"/>
        <a:ext cx="2630036" cy="641875"/>
      </dsp:txXfrm>
    </dsp:sp>
    <dsp:sp modelId="{46AAF5B8-006C-4BC5-AA08-42CC3083A54F}">
      <dsp:nvSpPr>
        <dsp:cNvPr id="0" name=""/>
        <dsp:cNvSpPr/>
      </dsp:nvSpPr>
      <dsp:spPr>
        <a:xfrm>
          <a:off x="335030" y="1451434"/>
          <a:ext cx="2669976" cy="8236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dirty="0">
              <a:solidFill>
                <a:srgbClr val="FF0000"/>
              </a:solidFill>
            </a:rPr>
            <a:t>Community-based care: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Community-level home-based care, directly-observed treatment strategy, integrated nutrition </a:t>
          </a:r>
          <a:r>
            <a:rPr lang="en-US" sz="900" kern="1200" dirty="0" err="1"/>
            <a:t>programme</a:t>
          </a:r>
          <a:r>
            <a:rPr lang="en-US" sz="900" kern="1200" dirty="0"/>
            <a:t>, community-based rehabilitation, </a:t>
          </a:r>
          <a:r>
            <a:rPr lang="en-GB" sz="900" kern="1200" dirty="0"/>
            <a:t>health promotion (incl. dietary advice/exercise), social work, </a:t>
          </a:r>
          <a:r>
            <a:rPr lang="en-US" sz="900" kern="1200" dirty="0"/>
            <a:t>environmental health, school health </a:t>
          </a:r>
        </a:p>
      </dsp:txBody>
      <dsp:txXfrm>
        <a:off x="359154" y="1475558"/>
        <a:ext cx="2621728" cy="775420"/>
      </dsp:txXfrm>
    </dsp:sp>
    <dsp:sp modelId="{A15CA189-2B35-4A63-A407-CE45EEAE6BD1}">
      <dsp:nvSpPr>
        <dsp:cNvPr id="0" name=""/>
        <dsp:cNvSpPr/>
      </dsp:nvSpPr>
      <dsp:spPr>
        <a:xfrm>
          <a:off x="3589064" y="0"/>
          <a:ext cx="3337470" cy="2395080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CHC</a:t>
          </a:r>
        </a:p>
      </dsp:txBody>
      <dsp:txXfrm>
        <a:off x="3589064" y="0"/>
        <a:ext cx="3337470" cy="718524"/>
      </dsp:txXfrm>
    </dsp:sp>
    <dsp:sp modelId="{ED01060B-B540-494B-9CB1-E693B09AA3F4}">
      <dsp:nvSpPr>
        <dsp:cNvPr id="0" name=""/>
        <dsp:cNvSpPr/>
      </dsp:nvSpPr>
      <dsp:spPr>
        <a:xfrm>
          <a:off x="3922811" y="718524"/>
          <a:ext cx="2669976" cy="155680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After Hours / 24 Hr Emergency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Shared Services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Radiology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Pharmacy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Maternity obstetric unit (MOU)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Minor procedure theatre (MMC)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Short stay beds</a:t>
          </a:r>
          <a:endParaRPr lang="en-US" sz="1000" kern="1200" dirty="0"/>
        </a:p>
      </dsp:txBody>
      <dsp:txXfrm>
        <a:off x="3968408" y="764121"/>
        <a:ext cx="2578782" cy="1465608"/>
      </dsp:txXfrm>
    </dsp:sp>
    <dsp:sp modelId="{1744FE69-E9A4-4D18-8F50-C0BCB1AE95CF}">
      <dsp:nvSpPr>
        <dsp:cNvPr id="0" name=""/>
        <dsp:cNvSpPr/>
      </dsp:nvSpPr>
      <dsp:spPr>
        <a:xfrm>
          <a:off x="7176845" y="0"/>
          <a:ext cx="3337470" cy="2395080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Large CHC</a:t>
          </a:r>
        </a:p>
      </dsp:txBody>
      <dsp:txXfrm>
        <a:off x="7176845" y="0"/>
        <a:ext cx="3337470" cy="718524"/>
      </dsp:txXfrm>
    </dsp:sp>
    <dsp:sp modelId="{C40C0094-A7B2-42A4-9994-D28E75558515}">
      <dsp:nvSpPr>
        <dsp:cNvPr id="0" name=""/>
        <dsp:cNvSpPr/>
      </dsp:nvSpPr>
      <dsp:spPr>
        <a:xfrm>
          <a:off x="7510592" y="718524"/>
          <a:ext cx="2669976" cy="155680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Multi-disciplinary team: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Dentistry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Optometry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Physiotherapy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Occupational Therapy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Speech Audiology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Podiatry</a:t>
          </a:r>
        </a:p>
      </dsp:txBody>
      <dsp:txXfrm>
        <a:off x="7556189" y="764121"/>
        <a:ext cx="2578782" cy="14656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2D084-5A2C-4BE3-8853-9A6BFAAE3B30}">
      <dsp:nvSpPr>
        <dsp:cNvPr id="0" name=""/>
        <dsp:cNvSpPr/>
      </dsp:nvSpPr>
      <dsp:spPr>
        <a:xfrm>
          <a:off x="3813953" y="1880774"/>
          <a:ext cx="2309722" cy="2309722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3B80C39-96B4-45E7-B48A-00A4EB6800BC}">
      <dsp:nvSpPr>
        <dsp:cNvPr id="0" name=""/>
        <dsp:cNvSpPr/>
      </dsp:nvSpPr>
      <dsp:spPr>
        <a:xfrm>
          <a:off x="3629175" y="0"/>
          <a:ext cx="2679278" cy="155081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Clinical Teamwork</a:t>
          </a:r>
        </a:p>
      </dsp:txBody>
      <dsp:txXfrm>
        <a:off x="3629175" y="0"/>
        <a:ext cx="2679278" cy="1550813"/>
      </dsp:txXfrm>
    </dsp:sp>
    <dsp:sp modelId="{E0E7EDC6-AC36-4343-966A-977FC53DA924}">
      <dsp:nvSpPr>
        <dsp:cNvPr id="0" name=""/>
        <dsp:cNvSpPr/>
      </dsp:nvSpPr>
      <dsp:spPr>
        <a:xfrm>
          <a:off x="4692572" y="2518917"/>
          <a:ext cx="2309722" cy="2309722"/>
        </a:xfrm>
        <a:prstGeom prst="ellipse">
          <a:avLst/>
        </a:prstGeom>
        <a:solidFill>
          <a:schemeClr val="accent6">
            <a:lumMod val="60000"/>
            <a:lumOff val="40000"/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BFAF83F-F527-4350-BC9B-70790717C9A0}">
      <dsp:nvSpPr>
        <dsp:cNvPr id="0" name=""/>
        <dsp:cNvSpPr/>
      </dsp:nvSpPr>
      <dsp:spPr>
        <a:xfrm>
          <a:off x="7186148" y="2045754"/>
          <a:ext cx="2402111" cy="168279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Community-orientation</a:t>
          </a:r>
          <a:endParaRPr lang="en-US" sz="4800" kern="1200" dirty="0"/>
        </a:p>
      </dsp:txBody>
      <dsp:txXfrm>
        <a:off x="7186148" y="2045754"/>
        <a:ext cx="2402111" cy="1682798"/>
      </dsp:txXfrm>
    </dsp:sp>
    <dsp:sp modelId="{4DF7724E-07CC-4F46-AA75-9E1E5DC408E5}">
      <dsp:nvSpPr>
        <dsp:cNvPr id="0" name=""/>
        <dsp:cNvSpPr/>
      </dsp:nvSpPr>
      <dsp:spPr>
        <a:xfrm>
          <a:off x="4357200" y="3552353"/>
          <a:ext cx="2309722" cy="2309722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731C1C8-6F9F-3145-96A3-7BCB17058FC5}">
      <dsp:nvSpPr>
        <dsp:cNvPr id="0" name=""/>
        <dsp:cNvSpPr/>
      </dsp:nvSpPr>
      <dsp:spPr>
        <a:xfrm>
          <a:off x="6816593" y="4916409"/>
          <a:ext cx="2402111" cy="168279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Referral Support</a:t>
          </a:r>
        </a:p>
      </dsp:txBody>
      <dsp:txXfrm>
        <a:off x="6816593" y="4916409"/>
        <a:ext cx="2402111" cy="1682798"/>
      </dsp:txXfrm>
    </dsp:sp>
    <dsp:sp modelId="{EC2256BA-5C58-7B4D-8614-12DB4C544425}">
      <dsp:nvSpPr>
        <dsp:cNvPr id="0" name=""/>
        <dsp:cNvSpPr/>
      </dsp:nvSpPr>
      <dsp:spPr>
        <a:xfrm>
          <a:off x="3270706" y="3552353"/>
          <a:ext cx="2309722" cy="2309722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750FBE8-BB58-234C-AAEF-02EFFBE20B98}">
      <dsp:nvSpPr>
        <dsp:cNvPr id="0" name=""/>
        <dsp:cNvSpPr/>
      </dsp:nvSpPr>
      <dsp:spPr>
        <a:xfrm>
          <a:off x="718925" y="4916409"/>
          <a:ext cx="2402111" cy="168279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District coordination</a:t>
          </a:r>
        </a:p>
      </dsp:txBody>
      <dsp:txXfrm>
        <a:off x="718925" y="4916409"/>
        <a:ext cx="2402111" cy="1682798"/>
      </dsp:txXfrm>
    </dsp:sp>
    <dsp:sp modelId="{3C79EFF0-9D71-7B4D-AD3D-70933CD77756}">
      <dsp:nvSpPr>
        <dsp:cNvPr id="0" name=""/>
        <dsp:cNvSpPr/>
      </dsp:nvSpPr>
      <dsp:spPr>
        <a:xfrm>
          <a:off x="2935335" y="2518917"/>
          <a:ext cx="2309722" cy="2309722"/>
        </a:xfrm>
        <a:prstGeom prst="ellipse">
          <a:avLst/>
        </a:prstGeom>
        <a:solidFill>
          <a:schemeClr val="accent1">
            <a:lumMod val="60000"/>
            <a:lumOff val="40000"/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F706CB8-90D4-CD42-90B6-4CE7B4CF7C25}">
      <dsp:nvSpPr>
        <dsp:cNvPr id="0" name=""/>
        <dsp:cNvSpPr/>
      </dsp:nvSpPr>
      <dsp:spPr>
        <a:xfrm>
          <a:off x="349369" y="2045754"/>
          <a:ext cx="2402111" cy="168279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Supply-side innovation</a:t>
          </a:r>
        </a:p>
      </dsp:txBody>
      <dsp:txXfrm>
        <a:off x="349369" y="2045754"/>
        <a:ext cx="2402111" cy="1682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ACF48-490E-D943-AEAF-6D3DB27D6A44}">
      <dsp:nvSpPr>
        <dsp:cNvPr id="0" name=""/>
        <dsp:cNvSpPr/>
      </dsp:nvSpPr>
      <dsp:spPr>
        <a:xfrm>
          <a:off x="4011929" y="1895525"/>
          <a:ext cx="2327838" cy="2327838"/>
        </a:xfrm>
        <a:prstGeom prst="ellipse">
          <a:avLst/>
        </a:prstGeom>
        <a:solidFill>
          <a:schemeClr val="accent6"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B70BFE3-C74F-DB44-AF05-76C5F01826BF}">
      <dsp:nvSpPr>
        <dsp:cNvPr id="0" name=""/>
        <dsp:cNvSpPr/>
      </dsp:nvSpPr>
      <dsp:spPr>
        <a:xfrm>
          <a:off x="3825702" y="0"/>
          <a:ext cx="2700292" cy="156297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Accreditation</a:t>
          </a:r>
        </a:p>
      </dsp:txBody>
      <dsp:txXfrm>
        <a:off x="3825702" y="0"/>
        <a:ext cx="2700292" cy="1562977"/>
      </dsp:txXfrm>
    </dsp:sp>
    <dsp:sp modelId="{B859E336-485E-0B4E-B7F3-05CA8DFC8596}">
      <dsp:nvSpPr>
        <dsp:cNvPr id="0" name=""/>
        <dsp:cNvSpPr/>
      </dsp:nvSpPr>
      <dsp:spPr>
        <a:xfrm>
          <a:off x="4897439" y="2538673"/>
          <a:ext cx="2327838" cy="2327838"/>
        </a:xfrm>
        <a:prstGeom prst="ellipse">
          <a:avLst/>
        </a:prstGeom>
        <a:solidFill>
          <a:schemeClr val="accent5"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5B07822-1614-404D-B75C-24258E5DD46F}">
      <dsp:nvSpPr>
        <dsp:cNvPr id="0" name=""/>
        <dsp:cNvSpPr/>
      </dsp:nvSpPr>
      <dsp:spPr>
        <a:xfrm>
          <a:off x="7410573" y="2061799"/>
          <a:ext cx="2420951" cy="169599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Enrolment</a:t>
          </a:r>
        </a:p>
      </dsp:txBody>
      <dsp:txXfrm>
        <a:off x="7410573" y="2061799"/>
        <a:ext cx="2420951" cy="1695996"/>
      </dsp:txXfrm>
    </dsp:sp>
    <dsp:sp modelId="{FBF25F88-3C93-E944-BF9D-D7BAD84C940D}">
      <dsp:nvSpPr>
        <dsp:cNvPr id="0" name=""/>
        <dsp:cNvSpPr/>
      </dsp:nvSpPr>
      <dsp:spPr>
        <a:xfrm>
          <a:off x="4559437" y="3580214"/>
          <a:ext cx="2327838" cy="2327838"/>
        </a:xfrm>
        <a:prstGeom prst="ellipse">
          <a:avLst/>
        </a:prstGeom>
        <a:solidFill>
          <a:schemeClr val="accent4"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4E932C5-BCFE-E847-BD79-BE3E0C8C44B3}">
      <dsp:nvSpPr>
        <dsp:cNvPr id="0" name=""/>
        <dsp:cNvSpPr/>
      </dsp:nvSpPr>
      <dsp:spPr>
        <a:xfrm>
          <a:off x="7038119" y="4954969"/>
          <a:ext cx="2420951" cy="169599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Data Submission</a:t>
          </a:r>
        </a:p>
      </dsp:txBody>
      <dsp:txXfrm>
        <a:off x="7038119" y="4954969"/>
        <a:ext cx="2420951" cy="1695996"/>
      </dsp:txXfrm>
    </dsp:sp>
    <dsp:sp modelId="{0A42E0BE-688C-1946-BEB5-73CE5CB852F5}">
      <dsp:nvSpPr>
        <dsp:cNvPr id="0" name=""/>
        <dsp:cNvSpPr/>
      </dsp:nvSpPr>
      <dsp:spPr>
        <a:xfrm>
          <a:off x="3464422" y="3580214"/>
          <a:ext cx="2327838" cy="2327838"/>
        </a:xfrm>
        <a:prstGeom prst="ellipse">
          <a:avLst/>
        </a:prstGeom>
        <a:solidFill>
          <a:schemeClr val="accent3"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C099089-CA4B-E04E-9A3A-631B9726A050}">
      <dsp:nvSpPr>
        <dsp:cNvPr id="0" name=""/>
        <dsp:cNvSpPr/>
      </dsp:nvSpPr>
      <dsp:spPr>
        <a:xfrm>
          <a:off x="892626" y="4954969"/>
          <a:ext cx="2420951" cy="169599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Peer Review</a:t>
          </a:r>
          <a:endParaRPr lang="en-US" sz="2400" kern="1200" dirty="0"/>
        </a:p>
      </dsp:txBody>
      <dsp:txXfrm>
        <a:off x="892626" y="4954969"/>
        <a:ext cx="2420951" cy="1695996"/>
      </dsp:txXfrm>
    </dsp:sp>
    <dsp:sp modelId="{A5240241-70E6-C248-A9F5-BD8ED2C21ED2}">
      <dsp:nvSpPr>
        <dsp:cNvPr id="0" name=""/>
        <dsp:cNvSpPr/>
      </dsp:nvSpPr>
      <dsp:spPr>
        <a:xfrm>
          <a:off x="3126420" y="2538673"/>
          <a:ext cx="2327838" cy="2327838"/>
        </a:xfrm>
        <a:prstGeom prst="ellipse">
          <a:avLst/>
        </a:prstGeom>
        <a:solidFill>
          <a:schemeClr val="accent2">
            <a:alpha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5D8E710-BA01-EA41-AD5E-78BEBFE050A5}">
      <dsp:nvSpPr>
        <dsp:cNvPr id="0" name=""/>
        <dsp:cNvSpPr/>
      </dsp:nvSpPr>
      <dsp:spPr>
        <a:xfrm>
          <a:off x="520172" y="2061799"/>
          <a:ext cx="2420951" cy="169599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Training</a:t>
          </a:r>
          <a:endParaRPr lang="en-US" sz="3600" kern="1200" dirty="0"/>
        </a:p>
      </dsp:txBody>
      <dsp:txXfrm>
        <a:off x="520172" y="2061799"/>
        <a:ext cx="2420951" cy="1695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B80F1-74D2-1547-8BB9-B8B0E7C2ED2F}" type="datetimeFigureOut">
              <a:rPr lang="en-US" smtClean="0"/>
              <a:t>1/17/22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9A8F3-B6FC-F241-9523-FDE9D602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77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A8F3-B6FC-F241-9523-FDE9D602FD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45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2008 –Ouagadougou Declaration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Commitment vs. Action? </a:t>
            </a:r>
            <a:r>
              <a:rPr lang="en-US" i="1" dirty="0"/>
              <a:t>Use priority </a:t>
            </a:r>
            <a:r>
              <a:rPr lang="en-US" i="1" dirty="0" err="1"/>
              <a:t>programmes</a:t>
            </a:r>
            <a:r>
              <a:rPr lang="en-US" i="1" dirty="0"/>
              <a:t> as entry point </a:t>
            </a:r>
            <a:r>
              <a:rPr lang="en-US" dirty="0"/>
              <a:t>to strengthen national health systems using PHC</a:t>
            </a:r>
          </a:p>
          <a:p>
            <a:pPr lvl="0"/>
            <a:r>
              <a:rPr lang="en-US" dirty="0"/>
              <a:t>2012 </a:t>
            </a:r>
            <a:r>
              <a:rPr lang="en-ZA" dirty="0"/>
              <a:t>HRH a priority [NO mention of PHC]</a:t>
            </a:r>
          </a:p>
          <a:p>
            <a:pPr lvl="0"/>
            <a:endParaRPr lang="en-ZA" dirty="0"/>
          </a:p>
          <a:p>
            <a:pPr lvl="0"/>
            <a:endParaRPr lang="en-ZA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A8F3-B6FC-F241-9523-FDE9D602FD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04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2017 WHO AFRO Report/Resolutions </a:t>
            </a:r>
            <a:r>
              <a:rPr lang="en-ZA" b="1" dirty="0"/>
              <a:t>Leave no one behind </a:t>
            </a:r>
            <a:r>
              <a:rPr lang="en-ZA" dirty="0"/>
              <a:t>Strengthening health systems for UHC and the SDGs in Africa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/>
              <a:t>“</a:t>
            </a:r>
            <a:r>
              <a:rPr lang="en-ZA" i="1" dirty="0"/>
              <a:t>A holistic approach to strengthening health systems, moving away from the programme-specific approach of the MDG era</a:t>
            </a:r>
            <a:r>
              <a:rPr lang="en-ZA" dirty="0"/>
              <a:t>” </a:t>
            </a:r>
          </a:p>
          <a:p>
            <a:pPr lvl="1"/>
            <a:r>
              <a:rPr lang="en-ZA" b="1" dirty="0"/>
              <a:t>Efficient integrated person-centred delivery</a:t>
            </a:r>
          </a:p>
          <a:p>
            <a:pPr lvl="1"/>
            <a:r>
              <a:rPr lang="en-ZA" b="1" dirty="0"/>
              <a:t>Inter-sectoral collaboration for SDGs</a:t>
            </a:r>
          </a:p>
          <a:p>
            <a:r>
              <a:rPr lang="en-US" dirty="0"/>
              <a:t>2018: WHO Contribution to WHO Global Report</a:t>
            </a:r>
          </a:p>
          <a:p>
            <a:r>
              <a:rPr lang="en-ZA" b="1" dirty="0"/>
              <a:t>Challenges: poor decentralisation!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2019 WHO AFRO “</a:t>
            </a:r>
            <a:r>
              <a:rPr lang="en-ZA" dirty="0"/>
              <a:t>THE STATE OF HEALTH in the WHO African Region” “WHO’s concept of </a:t>
            </a:r>
            <a:r>
              <a:rPr lang="en-ZA" b="1" dirty="0"/>
              <a:t>six building blocks </a:t>
            </a:r>
            <a:r>
              <a:rPr lang="en-ZA" dirty="0"/>
              <a:t>approach has led in practice to the </a:t>
            </a:r>
            <a:r>
              <a:rPr lang="en-ZA" b="1" dirty="0"/>
              <a:t>verticalization</a:t>
            </a:r>
            <a:r>
              <a:rPr lang="en-ZA" dirty="0"/>
              <a:t> of the efforts at improving health systems, with a focus on intervention within specific blocks, as opposed to the interactions across building blocks” </a:t>
            </a:r>
            <a:r>
              <a:rPr lang="en-ZA" dirty="0">
                <a:sym typeface="Wingdings" pitchFamily="2" charset="2"/>
              </a:rPr>
              <a:t> poor person-centredness</a:t>
            </a:r>
          </a:p>
          <a:p>
            <a:endParaRPr lang="en-ZA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A8F3-B6FC-F241-9523-FDE9D602FD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76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A8F3-B6FC-F241-9523-FDE9D602FD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938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A8F3-B6FC-F241-9523-FDE9D602FD5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4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35E49-DAD4-2E41-81CE-C67314EC42E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63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35E49-DAD4-2E41-81CE-C67314EC42E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34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A8F3-B6FC-F241-9523-FDE9D602FD5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34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35E49-DAD4-2E41-81CE-C67314EC42E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99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A8F3-B6FC-F241-9523-FDE9D602FD5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50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A8F3-B6FC-F241-9523-FDE9D602FD5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25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35E49-DAD4-2E41-81CE-C67314EC42E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35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A8F3-B6FC-F241-9523-FDE9D602FD5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649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35E49-DAD4-2E41-81CE-C67314EC42E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4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35E49-DAD4-2E41-81CE-C67314EC42E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3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515E8-B445-CC42-9605-F92314E0E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A43ADE-60A5-D943-8D6D-F70356E9E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A9F1C-43F7-714A-9558-4B5F0DACD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D701E-C108-124C-BE90-6CC03A88F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44B80-6BFC-6246-ACE0-4DCDB6FBA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04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AFEE5-08AE-D34D-83F7-799385C9B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44B52-F5AB-6B49-B26F-207AD243E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F6B0F-1909-ED4A-84E0-D008D055E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35975-FD7D-E34F-B5F6-D34184A96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DCC69-AD53-BF41-B240-1EEEBEE8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03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49717-577D-E44E-B046-614934906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CBD239-E896-0E4C-BD27-0464ADF4E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5B72B-BCC3-4D40-8B89-43036F7E5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201E-8BDD-764D-B29B-29A27CA29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1771C-E37F-614A-AD23-15E99B5B9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46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D161-7E62-3645-9548-B478E44E7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219AD-B4FE-194D-96D3-75E203F59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FC2463-D9A5-C34D-A950-CBC08F58A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A0E5B-CD5C-6A47-B01C-AF351C45C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05242-7C79-374A-A9FA-C9139467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0290-1413-D44D-A5FB-EE5677C77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92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132EB-85B5-B742-8D52-366658E75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759BF-A562-034D-8733-6A6F5EDD0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40F9CF-8031-BE47-8EE7-DCBC23AE4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9BF473-5931-C64F-A86D-8BA9243D2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53B454-B244-4D49-BAFD-FB3303ED04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D20A9F-6A7E-E046-B01A-77697B0B8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9AF86C-53C6-CB43-9D1B-CECD1A25D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78CEC2-2381-8449-85CD-0C2B14C42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6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E903-CA0F-2849-A1BE-DF274804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F627-611C-F341-A48E-76F17D618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1F0C86-DA89-FA40-A40A-FB42BD083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2CE97-B24B-F64F-AD8F-9FF582C0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41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2C8F32-54D6-C644-8AC7-E5BAD10CF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3E26F7-0E0A-834C-B356-B6DD9FB58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796E1-5AA4-7C49-8D8C-53F61C9F3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C703A-88A2-BF4E-9B8B-2BCBFCD2F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2228E-9685-2D49-8A26-C3CABC177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A4D5A-2A9B-244F-ADDB-3BB6B1B305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9A6E0-7F61-1247-8095-A6DF9E307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38581-6E3C-C34F-8F75-7D0FE4948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5ECEDF-6B5E-C346-AEC9-66265A369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58055-25F7-0549-A346-A83B24CC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9A7F1E-45EA-634F-BB9A-645F40453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F0454-3927-C147-8654-B4EEC292D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75170-36E2-4B47-BD12-9C49BB7D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B55D0-FCB7-C54D-A4A0-3A1A93F9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85560-FA89-4D4A-8637-444010A5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1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84865-9091-F546-A5E4-1C0D5833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BD2A73-7921-B24E-9161-0F3ADD7E7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F0AA5-6228-684E-9FB6-3FD65ADA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357DF-18F3-8E41-9486-CA57C5BB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75CC4-500C-CD44-9C72-16C2FC098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51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FC2F42-FBBD-0249-B5BF-67A82261C6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261CF4-9052-2A4B-9A5D-6D2590F26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8FD93-CA41-1F4C-8998-F6F4D692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9E340-7A41-2E40-B754-62BFD6E4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0AA34-A663-C749-993C-57FB6A34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2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4C20D3-8495-284F-B6B8-BCD06BD09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67809-83AF-C244-9712-8A55A3424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ABF86-2188-8442-BA62-727AB538D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D3B3A-A14C-1A4E-99EA-F95799EF5B4E}" type="datetimeFigureOut">
              <a:rPr lang="en-US" smtClean="0"/>
              <a:t>1/17/22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0F467-FBE6-BD49-AE43-094FB400B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8C2B3-36C1-454D-B1D8-F4A0227FA9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C8B4A-0CB0-6C46-AA4B-262E9F4FB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8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mailto:https://www.youtube.com/watch?v=Z_AIJftLBfQ#https://www.youtube.com/watch?v=Z_AIJftLBf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ncaafrica.org/" TargetMode="External"/><Relationship Id="rId2" Type="http://schemas.openxmlformats.org/officeDocument/2006/relationships/hyperlink" Target="https://profmoos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frophc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0E6105-8DBE-104A-A786-49AA3E6E9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1384" y="679730"/>
            <a:ext cx="4171994" cy="393272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PHC Team Practice Models for UHC in Africa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4C696E80-1F50-034B-8F18-EC782DBFD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31383" y="5227455"/>
            <a:ext cx="3876085" cy="857461"/>
          </a:xfrm>
        </p:spPr>
        <p:txBody>
          <a:bodyPr>
            <a:normAutofit/>
          </a:bodyPr>
          <a:lstStyle/>
          <a:p>
            <a:pPr algn="l"/>
            <a:r>
              <a:rPr lang="en-ZA" sz="1700"/>
              <a:t>Prof S. </a:t>
            </a:r>
            <a:r>
              <a:rPr lang="en-ZA" sz="1700" err="1"/>
              <a:t>Moosa</a:t>
            </a:r>
            <a:r>
              <a:rPr lang="en-ZA" sz="1700"/>
              <a:t>, </a:t>
            </a:r>
            <a:r>
              <a:rPr lang="en-US" sz="1700"/>
              <a:t>Executive Coordinator</a:t>
            </a:r>
          </a:p>
          <a:p>
            <a:pPr algn="l"/>
            <a:r>
              <a:rPr lang="en-US" sz="1700"/>
              <a:t>African Forum for Primary Health Care</a:t>
            </a:r>
            <a:endParaRPr lang="en-ZA" sz="17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A29735-5BB2-B04F-A9CB-9A8C0D8FF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4" r="2" b="2"/>
          <a:stretch/>
        </p:blipFill>
        <p:spPr>
          <a:xfrm>
            <a:off x="942597" y="612644"/>
            <a:ext cx="5608830" cy="563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10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person, outdoor, old, group&#10;&#10;Description automatically generated">
            <a:extLst>
              <a:ext uri="{FF2B5EF4-FFF2-40B4-BE49-F238E27FC236}">
                <a16:creationId xmlns:a16="http://schemas.microsoft.com/office/drawing/2014/main" id="{4FC8DEEA-ADBC-904F-BA19-9DB8549385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87"/>
          <a:stretch/>
        </p:blipFill>
        <p:spPr>
          <a:xfrm>
            <a:off x="35624" y="-11422"/>
            <a:ext cx="1219200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A5D9D-9E9E-7C4C-921F-5B2500100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168" y="3417573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History of Africa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458F1BA-B939-AA46-9B28-D82B5A080335}"/>
              </a:ext>
            </a:extLst>
          </p:cNvPr>
          <p:cNvSpPr txBox="1"/>
          <p:nvPr/>
        </p:nvSpPr>
        <p:spPr>
          <a:xfrm>
            <a:off x="527726" y="4517594"/>
            <a:ext cx="496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ZA" dirty="0"/>
              <a:t>The State of Universal Health Coverage in Africa: Report of AHAIC Commission. Nairobi. Kenya. 2021</a:t>
            </a:r>
          </a:p>
        </p:txBody>
      </p:sp>
    </p:spTree>
    <p:extLst>
      <p:ext uri="{BB962C8B-B14F-4D97-AF65-F5344CB8AC3E}">
        <p14:creationId xmlns:p14="http://schemas.microsoft.com/office/powerpoint/2010/main" val="3256214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341A4-2CEB-3A4C-AE46-2132B6E74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PHC in Africa</a:t>
            </a:r>
          </a:p>
        </p:txBody>
      </p:sp>
      <p:pic>
        <p:nvPicPr>
          <p:cNvPr id="5" name="Picture 4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9FD907B3-91D8-C346-B3BC-F49BB19EE3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876"/>
          <a:stretch/>
        </p:blipFill>
        <p:spPr>
          <a:xfrm>
            <a:off x="1641580" y="2818853"/>
            <a:ext cx="3971235" cy="3108272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3D110F7F-AA17-D44F-A416-1204D19DE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803" y="1870465"/>
            <a:ext cx="3953012" cy="1558535"/>
          </a:xfrm>
          <a:prstGeom prst="rect">
            <a:avLst/>
          </a:prstGeom>
        </p:spPr>
      </p:pic>
      <p:pic>
        <p:nvPicPr>
          <p:cNvPr id="6" name="Picture 5" descr="A person holding a baby&#10;&#10;Description automatically generated with medium confidence">
            <a:extLst>
              <a:ext uri="{FF2B5EF4-FFF2-40B4-BE49-F238E27FC236}">
                <a16:creationId xmlns:a16="http://schemas.microsoft.com/office/drawing/2014/main" id="{A8BA3FEF-5B73-4D45-BBD0-F425AE25E6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9187" y="1923659"/>
            <a:ext cx="3992646" cy="400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96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AAA0D-0E8F-164B-AADE-11A558BB0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PHC in Africa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794826E-75B3-E74E-8956-DC4275993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698" y="1419970"/>
            <a:ext cx="3466284" cy="4421734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62C1CCA-5F31-3444-840A-346AB89F4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5982" y="1027906"/>
            <a:ext cx="3407266" cy="4813798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1869A01-2B1E-E043-B408-86E843EF2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752" y="1364372"/>
            <a:ext cx="3457767" cy="480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94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7AAE83-FADA-614D-886B-6C08D12F9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2021 AHAIC Report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E6DFC5-1D63-CE46-A8E4-BC5A9AEFE7C1}"/>
              </a:ext>
            </a:extLst>
          </p:cNvPr>
          <p:cNvSpPr txBox="1"/>
          <p:nvPr/>
        </p:nvSpPr>
        <p:spPr>
          <a:xfrm>
            <a:off x="838200" y="2333297"/>
            <a:ext cx="4619621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State of Universal Health Coverage in Africa: Report of the Africa Health Agenda International Conference Commission. Nairobi. Kenya. 2021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Performance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Challenges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Opportunities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Recommendations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Content Placeholder 4" descr="A picture containing text, sign, sale&#10;&#10;Description automatically generated">
            <a:extLst>
              <a:ext uri="{FF2B5EF4-FFF2-40B4-BE49-F238E27FC236}">
                <a16:creationId xmlns:a16="http://schemas.microsoft.com/office/drawing/2014/main" id="{8336F0D9-D1F0-5A4E-8E91-10C296D16A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114"/>
          <a:stretch/>
        </p:blipFill>
        <p:spPr>
          <a:xfrm>
            <a:off x="6296021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38594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50AC2-0801-1448-84A3-D0B684439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dirty="0"/>
              <a:t>UHC </a:t>
            </a:r>
            <a:r>
              <a:rPr lang="en-US" b="1" dirty="0">
                <a:solidFill>
                  <a:srgbClr val="FF0000"/>
                </a:solidFill>
              </a:rPr>
              <a:t>performance</a:t>
            </a:r>
            <a:r>
              <a:rPr lang="en-US" dirty="0"/>
              <a:t> in Africa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72115-E274-9F4B-9636-47692D99B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5654040" cy="3843666"/>
          </a:xfrm>
        </p:spPr>
        <p:txBody>
          <a:bodyPr>
            <a:normAutofit/>
          </a:bodyPr>
          <a:lstStyle/>
          <a:p>
            <a:r>
              <a:rPr lang="en-US" sz="2400" dirty="0"/>
              <a:t>Effective coverage is poor</a:t>
            </a:r>
          </a:p>
          <a:p>
            <a:r>
              <a:rPr lang="en-US" sz="2400" dirty="0"/>
              <a:t>Financial risk protection(8.2% catastrophic expenditure pa)</a:t>
            </a:r>
          </a:p>
          <a:p>
            <a:r>
              <a:rPr lang="en-US" sz="2400" dirty="0"/>
              <a:t>Health outcomes improving but globally low.</a:t>
            </a:r>
          </a:p>
          <a:p>
            <a:pPr lvl="1"/>
            <a:endParaRPr lang="en-US" sz="1900" dirty="0"/>
          </a:p>
        </p:txBody>
      </p:sp>
      <p:pic>
        <p:nvPicPr>
          <p:cNvPr id="5" name="Picture 4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686C6E00-9DCD-9842-8044-7C97255CAB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20" r="452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6824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AF7734-8555-9840-B651-4EE5B4B63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dirty="0"/>
              <a:t>UHC </a:t>
            </a:r>
            <a:r>
              <a:rPr lang="en-US" b="1" dirty="0">
                <a:solidFill>
                  <a:srgbClr val="FF0000"/>
                </a:solidFill>
              </a:rPr>
              <a:t>challenges</a:t>
            </a:r>
            <a:r>
              <a:rPr lang="en-US" dirty="0"/>
              <a:t> in Africa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1F6B4-3482-2A47-ADF4-7C383D040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US" sz="2400" dirty="0"/>
              <a:t>Context</a:t>
            </a:r>
          </a:p>
          <a:p>
            <a:pPr lvl="1"/>
            <a:r>
              <a:rPr lang="en-US" dirty="0"/>
              <a:t>Legacy of colonization</a:t>
            </a:r>
          </a:p>
          <a:p>
            <a:pPr lvl="1"/>
            <a:r>
              <a:rPr lang="en-US" dirty="0"/>
              <a:t>Neo-colonial influence</a:t>
            </a:r>
          </a:p>
          <a:p>
            <a:pPr lvl="1"/>
            <a:r>
              <a:rPr lang="en-US" dirty="0"/>
              <a:t>Inadequate economic growth / high dependency</a:t>
            </a:r>
          </a:p>
          <a:p>
            <a:pPr lvl="1"/>
            <a:r>
              <a:rPr lang="en-US" dirty="0"/>
              <a:t>Political instability / wars</a:t>
            </a:r>
          </a:p>
          <a:p>
            <a:pPr lvl="1"/>
            <a:r>
              <a:rPr lang="en-US" dirty="0"/>
              <a:t>Rising / unplanned urbanization</a:t>
            </a:r>
          </a:p>
          <a:p>
            <a:pPr lvl="1"/>
            <a:r>
              <a:rPr lang="en-US" dirty="0"/>
              <a:t>Climate change</a:t>
            </a:r>
          </a:p>
          <a:p>
            <a:endParaRPr lang="en-US" sz="1600" dirty="0"/>
          </a:p>
        </p:txBody>
      </p:sp>
      <p:pic>
        <p:nvPicPr>
          <p:cNvPr id="5" name="Picture 4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8BB29E51-6A93-8F44-A12A-CB8E73A01A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6266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24559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F7734-8555-9840-B651-4EE5B4B63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dirty="0"/>
              <a:t>UHC </a:t>
            </a:r>
            <a:r>
              <a:rPr lang="en-US" b="1" dirty="0">
                <a:solidFill>
                  <a:srgbClr val="FF0000"/>
                </a:solidFill>
              </a:rPr>
              <a:t>challenges</a:t>
            </a:r>
            <a:r>
              <a:rPr lang="en-US" dirty="0"/>
              <a:t> in Africa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1F6B4-3482-2A47-ADF4-7C383D040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System</a:t>
            </a:r>
          </a:p>
          <a:p>
            <a:pPr lvl="1"/>
            <a:r>
              <a:rPr lang="en-US" dirty="0"/>
              <a:t>Poorly managed health sector resources</a:t>
            </a:r>
          </a:p>
          <a:p>
            <a:pPr lvl="1"/>
            <a:r>
              <a:rPr lang="en-US" dirty="0"/>
              <a:t>Weak governance and accountability of health systems</a:t>
            </a:r>
          </a:p>
          <a:p>
            <a:pPr lvl="1"/>
            <a:r>
              <a:rPr lang="en-US" dirty="0"/>
              <a:t>High disease burden</a:t>
            </a:r>
          </a:p>
          <a:p>
            <a:pPr lvl="1"/>
            <a:r>
              <a:rPr lang="en-US" dirty="0"/>
              <a:t>Low trust/ownership in health systems</a:t>
            </a:r>
          </a:p>
          <a:p>
            <a:pPr lvl="1"/>
            <a:r>
              <a:rPr lang="en-US" dirty="0"/>
              <a:t>Societal practices/norms/beliefs</a:t>
            </a:r>
          </a:p>
        </p:txBody>
      </p:sp>
      <p:pic>
        <p:nvPicPr>
          <p:cNvPr id="5" name="Picture 4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8BB29E51-6A93-8F44-A12A-CB8E73A01A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6266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7429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2CA21-F785-E84D-B09C-436B2540D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dirty="0"/>
              <a:t>UHC </a:t>
            </a:r>
            <a:r>
              <a:rPr lang="en-US" b="1" dirty="0">
                <a:solidFill>
                  <a:srgbClr val="FF0000"/>
                </a:solidFill>
              </a:rPr>
              <a:t>opportunities</a:t>
            </a:r>
            <a:r>
              <a:rPr lang="en-US" dirty="0"/>
              <a:t> in Africa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B71E8-8930-CD42-9283-3A984F445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US" sz="2400" dirty="0"/>
              <a:t>Africa’s economic trajectory</a:t>
            </a:r>
          </a:p>
          <a:p>
            <a:r>
              <a:rPr lang="en-US" sz="2400" dirty="0"/>
              <a:t>AU is pro-people</a:t>
            </a:r>
          </a:p>
          <a:p>
            <a:r>
              <a:rPr lang="en-US" sz="2400" dirty="0"/>
              <a:t>African Free Trade Area</a:t>
            </a:r>
          </a:p>
          <a:p>
            <a:r>
              <a:rPr lang="en-US" sz="2400" dirty="0"/>
              <a:t>Network of traditional healthcare providers</a:t>
            </a:r>
          </a:p>
          <a:p>
            <a:r>
              <a:rPr lang="en-US" sz="2400" dirty="0"/>
              <a:t>Political commitment</a:t>
            </a:r>
          </a:p>
          <a:p>
            <a:r>
              <a:rPr lang="en-US" sz="2400" dirty="0"/>
              <a:t>Demographic dividend</a:t>
            </a:r>
          </a:p>
        </p:txBody>
      </p:sp>
      <p:pic>
        <p:nvPicPr>
          <p:cNvPr id="6" name="Picture 5" descr="Two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3022CAB2-3183-4E48-97B2-E44A09122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1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6323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2CA21-F785-E84D-B09C-436B2540D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dirty="0"/>
              <a:t>UHC </a:t>
            </a:r>
            <a:r>
              <a:rPr lang="en-US" b="1" dirty="0">
                <a:solidFill>
                  <a:srgbClr val="FF0000"/>
                </a:solidFill>
              </a:rPr>
              <a:t>opportunities</a:t>
            </a:r>
            <a:r>
              <a:rPr lang="en-US" dirty="0"/>
              <a:t> in Africa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B71E8-8930-CD42-9283-3A984F445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US" sz="2400" dirty="0"/>
              <a:t>Developed private sector</a:t>
            </a:r>
          </a:p>
          <a:p>
            <a:r>
              <a:rPr lang="en-US" sz="2400" dirty="0"/>
              <a:t>Innovation ecosystem</a:t>
            </a:r>
          </a:p>
          <a:p>
            <a:r>
              <a:rPr lang="en-US" sz="2400" dirty="0"/>
              <a:t>Strong civil society</a:t>
            </a:r>
          </a:p>
          <a:p>
            <a:r>
              <a:rPr lang="en-US" sz="2400" dirty="0"/>
              <a:t>Well-trained and competent health professionals</a:t>
            </a:r>
          </a:p>
          <a:p>
            <a:r>
              <a:rPr lang="en-US" sz="2400" dirty="0"/>
              <a:t>COVID 19 health system strengthening efforts</a:t>
            </a:r>
          </a:p>
        </p:txBody>
      </p:sp>
      <p:pic>
        <p:nvPicPr>
          <p:cNvPr id="6" name="Picture 5" descr="Two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3022CAB2-3183-4E48-97B2-E44A09122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1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70145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F52698-2D14-3C48-BECD-1818D5B72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sz="4100" dirty="0"/>
              <a:t>UHC </a:t>
            </a:r>
            <a:r>
              <a:rPr lang="en-US" sz="4100" b="1" dirty="0">
                <a:solidFill>
                  <a:srgbClr val="FF0000"/>
                </a:solidFill>
              </a:rPr>
              <a:t>Recommendations</a:t>
            </a:r>
            <a:r>
              <a:rPr lang="en-US" sz="4100" dirty="0"/>
              <a:t> for Africa (Health)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5EC19-3E6A-A94A-806C-EFFEB8482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6"/>
            <a:ext cx="6723116" cy="3945583"/>
          </a:xfrm>
        </p:spPr>
        <p:txBody>
          <a:bodyPr>
            <a:normAutofit/>
          </a:bodyPr>
          <a:lstStyle/>
          <a:p>
            <a:r>
              <a:rPr lang="en-US" sz="2400" dirty="0"/>
              <a:t>Re-orient health systems towards population health needs (preventive/promotive care)</a:t>
            </a:r>
          </a:p>
          <a:p>
            <a:r>
              <a:rPr lang="en-US" sz="2400" dirty="0" err="1"/>
              <a:t>Prioritise</a:t>
            </a:r>
            <a:r>
              <a:rPr lang="en-US" sz="2400" dirty="0"/>
              <a:t> and strengthen PHC</a:t>
            </a:r>
          </a:p>
          <a:p>
            <a:pPr lvl="1"/>
            <a:r>
              <a:rPr lang="en-ZA" dirty="0"/>
              <a:t>Prioritise PHC/Health in All Policies - integrating developmental decentralised government. </a:t>
            </a:r>
          </a:p>
          <a:p>
            <a:pPr lvl="1"/>
            <a:r>
              <a:rPr lang="en-ZA" dirty="0"/>
              <a:t>Reallocate existing health system resources and increase investments to strengthen PHC systems.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768E6F-E6F3-2749-A754-A84C505A9D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900" r="-1" b="1190"/>
          <a:stretch/>
        </p:blipFill>
        <p:spPr>
          <a:xfrm>
            <a:off x="7561316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72586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52698-2D14-3C48-BECD-1818D5B72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sz="4100" dirty="0"/>
              <a:t>UHC </a:t>
            </a:r>
            <a:r>
              <a:rPr lang="en-US" sz="4100" b="1" dirty="0">
                <a:solidFill>
                  <a:srgbClr val="FF0000"/>
                </a:solidFill>
              </a:rPr>
              <a:t>Recommendations</a:t>
            </a:r>
            <a:r>
              <a:rPr lang="en-US" sz="4100" dirty="0"/>
              <a:t> for Africa (Health)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5EC19-3E6A-A94A-806C-EFFEB8482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6"/>
            <a:ext cx="6723116" cy="394558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/>
              <a:t>Prioritise</a:t>
            </a:r>
            <a:r>
              <a:rPr lang="en-US" sz="2400" dirty="0"/>
              <a:t> and strengthen PHC (</a:t>
            </a:r>
            <a:r>
              <a:rPr lang="en-US" sz="2400" dirty="0" err="1"/>
              <a:t>Contd</a:t>
            </a:r>
            <a:r>
              <a:rPr lang="en-US" sz="2400" dirty="0"/>
              <a:t>)</a:t>
            </a:r>
          </a:p>
          <a:p>
            <a:pPr lvl="1"/>
            <a:r>
              <a:rPr lang="en-ZA" dirty="0"/>
              <a:t>Strengthen PHC facilities first point contact healthcare - physical access, explicitly assign population groups to primary healthcare units, and implement robust referral systems. </a:t>
            </a:r>
          </a:p>
          <a:p>
            <a:pPr lvl="1"/>
            <a:r>
              <a:rPr lang="en-ZA" b="1" dirty="0"/>
              <a:t>Strengthen PHC delivery with flexible non-hierarchical multidisciplinary teams of clinical and non-clinical staff to provide integrated care to defined empanelled populations. </a:t>
            </a:r>
          </a:p>
          <a:p>
            <a:pPr lvl="1"/>
            <a:r>
              <a:rPr lang="en-ZA" b="1" dirty="0"/>
              <a:t>Implement integrated care models of service delivery, contracting, and reimbursement - </a:t>
            </a:r>
            <a:r>
              <a:rPr lang="en-ZA" dirty="0"/>
              <a:t>integrate horizontally, diagonally with programmes; and vertically with secondary.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768E6F-E6F3-2749-A754-A84C505A9D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900" r="-1" b="1190"/>
          <a:stretch/>
        </p:blipFill>
        <p:spPr>
          <a:xfrm>
            <a:off x="7561316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6843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3AE99-ADCA-B246-A7A2-85C948C9A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sz="4100" dirty="0"/>
              <a:t>UHC </a:t>
            </a:r>
            <a:r>
              <a:rPr lang="en-US" sz="4100" b="1" dirty="0"/>
              <a:t>Recommendations</a:t>
            </a:r>
            <a:r>
              <a:rPr lang="en-US" sz="4100" dirty="0"/>
              <a:t> for Africa (Health)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5CA97-3145-6C46-9AF5-C6726A607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5257800" cy="3843666"/>
          </a:xfrm>
        </p:spPr>
        <p:txBody>
          <a:bodyPr>
            <a:normAutofit/>
          </a:bodyPr>
          <a:lstStyle/>
          <a:p>
            <a:r>
              <a:rPr lang="en-ZA" sz="2400" dirty="0"/>
              <a:t>Invest in strengthening health </a:t>
            </a:r>
            <a:r>
              <a:rPr lang="en-ZA" sz="2400" b="1" u="sng" dirty="0"/>
              <a:t>system inputs</a:t>
            </a:r>
            <a:r>
              <a:rPr lang="en-ZA" sz="2400" dirty="0"/>
              <a:t>, especially PHC e.g., skilled workers / infrastructure</a:t>
            </a:r>
          </a:p>
          <a:p>
            <a:r>
              <a:rPr lang="en-ZA" sz="2400" dirty="0"/>
              <a:t>Invest in system-wide approaches to improve the </a:t>
            </a:r>
            <a:r>
              <a:rPr lang="en-ZA" sz="2400" b="1" u="sng" dirty="0"/>
              <a:t>quality of healthcare </a:t>
            </a:r>
            <a:r>
              <a:rPr lang="en-ZA" sz="2400" dirty="0"/>
              <a:t>delivered to people e.g.  resource, health workforce constraints</a:t>
            </a:r>
          </a:p>
          <a:p>
            <a:r>
              <a:rPr lang="en-US" sz="2400" dirty="0"/>
              <a:t>Invest in </a:t>
            </a:r>
            <a:r>
              <a:rPr lang="en-US" sz="2400" b="1" u="sng" dirty="0"/>
              <a:t>health technologies</a:t>
            </a:r>
          </a:p>
          <a:p>
            <a:endParaRPr lang="en-ZA" sz="2400" dirty="0"/>
          </a:p>
          <a:p>
            <a:endParaRPr lang="en-ZA" sz="2400" dirty="0"/>
          </a:p>
          <a:p>
            <a:endParaRPr lang="en-ZA" sz="1700" dirty="0"/>
          </a:p>
          <a:p>
            <a:endParaRPr lang="en-US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2F9A9F-A763-FD42-AFED-66C7D1B8F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79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5266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3AE99-ADCA-B246-A7A2-85C948C9A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sz="4100" dirty="0"/>
              <a:t>UHC </a:t>
            </a:r>
            <a:r>
              <a:rPr lang="en-US" sz="4100" b="1" dirty="0">
                <a:solidFill>
                  <a:srgbClr val="FF0000"/>
                </a:solidFill>
              </a:rPr>
              <a:t>Recommendations</a:t>
            </a:r>
            <a:r>
              <a:rPr lang="en-US" sz="4100" dirty="0"/>
              <a:t> for Africa (Health)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5CA97-3145-6C46-9AF5-C6726A607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ZA" sz="2400" dirty="0"/>
              <a:t>Reform </a:t>
            </a:r>
            <a:r>
              <a:rPr lang="en-ZA" sz="2400" b="1" u="sng" dirty="0"/>
              <a:t>health financing </a:t>
            </a:r>
            <a:r>
              <a:rPr lang="en-ZA" sz="2400" dirty="0"/>
              <a:t>systems to support UHC </a:t>
            </a:r>
          </a:p>
          <a:p>
            <a:pPr lvl="1"/>
            <a:r>
              <a:rPr lang="en-ZA" b="1" dirty="0"/>
              <a:t>Increase domestic financing</a:t>
            </a:r>
          </a:p>
          <a:p>
            <a:pPr lvl="1"/>
            <a:r>
              <a:rPr lang="en-ZA" b="1" dirty="0"/>
              <a:t>Pool tax-financed funds</a:t>
            </a:r>
          </a:p>
          <a:p>
            <a:pPr lvl="1"/>
            <a:r>
              <a:rPr lang="en-ZA" b="1" dirty="0"/>
              <a:t>Implement strategic purchasing</a:t>
            </a:r>
          </a:p>
          <a:p>
            <a:pPr lvl="1"/>
            <a:r>
              <a:rPr lang="en-ZA" dirty="0"/>
              <a:t>Reform public finance management/inefficiencies</a:t>
            </a:r>
          </a:p>
          <a:p>
            <a:pPr lvl="1"/>
            <a:r>
              <a:rPr lang="en-ZA" dirty="0"/>
              <a:t>Prioritise systems-for-health vs health systems</a:t>
            </a:r>
          </a:p>
        </p:txBody>
      </p:sp>
      <p:pic>
        <p:nvPicPr>
          <p:cNvPr id="5" name="Picture 4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E6365DAE-8E5A-144C-B9EA-6BC86F119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66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5872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3AE99-ADCA-B246-A7A2-85C948C9A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sz="4100" dirty="0"/>
              <a:t>UHC </a:t>
            </a:r>
            <a:r>
              <a:rPr lang="en-US" sz="4100" b="1" dirty="0">
                <a:solidFill>
                  <a:srgbClr val="FF0000"/>
                </a:solidFill>
              </a:rPr>
              <a:t>Recommendations</a:t>
            </a:r>
            <a:r>
              <a:rPr lang="en-US" sz="4100" dirty="0"/>
              <a:t> for Africa (Health)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5CA97-3145-6C46-9AF5-C6726A607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Strengthen </a:t>
            </a:r>
            <a:r>
              <a:rPr lang="en-US" sz="2400" b="1" dirty="0"/>
              <a:t>governance and accountability</a:t>
            </a:r>
          </a:p>
          <a:p>
            <a:pPr lvl="1"/>
            <a:r>
              <a:rPr lang="en-US" b="1" dirty="0"/>
              <a:t>Health as cross-cutting development strategy in sectoral plans</a:t>
            </a:r>
          </a:p>
          <a:p>
            <a:pPr lvl="1"/>
            <a:r>
              <a:rPr lang="en-US" b="1" dirty="0"/>
              <a:t>Leverage/govern public-private partnerships</a:t>
            </a:r>
          </a:p>
          <a:p>
            <a:pPr lvl="1"/>
            <a:r>
              <a:rPr lang="en-US" b="1" dirty="0"/>
              <a:t>Strengthen community participation</a:t>
            </a:r>
          </a:p>
          <a:p>
            <a:pPr lvl="1"/>
            <a:r>
              <a:rPr lang="en-US" dirty="0"/>
              <a:t>Reaffirm political commitment</a:t>
            </a:r>
          </a:p>
          <a:p>
            <a:pPr lvl="1"/>
            <a:r>
              <a:rPr lang="en-US" dirty="0"/>
              <a:t>Comprehensive legal and policy frameworks</a:t>
            </a:r>
          </a:p>
          <a:p>
            <a:pPr lvl="1"/>
            <a:r>
              <a:rPr lang="en-US" dirty="0"/>
              <a:t>Invest in leadership capacity development</a:t>
            </a:r>
          </a:p>
          <a:p>
            <a:pPr lvl="1"/>
            <a:r>
              <a:rPr lang="en-US" dirty="0"/>
              <a:t>Anti-corruption strategies</a:t>
            </a:r>
          </a:p>
          <a:p>
            <a:pPr lvl="1"/>
            <a:r>
              <a:rPr lang="en-US" dirty="0"/>
              <a:t>…..</a:t>
            </a:r>
          </a:p>
        </p:txBody>
      </p:sp>
      <p:pic>
        <p:nvPicPr>
          <p:cNvPr id="5" name="Picture 4" descr="A group of surgeons performing surgery&#10;&#10;Description automatically generated with medium confidence">
            <a:extLst>
              <a:ext uri="{FF2B5EF4-FFF2-40B4-BE49-F238E27FC236}">
                <a16:creationId xmlns:a16="http://schemas.microsoft.com/office/drawing/2014/main" id="{1CB93D43-671B-A343-BD45-01DEAAB37A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855" r="-2" b="-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28023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BFC3-AFB1-3844-9BC3-25DF72182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Payment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7B96C-6BB4-CE42-96C5-2A0ED8A2A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Budgets/Salaries</a:t>
            </a:r>
          </a:p>
          <a:p>
            <a:r>
              <a:rPr lang="en-US" dirty="0"/>
              <a:t>Fee-for-Service (FFS)</a:t>
            </a:r>
          </a:p>
          <a:p>
            <a:r>
              <a:rPr lang="en-US" dirty="0"/>
              <a:t>Performance-based</a:t>
            </a:r>
          </a:p>
          <a:p>
            <a:r>
              <a:rPr lang="en-US" b="1" dirty="0"/>
              <a:t>Capitation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08E22-093C-B744-A717-6A882BC1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2C4EB6A-5FF3-4E45-939A-568A01EAF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086" y="136525"/>
            <a:ext cx="5742914" cy="2316743"/>
          </a:xfrm>
          <a:prstGeom prst="rect">
            <a:avLst/>
          </a:prstGeom>
        </p:spPr>
      </p:pic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2F52AAD7-5881-364F-BD51-02DF5707F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086" y="2204920"/>
            <a:ext cx="5484739" cy="46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89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A3E7D-265F-5A42-A38C-AADD9F6BDDFB}" type="slidenum">
              <a:rPr lang="en-US" smtClean="0"/>
              <a:t>17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60A730-5408-114D-A49E-33A20002CFD1}"/>
              </a:ext>
            </a:extLst>
          </p:cNvPr>
          <p:cNvSpPr/>
          <p:nvPr/>
        </p:nvSpPr>
        <p:spPr>
          <a:xfrm>
            <a:off x="466184" y="5414404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F872BA-A99B-E24A-91EB-E395A861BFB5}"/>
              </a:ext>
            </a:extLst>
          </p:cNvPr>
          <p:cNvSpPr/>
          <p:nvPr/>
        </p:nvSpPr>
        <p:spPr>
          <a:xfrm>
            <a:off x="1400948" y="4622842"/>
            <a:ext cx="744226" cy="79716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CHC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D287C3-C239-F34E-9B68-7777BEC3B0F7}"/>
              </a:ext>
            </a:extLst>
          </p:cNvPr>
          <p:cNvSpPr/>
          <p:nvPr/>
        </p:nvSpPr>
        <p:spPr>
          <a:xfrm>
            <a:off x="1393770" y="5400706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478CEB-D3FE-8845-90A1-B40D831835F1}"/>
              </a:ext>
            </a:extLst>
          </p:cNvPr>
          <p:cNvSpPr/>
          <p:nvPr/>
        </p:nvSpPr>
        <p:spPr>
          <a:xfrm>
            <a:off x="10080943" y="5358544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Nurse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841659-F47A-1641-AD4B-442655538677}"/>
              </a:ext>
            </a:extLst>
          </p:cNvPr>
          <p:cNvSpPr/>
          <p:nvPr/>
        </p:nvSpPr>
        <p:spPr>
          <a:xfrm>
            <a:off x="11025010" y="5351947"/>
            <a:ext cx="856564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Pharm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BA7329-EA0B-9A4A-911E-2BFCDB486C4B}"/>
              </a:ext>
            </a:extLst>
          </p:cNvPr>
          <p:cNvSpPr/>
          <p:nvPr/>
        </p:nvSpPr>
        <p:spPr>
          <a:xfrm>
            <a:off x="9110836" y="5361883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E48172-546F-614D-980A-E00E6E4213A1}"/>
              </a:ext>
            </a:extLst>
          </p:cNvPr>
          <p:cNvSpPr/>
          <p:nvPr/>
        </p:nvSpPr>
        <p:spPr>
          <a:xfrm>
            <a:off x="8113861" y="5347250"/>
            <a:ext cx="927602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Pharm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70F604-C090-1B48-93C8-849C603D0017}"/>
              </a:ext>
            </a:extLst>
          </p:cNvPr>
          <p:cNvSpPr/>
          <p:nvPr/>
        </p:nvSpPr>
        <p:spPr>
          <a:xfrm>
            <a:off x="9949955" y="1494200"/>
            <a:ext cx="1241023" cy="7463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MAS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B4DE02-10E6-BD46-BA34-7E7CE12EC715}"/>
              </a:ext>
            </a:extLst>
          </p:cNvPr>
          <p:cNvSpPr/>
          <p:nvPr/>
        </p:nvSpPr>
        <p:spPr>
          <a:xfrm>
            <a:off x="6901306" y="1531646"/>
            <a:ext cx="2316848" cy="7463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OOP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18FCB7C-24B6-BD45-988C-B68A5B258399}"/>
              </a:ext>
            </a:extLst>
          </p:cNvPr>
          <p:cNvSpPr/>
          <p:nvPr/>
        </p:nvSpPr>
        <p:spPr>
          <a:xfrm>
            <a:off x="7152930" y="5341099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GP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D7B74A-7C7F-5247-B2F9-250F4E27081F}"/>
              </a:ext>
            </a:extLst>
          </p:cNvPr>
          <p:cNvSpPr/>
          <p:nvPr/>
        </p:nvSpPr>
        <p:spPr>
          <a:xfrm>
            <a:off x="6213054" y="5328995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GP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22347A-DA7C-BF40-9F3A-1CB28AFBB804}"/>
              </a:ext>
            </a:extLst>
          </p:cNvPr>
          <p:cNvSpPr/>
          <p:nvPr/>
        </p:nvSpPr>
        <p:spPr>
          <a:xfrm>
            <a:off x="2306688" y="5400706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CDA156D-8D9B-7045-8005-85E3C65FA20B}"/>
              </a:ext>
            </a:extLst>
          </p:cNvPr>
          <p:cNvSpPr/>
          <p:nvPr/>
        </p:nvSpPr>
        <p:spPr>
          <a:xfrm>
            <a:off x="3189887" y="5397099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609B991-4FAE-A645-8AAE-D93E0079CDAE}"/>
              </a:ext>
            </a:extLst>
          </p:cNvPr>
          <p:cNvSpPr/>
          <p:nvPr/>
        </p:nvSpPr>
        <p:spPr>
          <a:xfrm>
            <a:off x="4095627" y="5388446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7AB4981-EFBF-FA47-9B20-30113B29A3ED}"/>
              </a:ext>
            </a:extLst>
          </p:cNvPr>
          <p:cNvCxnSpPr>
            <a:cxnSpLocks/>
          </p:cNvCxnSpPr>
          <p:nvPr/>
        </p:nvCxnSpPr>
        <p:spPr>
          <a:xfrm flipH="1">
            <a:off x="1908129" y="3498317"/>
            <a:ext cx="562474" cy="1124525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E04FB16-73A2-6B40-9BC4-C0FE4BDF444D}"/>
              </a:ext>
            </a:extLst>
          </p:cNvPr>
          <p:cNvCxnSpPr>
            <a:cxnSpLocks/>
            <a:stCxn id="61" idx="2"/>
          </p:cNvCxnSpPr>
          <p:nvPr/>
        </p:nvCxnSpPr>
        <p:spPr>
          <a:xfrm flipH="1">
            <a:off x="722979" y="3422632"/>
            <a:ext cx="1819240" cy="2029623"/>
          </a:xfrm>
          <a:prstGeom prst="straightConnector1">
            <a:avLst/>
          </a:prstGeom>
          <a:ln w="508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8D6D2F9-9B71-2E4D-A481-106B8576F8ED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7413700" y="2278016"/>
            <a:ext cx="646030" cy="31609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A7D0F03-20A5-DD41-B415-C5DB6347758A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8059730" y="2278016"/>
            <a:ext cx="1268143" cy="31509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51F3E71-3ACB-4E45-98F3-EF7C6B55DC84}"/>
              </a:ext>
            </a:extLst>
          </p:cNvPr>
          <p:cNvCxnSpPr>
            <a:cxnSpLocks/>
            <a:stCxn id="35" idx="2"/>
            <a:endCxn id="11" idx="0"/>
          </p:cNvCxnSpPr>
          <p:nvPr/>
        </p:nvCxnSpPr>
        <p:spPr>
          <a:xfrm>
            <a:off x="8059730" y="2278016"/>
            <a:ext cx="2393326" cy="30805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F5F772D-5880-7848-A702-D1E7CB3E3ABE}"/>
              </a:ext>
            </a:extLst>
          </p:cNvPr>
          <p:cNvCxnSpPr>
            <a:cxnSpLocks/>
          </p:cNvCxnSpPr>
          <p:nvPr/>
        </p:nvCxnSpPr>
        <p:spPr>
          <a:xfrm flipH="1">
            <a:off x="9618562" y="3364920"/>
            <a:ext cx="1215079" cy="19749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9C2B137-118B-8346-8291-831024EB3124}"/>
              </a:ext>
            </a:extLst>
          </p:cNvPr>
          <p:cNvCxnSpPr>
            <a:cxnSpLocks/>
          </p:cNvCxnSpPr>
          <p:nvPr/>
        </p:nvCxnSpPr>
        <p:spPr>
          <a:xfrm>
            <a:off x="10833641" y="3364920"/>
            <a:ext cx="671878" cy="19453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0DF8414F-56B8-F34C-8DCE-7799FB1E3C58}"/>
              </a:ext>
            </a:extLst>
          </p:cNvPr>
          <p:cNvSpPr/>
          <p:nvPr/>
        </p:nvSpPr>
        <p:spPr>
          <a:xfrm>
            <a:off x="61985" y="2165278"/>
            <a:ext cx="1461117" cy="59067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PDOH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7C2A4E8-6667-C84A-AFBA-DD01DC50DBA9}"/>
              </a:ext>
            </a:extLst>
          </p:cNvPr>
          <p:cNvSpPr/>
          <p:nvPr/>
        </p:nvSpPr>
        <p:spPr>
          <a:xfrm>
            <a:off x="9345657" y="2372103"/>
            <a:ext cx="264825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Private Administrators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4DB369F-BE50-6345-A01F-236E0B7821FF}"/>
              </a:ext>
            </a:extLst>
          </p:cNvPr>
          <p:cNvSpPr/>
          <p:nvPr/>
        </p:nvSpPr>
        <p:spPr>
          <a:xfrm>
            <a:off x="366271" y="565209"/>
            <a:ext cx="3880833" cy="6006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National Treasury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8BB99FC-A5B7-FA41-952F-58264234EFF0}"/>
              </a:ext>
            </a:extLst>
          </p:cNvPr>
          <p:cNvSpPr/>
          <p:nvPr/>
        </p:nvSpPr>
        <p:spPr>
          <a:xfrm>
            <a:off x="1673962" y="2814685"/>
            <a:ext cx="1736513" cy="60794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District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FA37C67-19C1-1B40-9183-410851548189}"/>
              </a:ext>
            </a:extLst>
          </p:cNvPr>
          <p:cNvSpPr/>
          <p:nvPr/>
        </p:nvSpPr>
        <p:spPr>
          <a:xfrm>
            <a:off x="3086853" y="4164239"/>
            <a:ext cx="865571" cy="610831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LG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1BD4483-8535-9247-92F3-FFA544766E25}"/>
              </a:ext>
            </a:extLst>
          </p:cNvPr>
          <p:cNvCxnSpPr>
            <a:cxnSpLocks/>
          </p:cNvCxnSpPr>
          <p:nvPr/>
        </p:nvCxnSpPr>
        <p:spPr>
          <a:xfrm>
            <a:off x="3582262" y="4775070"/>
            <a:ext cx="0" cy="64494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342DF23F-045F-444C-9023-290AE2DCA9C3}"/>
              </a:ext>
            </a:extLst>
          </p:cNvPr>
          <p:cNvCxnSpPr>
            <a:cxnSpLocks/>
          </p:cNvCxnSpPr>
          <p:nvPr/>
        </p:nvCxnSpPr>
        <p:spPr>
          <a:xfrm>
            <a:off x="1169783" y="2815909"/>
            <a:ext cx="636244" cy="411088"/>
          </a:xfrm>
          <a:prstGeom prst="bentConnector3">
            <a:avLst>
              <a:gd name="adj1" fmla="val 4489"/>
            </a:avLst>
          </a:prstGeom>
          <a:ln w="508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6146A366-38CE-3146-9499-E1450F256012}"/>
              </a:ext>
            </a:extLst>
          </p:cNvPr>
          <p:cNvCxnSpPr>
            <a:cxnSpLocks/>
          </p:cNvCxnSpPr>
          <p:nvPr/>
        </p:nvCxnSpPr>
        <p:spPr>
          <a:xfrm rot="10800000" flipV="1">
            <a:off x="1172866" y="1827765"/>
            <a:ext cx="528536" cy="342962"/>
          </a:xfrm>
          <a:prstGeom prst="bentConnector3">
            <a:avLst>
              <a:gd name="adj1" fmla="val 96135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46EFE265-90BD-C241-A66B-363619A6F2AA}"/>
              </a:ext>
            </a:extLst>
          </p:cNvPr>
          <p:cNvCxnSpPr>
            <a:cxnSpLocks/>
            <a:endCxn id="61" idx="1"/>
          </p:cNvCxnSpPr>
          <p:nvPr/>
        </p:nvCxnSpPr>
        <p:spPr>
          <a:xfrm>
            <a:off x="217826" y="2600801"/>
            <a:ext cx="1456136" cy="51785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253F20E-18FE-E246-B1DD-AE642FC8F70C}"/>
              </a:ext>
            </a:extLst>
          </p:cNvPr>
          <p:cNvCxnSpPr>
            <a:cxnSpLocks/>
          </p:cNvCxnSpPr>
          <p:nvPr/>
        </p:nvCxnSpPr>
        <p:spPr>
          <a:xfrm flipV="1">
            <a:off x="4693920" y="1"/>
            <a:ext cx="3419941" cy="6857999"/>
          </a:xfrm>
          <a:prstGeom prst="line">
            <a:avLst/>
          </a:prstGeom>
          <a:ln w="889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3CF30EED-92BC-B54F-BF55-56827B398EF0}"/>
              </a:ext>
            </a:extLst>
          </p:cNvPr>
          <p:cNvSpPr/>
          <p:nvPr/>
        </p:nvSpPr>
        <p:spPr>
          <a:xfrm>
            <a:off x="5168348" y="336005"/>
            <a:ext cx="6228775" cy="6006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Population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C2E6145-76C5-1E4A-8299-475AB4C7FD21}"/>
              </a:ext>
            </a:extLst>
          </p:cNvPr>
          <p:cNvCxnSpPr>
            <a:cxnSpLocks/>
          </p:cNvCxnSpPr>
          <p:nvPr/>
        </p:nvCxnSpPr>
        <p:spPr>
          <a:xfrm>
            <a:off x="595944" y="1196411"/>
            <a:ext cx="0" cy="1024698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A6F58C2-DFFC-DF48-98D7-C2EF7CFFB21B}"/>
              </a:ext>
            </a:extLst>
          </p:cNvPr>
          <p:cNvCxnSpPr>
            <a:cxnSpLocks/>
            <a:endCxn id="51" idx="3"/>
          </p:cNvCxnSpPr>
          <p:nvPr/>
        </p:nvCxnSpPr>
        <p:spPr>
          <a:xfrm flipH="1">
            <a:off x="4247104" y="865535"/>
            <a:ext cx="921244" cy="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8A92239-4EF6-0241-8707-27347E919636}"/>
              </a:ext>
            </a:extLst>
          </p:cNvPr>
          <p:cNvCxnSpPr>
            <a:cxnSpLocks/>
          </p:cNvCxnSpPr>
          <p:nvPr/>
        </p:nvCxnSpPr>
        <p:spPr>
          <a:xfrm>
            <a:off x="7911064" y="948019"/>
            <a:ext cx="0" cy="543114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8295E0E0-C07D-1045-9BB7-40AAC37203DC}"/>
              </a:ext>
            </a:extLst>
          </p:cNvPr>
          <p:cNvCxnSpPr>
            <a:cxnSpLocks/>
          </p:cNvCxnSpPr>
          <p:nvPr/>
        </p:nvCxnSpPr>
        <p:spPr>
          <a:xfrm>
            <a:off x="10543115" y="948019"/>
            <a:ext cx="0" cy="553184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D68D863-6797-3347-8F7D-2AD5775E0966}"/>
              </a:ext>
            </a:extLst>
          </p:cNvPr>
          <p:cNvCxnSpPr>
            <a:cxnSpLocks/>
          </p:cNvCxnSpPr>
          <p:nvPr/>
        </p:nvCxnSpPr>
        <p:spPr>
          <a:xfrm flipH="1">
            <a:off x="10543115" y="3448759"/>
            <a:ext cx="253339" cy="18925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7348713-5279-7C49-9622-B4716AF7E54B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6503578" y="2278016"/>
            <a:ext cx="1556152" cy="30322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18C8E60-17F6-D045-97A2-E444B3294337}"/>
              </a:ext>
            </a:extLst>
          </p:cNvPr>
          <p:cNvCxnSpPr>
            <a:cxnSpLocks/>
            <a:stCxn id="35" idx="2"/>
            <a:endCxn id="25" idx="0"/>
          </p:cNvCxnSpPr>
          <p:nvPr/>
        </p:nvCxnSpPr>
        <p:spPr>
          <a:xfrm>
            <a:off x="8059730" y="2278016"/>
            <a:ext cx="517932" cy="30692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7B4EE15A-880E-274E-98F3-F9C307C69AF8}"/>
              </a:ext>
            </a:extLst>
          </p:cNvPr>
          <p:cNvCxnSpPr>
            <a:cxnSpLocks/>
            <a:stCxn id="61" idx="2"/>
            <a:endCxn id="39" idx="0"/>
          </p:cNvCxnSpPr>
          <p:nvPr/>
        </p:nvCxnSpPr>
        <p:spPr>
          <a:xfrm>
            <a:off x="2542219" y="3422632"/>
            <a:ext cx="136582" cy="1978074"/>
          </a:xfrm>
          <a:prstGeom prst="straightConnector1">
            <a:avLst/>
          </a:prstGeom>
          <a:ln w="508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691CBBBC-1EDD-2645-B873-7AEEB73FC8D9}"/>
              </a:ext>
            </a:extLst>
          </p:cNvPr>
          <p:cNvSpPr/>
          <p:nvPr/>
        </p:nvSpPr>
        <p:spPr>
          <a:xfrm>
            <a:off x="1702830" y="1437989"/>
            <a:ext cx="1786520" cy="7463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NDOH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857961C2-C1B4-C94C-BB80-A2D1538C3AB7}"/>
              </a:ext>
            </a:extLst>
          </p:cNvPr>
          <p:cNvCxnSpPr>
            <a:cxnSpLocks/>
          </p:cNvCxnSpPr>
          <p:nvPr/>
        </p:nvCxnSpPr>
        <p:spPr>
          <a:xfrm>
            <a:off x="4472139" y="4755403"/>
            <a:ext cx="19232" cy="65819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010FC027-B5A3-BD4F-A9B3-79AE75C06827}"/>
              </a:ext>
            </a:extLst>
          </p:cNvPr>
          <p:cNvSpPr/>
          <p:nvPr/>
        </p:nvSpPr>
        <p:spPr>
          <a:xfrm>
            <a:off x="4075078" y="4145668"/>
            <a:ext cx="865571" cy="610831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NS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F0135CB-4EDC-1A4F-8329-BAF9A814B5D6}"/>
              </a:ext>
            </a:extLst>
          </p:cNvPr>
          <p:cNvCxnSpPr>
            <a:cxnSpLocks/>
          </p:cNvCxnSpPr>
          <p:nvPr/>
        </p:nvCxnSpPr>
        <p:spPr>
          <a:xfrm>
            <a:off x="2658420" y="3422632"/>
            <a:ext cx="1015626" cy="663722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E0F0AE74-7E5E-7F45-B42E-E35D900290EC}"/>
              </a:ext>
            </a:extLst>
          </p:cNvPr>
          <p:cNvCxnSpPr>
            <a:cxnSpLocks/>
            <a:stCxn id="61" idx="2"/>
            <a:endCxn id="85" idx="0"/>
          </p:cNvCxnSpPr>
          <p:nvPr/>
        </p:nvCxnSpPr>
        <p:spPr>
          <a:xfrm>
            <a:off x="2542219" y="3422632"/>
            <a:ext cx="1965645" cy="723036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512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A3E7D-265F-5A42-A38C-AADD9F6BDDFB}" type="slidenum">
              <a:rPr lang="en-US" smtClean="0"/>
              <a:t>18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60A730-5408-114D-A49E-33A20002CFD1}"/>
              </a:ext>
            </a:extLst>
          </p:cNvPr>
          <p:cNvSpPr/>
          <p:nvPr/>
        </p:nvSpPr>
        <p:spPr>
          <a:xfrm>
            <a:off x="466184" y="5414404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F872BA-A99B-E24A-91EB-E395A861BFB5}"/>
              </a:ext>
            </a:extLst>
          </p:cNvPr>
          <p:cNvSpPr/>
          <p:nvPr/>
        </p:nvSpPr>
        <p:spPr>
          <a:xfrm>
            <a:off x="1400948" y="4622842"/>
            <a:ext cx="744226" cy="79716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CHC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D287C3-C239-F34E-9B68-7777BEC3B0F7}"/>
              </a:ext>
            </a:extLst>
          </p:cNvPr>
          <p:cNvSpPr/>
          <p:nvPr/>
        </p:nvSpPr>
        <p:spPr>
          <a:xfrm>
            <a:off x="1393770" y="5400706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478CEB-D3FE-8845-90A1-B40D831835F1}"/>
              </a:ext>
            </a:extLst>
          </p:cNvPr>
          <p:cNvSpPr/>
          <p:nvPr/>
        </p:nvSpPr>
        <p:spPr>
          <a:xfrm>
            <a:off x="10080943" y="5358544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Nurse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841659-F47A-1641-AD4B-442655538677}"/>
              </a:ext>
            </a:extLst>
          </p:cNvPr>
          <p:cNvSpPr/>
          <p:nvPr/>
        </p:nvSpPr>
        <p:spPr>
          <a:xfrm>
            <a:off x="11025010" y="5351947"/>
            <a:ext cx="856564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Pharm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BA7329-EA0B-9A4A-911E-2BFCDB486C4B}"/>
              </a:ext>
            </a:extLst>
          </p:cNvPr>
          <p:cNvSpPr/>
          <p:nvPr/>
        </p:nvSpPr>
        <p:spPr>
          <a:xfrm>
            <a:off x="9110836" y="5361883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E48172-546F-614D-980A-E00E6E4213A1}"/>
              </a:ext>
            </a:extLst>
          </p:cNvPr>
          <p:cNvSpPr/>
          <p:nvPr/>
        </p:nvSpPr>
        <p:spPr>
          <a:xfrm>
            <a:off x="8113861" y="5347250"/>
            <a:ext cx="927602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Pharm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70F604-C090-1B48-93C8-849C603D0017}"/>
              </a:ext>
            </a:extLst>
          </p:cNvPr>
          <p:cNvSpPr/>
          <p:nvPr/>
        </p:nvSpPr>
        <p:spPr>
          <a:xfrm>
            <a:off x="9949955" y="1494200"/>
            <a:ext cx="1241023" cy="7463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MAS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B4DE02-10E6-BD46-BA34-7E7CE12EC715}"/>
              </a:ext>
            </a:extLst>
          </p:cNvPr>
          <p:cNvSpPr/>
          <p:nvPr/>
        </p:nvSpPr>
        <p:spPr>
          <a:xfrm>
            <a:off x="6901306" y="1531646"/>
            <a:ext cx="2316848" cy="7463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OOP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18FCB7C-24B6-BD45-988C-B68A5B258399}"/>
              </a:ext>
            </a:extLst>
          </p:cNvPr>
          <p:cNvSpPr/>
          <p:nvPr/>
        </p:nvSpPr>
        <p:spPr>
          <a:xfrm>
            <a:off x="7152930" y="5341099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GP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D7B74A-7C7F-5247-B2F9-250F4E27081F}"/>
              </a:ext>
            </a:extLst>
          </p:cNvPr>
          <p:cNvSpPr/>
          <p:nvPr/>
        </p:nvSpPr>
        <p:spPr>
          <a:xfrm>
            <a:off x="6213054" y="5328995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GP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22347A-DA7C-BF40-9F3A-1CB28AFBB804}"/>
              </a:ext>
            </a:extLst>
          </p:cNvPr>
          <p:cNvSpPr/>
          <p:nvPr/>
        </p:nvSpPr>
        <p:spPr>
          <a:xfrm>
            <a:off x="2306688" y="5400706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CDA156D-8D9B-7045-8005-85E3C65FA20B}"/>
              </a:ext>
            </a:extLst>
          </p:cNvPr>
          <p:cNvSpPr/>
          <p:nvPr/>
        </p:nvSpPr>
        <p:spPr>
          <a:xfrm>
            <a:off x="3189887" y="5397099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609B991-4FAE-A645-8AAE-D93E0079CDAE}"/>
              </a:ext>
            </a:extLst>
          </p:cNvPr>
          <p:cNvSpPr/>
          <p:nvPr/>
        </p:nvSpPr>
        <p:spPr>
          <a:xfrm>
            <a:off x="4095627" y="5388446"/>
            <a:ext cx="744226" cy="7971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Clinic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7AB4981-EFBF-FA47-9B20-30113B29A3ED}"/>
              </a:ext>
            </a:extLst>
          </p:cNvPr>
          <p:cNvCxnSpPr>
            <a:cxnSpLocks/>
          </p:cNvCxnSpPr>
          <p:nvPr/>
        </p:nvCxnSpPr>
        <p:spPr>
          <a:xfrm flipH="1">
            <a:off x="1855053" y="3498317"/>
            <a:ext cx="615551" cy="789873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51F3E71-3ACB-4E45-98F3-EF7C6B55DC84}"/>
              </a:ext>
            </a:extLst>
          </p:cNvPr>
          <p:cNvCxnSpPr>
            <a:cxnSpLocks/>
            <a:stCxn id="35" idx="2"/>
            <a:endCxn id="11" idx="0"/>
          </p:cNvCxnSpPr>
          <p:nvPr/>
        </p:nvCxnSpPr>
        <p:spPr>
          <a:xfrm>
            <a:off x="8059730" y="2278016"/>
            <a:ext cx="2393326" cy="30805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F5F772D-5880-7848-A702-D1E7CB3E3ABE}"/>
              </a:ext>
            </a:extLst>
          </p:cNvPr>
          <p:cNvCxnSpPr>
            <a:cxnSpLocks/>
          </p:cNvCxnSpPr>
          <p:nvPr/>
        </p:nvCxnSpPr>
        <p:spPr>
          <a:xfrm flipH="1">
            <a:off x="9618562" y="3364920"/>
            <a:ext cx="1215079" cy="19749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9C2B137-118B-8346-8291-831024EB3124}"/>
              </a:ext>
            </a:extLst>
          </p:cNvPr>
          <p:cNvCxnSpPr>
            <a:cxnSpLocks/>
          </p:cNvCxnSpPr>
          <p:nvPr/>
        </p:nvCxnSpPr>
        <p:spPr>
          <a:xfrm>
            <a:off x="10833641" y="3364920"/>
            <a:ext cx="671878" cy="19453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0DF8414F-56B8-F34C-8DCE-7799FB1E3C58}"/>
              </a:ext>
            </a:extLst>
          </p:cNvPr>
          <p:cNvSpPr/>
          <p:nvPr/>
        </p:nvSpPr>
        <p:spPr>
          <a:xfrm>
            <a:off x="61985" y="2165278"/>
            <a:ext cx="1461117" cy="59067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PDOH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4DB369F-BE50-6345-A01F-236E0B7821FF}"/>
              </a:ext>
            </a:extLst>
          </p:cNvPr>
          <p:cNvSpPr/>
          <p:nvPr/>
        </p:nvSpPr>
        <p:spPr>
          <a:xfrm>
            <a:off x="366271" y="565209"/>
            <a:ext cx="3880833" cy="6006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National Treasury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8BB99FC-A5B7-FA41-952F-58264234EFF0}"/>
              </a:ext>
            </a:extLst>
          </p:cNvPr>
          <p:cNvSpPr/>
          <p:nvPr/>
        </p:nvSpPr>
        <p:spPr>
          <a:xfrm>
            <a:off x="1673962" y="2814685"/>
            <a:ext cx="1736513" cy="60794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District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FA37C67-19C1-1B40-9183-410851548189}"/>
              </a:ext>
            </a:extLst>
          </p:cNvPr>
          <p:cNvSpPr/>
          <p:nvPr/>
        </p:nvSpPr>
        <p:spPr>
          <a:xfrm>
            <a:off x="3147194" y="4376433"/>
            <a:ext cx="865571" cy="610831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LG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1BD4483-8535-9247-92F3-FFA544766E25}"/>
              </a:ext>
            </a:extLst>
          </p:cNvPr>
          <p:cNvCxnSpPr>
            <a:cxnSpLocks/>
          </p:cNvCxnSpPr>
          <p:nvPr/>
        </p:nvCxnSpPr>
        <p:spPr>
          <a:xfrm>
            <a:off x="3582262" y="5108713"/>
            <a:ext cx="0" cy="31129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342DF23F-045F-444C-9023-290AE2DCA9C3}"/>
              </a:ext>
            </a:extLst>
          </p:cNvPr>
          <p:cNvCxnSpPr>
            <a:cxnSpLocks/>
          </p:cNvCxnSpPr>
          <p:nvPr/>
        </p:nvCxnSpPr>
        <p:spPr>
          <a:xfrm>
            <a:off x="1169783" y="2815909"/>
            <a:ext cx="636244" cy="411088"/>
          </a:xfrm>
          <a:prstGeom prst="bentConnector3">
            <a:avLst>
              <a:gd name="adj1" fmla="val 4489"/>
            </a:avLst>
          </a:prstGeom>
          <a:ln w="508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6146A366-38CE-3146-9499-E1450F256012}"/>
              </a:ext>
            </a:extLst>
          </p:cNvPr>
          <p:cNvCxnSpPr>
            <a:cxnSpLocks/>
          </p:cNvCxnSpPr>
          <p:nvPr/>
        </p:nvCxnSpPr>
        <p:spPr>
          <a:xfrm rot="10800000" flipV="1">
            <a:off x="1172866" y="1827765"/>
            <a:ext cx="528536" cy="342962"/>
          </a:xfrm>
          <a:prstGeom prst="bentConnector3">
            <a:avLst>
              <a:gd name="adj1" fmla="val 96135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46EFE265-90BD-C241-A66B-363619A6F2AA}"/>
              </a:ext>
            </a:extLst>
          </p:cNvPr>
          <p:cNvCxnSpPr>
            <a:cxnSpLocks/>
            <a:endCxn id="61" idx="1"/>
          </p:cNvCxnSpPr>
          <p:nvPr/>
        </p:nvCxnSpPr>
        <p:spPr>
          <a:xfrm>
            <a:off x="217826" y="2600801"/>
            <a:ext cx="1456136" cy="51785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253F20E-18FE-E246-B1DD-AE642FC8F70C}"/>
              </a:ext>
            </a:extLst>
          </p:cNvPr>
          <p:cNvCxnSpPr>
            <a:cxnSpLocks/>
          </p:cNvCxnSpPr>
          <p:nvPr/>
        </p:nvCxnSpPr>
        <p:spPr>
          <a:xfrm flipV="1">
            <a:off x="4693920" y="1"/>
            <a:ext cx="3419941" cy="6857999"/>
          </a:xfrm>
          <a:prstGeom prst="line">
            <a:avLst/>
          </a:prstGeom>
          <a:ln w="889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3CF30EED-92BC-B54F-BF55-56827B398EF0}"/>
              </a:ext>
            </a:extLst>
          </p:cNvPr>
          <p:cNvSpPr/>
          <p:nvPr/>
        </p:nvSpPr>
        <p:spPr>
          <a:xfrm>
            <a:off x="5168348" y="336005"/>
            <a:ext cx="6228775" cy="6006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Population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C2E6145-76C5-1E4A-8299-475AB4C7FD21}"/>
              </a:ext>
            </a:extLst>
          </p:cNvPr>
          <p:cNvCxnSpPr>
            <a:cxnSpLocks/>
          </p:cNvCxnSpPr>
          <p:nvPr/>
        </p:nvCxnSpPr>
        <p:spPr>
          <a:xfrm>
            <a:off x="595944" y="1196411"/>
            <a:ext cx="0" cy="102469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A6F58C2-DFFC-DF48-98D7-C2EF7CFFB21B}"/>
              </a:ext>
            </a:extLst>
          </p:cNvPr>
          <p:cNvCxnSpPr>
            <a:cxnSpLocks/>
          </p:cNvCxnSpPr>
          <p:nvPr/>
        </p:nvCxnSpPr>
        <p:spPr>
          <a:xfrm flipH="1">
            <a:off x="4247104" y="746265"/>
            <a:ext cx="921244" cy="0"/>
          </a:xfrm>
          <a:prstGeom prst="straightConnector1">
            <a:avLst/>
          </a:prstGeom>
          <a:ln w="1905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8A92239-4EF6-0241-8707-27347E919636}"/>
              </a:ext>
            </a:extLst>
          </p:cNvPr>
          <p:cNvCxnSpPr>
            <a:cxnSpLocks/>
          </p:cNvCxnSpPr>
          <p:nvPr/>
        </p:nvCxnSpPr>
        <p:spPr>
          <a:xfrm>
            <a:off x="7911064" y="948019"/>
            <a:ext cx="0" cy="543114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8295E0E0-C07D-1045-9BB7-40AAC37203DC}"/>
              </a:ext>
            </a:extLst>
          </p:cNvPr>
          <p:cNvCxnSpPr>
            <a:cxnSpLocks/>
          </p:cNvCxnSpPr>
          <p:nvPr/>
        </p:nvCxnSpPr>
        <p:spPr>
          <a:xfrm>
            <a:off x="10543115" y="948019"/>
            <a:ext cx="0" cy="553184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D68D863-6797-3347-8F7D-2AD5775E0966}"/>
              </a:ext>
            </a:extLst>
          </p:cNvPr>
          <p:cNvCxnSpPr>
            <a:cxnSpLocks/>
          </p:cNvCxnSpPr>
          <p:nvPr/>
        </p:nvCxnSpPr>
        <p:spPr>
          <a:xfrm flipH="1">
            <a:off x="10543115" y="3448759"/>
            <a:ext cx="253339" cy="18925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18C8E60-17F6-D045-97A2-E444B3294337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8059730" y="2278016"/>
            <a:ext cx="550870" cy="30322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691CBBBC-1EDD-2645-B873-7AEEB73FC8D9}"/>
              </a:ext>
            </a:extLst>
          </p:cNvPr>
          <p:cNvSpPr/>
          <p:nvPr/>
        </p:nvSpPr>
        <p:spPr>
          <a:xfrm>
            <a:off x="1702830" y="1437989"/>
            <a:ext cx="1786520" cy="7463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NDOH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857961C2-C1B4-C94C-BB80-A2D1538C3AB7}"/>
              </a:ext>
            </a:extLst>
          </p:cNvPr>
          <p:cNvCxnSpPr>
            <a:cxnSpLocks/>
          </p:cNvCxnSpPr>
          <p:nvPr/>
        </p:nvCxnSpPr>
        <p:spPr>
          <a:xfrm>
            <a:off x="4491371" y="5108713"/>
            <a:ext cx="0" cy="30488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010FC027-B5A3-BD4F-A9B3-79AE75C06827}"/>
              </a:ext>
            </a:extLst>
          </p:cNvPr>
          <p:cNvSpPr/>
          <p:nvPr/>
        </p:nvSpPr>
        <p:spPr>
          <a:xfrm>
            <a:off x="4075078" y="4365577"/>
            <a:ext cx="865571" cy="610831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NS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F0135CB-4EDC-1A4F-8329-BAF9A814B5D6}"/>
              </a:ext>
            </a:extLst>
          </p:cNvPr>
          <p:cNvCxnSpPr>
            <a:cxnSpLocks/>
            <a:stCxn id="61" idx="2"/>
            <a:endCxn id="75" idx="0"/>
          </p:cNvCxnSpPr>
          <p:nvPr/>
        </p:nvCxnSpPr>
        <p:spPr>
          <a:xfrm>
            <a:off x="2542219" y="3422632"/>
            <a:ext cx="1037761" cy="953801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E0F0AE74-7E5E-7F45-B42E-E35D900290EC}"/>
              </a:ext>
            </a:extLst>
          </p:cNvPr>
          <p:cNvCxnSpPr>
            <a:cxnSpLocks/>
          </p:cNvCxnSpPr>
          <p:nvPr/>
        </p:nvCxnSpPr>
        <p:spPr>
          <a:xfrm>
            <a:off x="2542219" y="3498317"/>
            <a:ext cx="2002603" cy="789873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413CD244-840F-1740-A735-54B1B1A3797C}"/>
              </a:ext>
            </a:extLst>
          </p:cNvPr>
          <p:cNvSpPr/>
          <p:nvPr/>
        </p:nvSpPr>
        <p:spPr>
          <a:xfrm>
            <a:off x="4372870" y="2352196"/>
            <a:ext cx="2400338" cy="954107"/>
          </a:xfrm>
          <a:prstGeom prst="rect">
            <a:avLst/>
          </a:prstGeom>
          <a:solidFill>
            <a:schemeClr val="accent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Private? Administrators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F743D36-917B-C54D-A9DD-6669F928BAA9}"/>
              </a:ext>
            </a:extLst>
          </p:cNvPr>
          <p:cNvCxnSpPr>
            <a:cxnSpLocks/>
            <a:stCxn id="48" idx="2"/>
            <a:endCxn id="37" idx="0"/>
          </p:cNvCxnSpPr>
          <p:nvPr/>
        </p:nvCxnSpPr>
        <p:spPr>
          <a:xfrm>
            <a:off x="5573039" y="3306303"/>
            <a:ext cx="1952004" cy="203479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103809A-4741-9543-A754-F622D2AF365B}"/>
              </a:ext>
            </a:extLst>
          </p:cNvPr>
          <p:cNvCxnSpPr>
            <a:cxnSpLocks/>
          </p:cNvCxnSpPr>
          <p:nvPr/>
        </p:nvCxnSpPr>
        <p:spPr>
          <a:xfrm>
            <a:off x="4197181" y="1165861"/>
            <a:ext cx="642672" cy="408716"/>
          </a:xfrm>
          <a:prstGeom prst="straightConnector1">
            <a:avLst/>
          </a:prstGeom>
          <a:ln w="152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7B9FCDBF-4B20-814F-8B5B-B8D7B429AB7E}"/>
              </a:ext>
            </a:extLst>
          </p:cNvPr>
          <p:cNvSpPr/>
          <p:nvPr/>
        </p:nvSpPr>
        <p:spPr>
          <a:xfrm>
            <a:off x="4859390" y="1479470"/>
            <a:ext cx="1394338" cy="72735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NHI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1D64FB5-D6AE-344A-9022-CBA9B5C8F337}"/>
              </a:ext>
            </a:extLst>
          </p:cNvPr>
          <p:cNvSpPr/>
          <p:nvPr/>
        </p:nvSpPr>
        <p:spPr>
          <a:xfrm>
            <a:off x="9345657" y="2372103"/>
            <a:ext cx="264825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Private Administrators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CD63DC3-C33F-1641-A8E5-22D298BF17E7}"/>
              </a:ext>
            </a:extLst>
          </p:cNvPr>
          <p:cNvCxnSpPr>
            <a:cxnSpLocks/>
            <a:stCxn id="48" idx="2"/>
            <a:endCxn id="25" idx="0"/>
          </p:cNvCxnSpPr>
          <p:nvPr/>
        </p:nvCxnSpPr>
        <p:spPr>
          <a:xfrm>
            <a:off x="5573039" y="3306303"/>
            <a:ext cx="3004623" cy="204094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BCB04569-F324-BD4D-8A92-ECB17E36F02D}"/>
              </a:ext>
            </a:extLst>
          </p:cNvPr>
          <p:cNvCxnSpPr>
            <a:cxnSpLocks/>
            <a:stCxn id="48" idx="2"/>
            <a:endCxn id="38" idx="0"/>
          </p:cNvCxnSpPr>
          <p:nvPr/>
        </p:nvCxnSpPr>
        <p:spPr>
          <a:xfrm>
            <a:off x="5573039" y="3306303"/>
            <a:ext cx="1012128" cy="202269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08303FB-437A-1A40-AE0C-04EF5E78B20C}"/>
              </a:ext>
            </a:extLst>
          </p:cNvPr>
          <p:cNvSpPr/>
          <p:nvPr/>
        </p:nvSpPr>
        <p:spPr>
          <a:xfrm>
            <a:off x="366271" y="4373217"/>
            <a:ext cx="2720582" cy="1983133"/>
          </a:xfrm>
          <a:prstGeom prst="rect">
            <a:avLst/>
          </a:prstGeom>
          <a:solidFill>
            <a:schemeClr val="accent1">
              <a:alpha val="40128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0CE0433-023C-3440-A768-26D257D62C5D}"/>
              </a:ext>
            </a:extLst>
          </p:cNvPr>
          <p:cNvCxnSpPr>
            <a:cxnSpLocks/>
            <a:stCxn id="48" idx="2"/>
            <a:endCxn id="85" idx="0"/>
          </p:cNvCxnSpPr>
          <p:nvPr/>
        </p:nvCxnSpPr>
        <p:spPr>
          <a:xfrm flipH="1">
            <a:off x="4507864" y="3306303"/>
            <a:ext cx="1065175" cy="105927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5346CAA-002F-9849-8A90-3D619F313014}"/>
              </a:ext>
            </a:extLst>
          </p:cNvPr>
          <p:cNvCxnSpPr>
            <a:cxnSpLocks/>
            <a:stCxn id="48" idx="2"/>
          </p:cNvCxnSpPr>
          <p:nvPr/>
        </p:nvCxnSpPr>
        <p:spPr>
          <a:xfrm flipH="1">
            <a:off x="3674047" y="3306303"/>
            <a:ext cx="1898992" cy="8579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A1CB57E-9D18-004D-97B7-FAE89E01F4AC}"/>
              </a:ext>
            </a:extLst>
          </p:cNvPr>
          <p:cNvCxnSpPr>
            <a:cxnSpLocks/>
            <a:stCxn id="48" idx="2"/>
          </p:cNvCxnSpPr>
          <p:nvPr/>
        </p:nvCxnSpPr>
        <p:spPr>
          <a:xfrm flipH="1">
            <a:off x="1855053" y="3306303"/>
            <a:ext cx="3717986" cy="10686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680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62717B4-FE44-1B4B-A457-1595B6F96F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29204"/>
          <a:stretch/>
        </p:blipFill>
        <p:spPr>
          <a:xfrm>
            <a:off x="0" y="-319809"/>
            <a:ext cx="12192000" cy="666981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DD3DA0-8CA3-5A4B-AA8C-E1B074EE6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621" y="4715844"/>
            <a:ext cx="6688379" cy="1325563"/>
          </a:xfrm>
        </p:spPr>
        <p:txBody>
          <a:bodyPr/>
          <a:lstStyle/>
          <a:p>
            <a:r>
              <a:rPr lang="en-US" dirty="0"/>
              <a:t>PHC Performance Initiative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A8FCDC-E4E4-7B46-8925-9428DAE0A50F}"/>
              </a:ext>
            </a:extLst>
          </p:cNvPr>
          <p:cNvSpPr txBox="1"/>
          <p:nvPr/>
        </p:nvSpPr>
        <p:spPr>
          <a:xfrm>
            <a:off x="5122621" y="5611689"/>
            <a:ext cx="5371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improvingphc.org</a:t>
            </a:r>
            <a:r>
              <a:rPr lang="en-US" dirty="0"/>
              <a:t>/</a:t>
            </a:r>
            <a:r>
              <a:rPr lang="en-US" dirty="0" err="1"/>
              <a:t>phcpi</a:t>
            </a:r>
            <a:r>
              <a:rPr lang="en-US" dirty="0"/>
              <a:t>-conceptual-framework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0AB38E-ED11-E648-A8E3-69537F621008}"/>
              </a:ext>
            </a:extLst>
          </p:cNvPr>
          <p:cNvSpPr/>
          <p:nvPr/>
        </p:nvSpPr>
        <p:spPr>
          <a:xfrm>
            <a:off x="3553692" y="0"/>
            <a:ext cx="4893622" cy="604140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6BFDED-4CCE-6144-8AB0-AD7F542AFB22}"/>
              </a:ext>
            </a:extLst>
          </p:cNvPr>
          <p:cNvSpPr/>
          <p:nvPr/>
        </p:nvSpPr>
        <p:spPr>
          <a:xfrm>
            <a:off x="3675888" y="2011680"/>
            <a:ext cx="987552" cy="25603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36BEA2-3B39-D14A-B1E6-246FC2041595}"/>
              </a:ext>
            </a:extLst>
          </p:cNvPr>
          <p:cNvSpPr/>
          <p:nvPr/>
        </p:nvSpPr>
        <p:spPr>
          <a:xfrm>
            <a:off x="3675888" y="3520440"/>
            <a:ext cx="1225296" cy="42976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760E61-8E30-BD4B-8836-6EE83488C2BC}"/>
              </a:ext>
            </a:extLst>
          </p:cNvPr>
          <p:cNvSpPr/>
          <p:nvPr/>
        </p:nvSpPr>
        <p:spPr>
          <a:xfrm>
            <a:off x="6937248" y="816592"/>
            <a:ext cx="1365504" cy="212777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970934-D1E8-C24D-8289-010C915F34B1}"/>
              </a:ext>
            </a:extLst>
          </p:cNvPr>
          <p:cNvSpPr/>
          <p:nvPr/>
        </p:nvSpPr>
        <p:spPr>
          <a:xfrm>
            <a:off x="5310486" y="2273808"/>
            <a:ext cx="1365503" cy="238165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02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20F0A-7B36-4C91-BA55-880670BD2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Community Practice </a:t>
            </a:r>
            <a:r>
              <a:rPr lang="en-US" dirty="0"/>
              <a:t>Service Package</a:t>
            </a:r>
            <a:endParaRPr lang="en-Z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EF31FF-D0EB-4C06-B111-559EAB9038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069489"/>
              </p:ext>
            </p:extLst>
          </p:nvPr>
        </p:nvGraphicFramePr>
        <p:xfrm>
          <a:off x="838200" y="1825625"/>
          <a:ext cx="10515600" cy="2395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ight Brace 2">
            <a:extLst>
              <a:ext uri="{FF2B5EF4-FFF2-40B4-BE49-F238E27FC236}">
                <a16:creationId xmlns:a16="http://schemas.microsoft.com/office/drawing/2014/main" id="{5EBB221D-7D8C-4E94-B500-FB8BC8937A5A}"/>
              </a:ext>
            </a:extLst>
          </p:cNvPr>
          <p:cNvSpPr/>
          <p:nvPr/>
        </p:nvSpPr>
        <p:spPr>
          <a:xfrm rot="5400000">
            <a:off x="2201682" y="3481031"/>
            <a:ext cx="787834" cy="2866453"/>
          </a:xfrm>
          <a:prstGeom prst="rightBrac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8BD433-06DD-479E-8042-1C0946F0BEBE}"/>
              </a:ext>
            </a:extLst>
          </p:cNvPr>
          <p:cNvSpPr txBox="1"/>
          <p:nvPr/>
        </p:nvSpPr>
        <p:spPr>
          <a:xfrm>
            <a:off x="838200" y="5464605"/>
            <a:ext cx="4665416" cy="92333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en-ZA" dirty="0">
                <a:solidFill>
                  <a:srgbClr val="FF0000"/>
                </a:solidFill>
              </a:rPr>
              <a:t>Inclusion of </a:t>
            </a:r>
            <a:r>
              <a:rPr lang="en-US" dirty="0">
                <a:solidFill>
                  <a:srgbClr val="FF0000"/>
                </a:solidFill>
              </a:rPr>
              <a:t>after-hours care </a:t>
            </a:r>
          </a:p>
          <a:p>
            <a:pPr marL="285750" indent="-285750" algn="ctr">
              <a:buFontTx/>
              <a:buChar char="-"/>
            </a:pPr>
            <a:r>
              <a:rPr lang="en-US" dirty="0">
                <a:solidFill>
                  <a:schemeClr val="accent6"/>
                </a:solidFill>
              </a:rPr>
              <a:t>“Links” to school &amp; environmental Health</a:t>
            </a:r>
          </a:p>
          <a:p>
            <a:pPr algn="ctr"/>
            <a:r>
              <a:rPr lang="en-US" dirty="0"/>
              <a:t>± Social Worker, Dietician, Biokinetics  (BONUS)</a:t>
            </a:r>
            <a:endParaRPr lang="en-ZA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3C1E495-1EB0-4A83-B440-B261F20A8249}"/>
              </a:ext>
            </a:extLst>
          </p:cNvPr>
          <p:cNvSpPr/>
          <p:nvPr/>
        </p:nvSpPr>
        <p:spPr>
          <a:xfrm rot="5400000">
            <a:off x="7600569" y="1554941"/>
            <a:ext cx="780081" cy="6726383"/>
          </a:xfrm>
          <a:prstGeom prst="rightBrac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5F0DD8-0208-4BB3-9157-39590F544886}"/>
              </a:ext>
            </a:extLst>
          </p:cNvPr>
          <p:cNvSpPr txBox="1"/>
          <p:nvPr/>
        </p:nvSpPr>
        <p:spPr>
          <a:xfrm>
            <a:off x="6471834" y="5741605"/>
            <a:ext cx="4881966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1"/>
            <a:r>
              <a:rPr lang="en-US" dirty="0"/>
              <a:t>Progressively contract </a:t>
            </a:r>
            <a:r>
              <a:rPr lang="en-US" b="1" dirty="0"/>
              <a:t>Additional Services 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561BE98-51E1-CF4B-AACE-47B70587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20</a:t>
            </a:fld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46B732-26D5-49EA-9B77-BAE49E633137}"/>
              </a:ext>
            </a:extLst>
          </p:cNvPr>
          <p:cNvCxnSpPr/>
          <p:nvPr/>
        </p:nvCxnSpPr>
        <p:spPr>
          <a:xfrm>
            <a:off x="5652471" y="5926271"/>
            <a:ext cx="651353" cy="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07B7939-5A39-D34A-94C1-C785D57CF427}"/>
              </a:ext>
            </a:extLst>
          </p:cNvPr>
          <p:cNvSpPr/>
          <p:nvPr/>
        </p:nvSpPr>
        <p:spPr>
          <a:xfrm>
            <a:off x="2659540" y="4019477"/>
            <a:ext cx="1369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+ Dr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2972656-EB52-794B-A902-570C90FB6DDB}"/>
              </a:ext>
            </a:extLst>
          </p:cNvPr>
          <p:cNvSpPr/>
          <p:nvPr/>
        </p:nvSpPr>
        <p:spPr>
          <a:xfrm>
            <a:off x="1" y="1471962"/>
            <a:ext cx="4341244" cy="3836211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828974-4AA5-9443-98DF-C5AFBEC6DFA8}"/>
              </a:ext>
            </a:extLst>
          </p:cNvPr>
          <p:cNvSpPr/>
          <p:nvPr/>
        </p:nvSpPr>
        <p:spPr>
          <a:xfrm rot="19055293">
            <a:off x="-303044" y="2031876"/>
            <a:ext cx="3050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PHC Team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59A2D-8B38-CF4A-921A-CE3087CE3D5C}"/>
              </a:ext>
            </a:extLst>
          </p:cNvPr>
          <p:cNvSpPr txBox="1"/>
          <p:nvPr/>
        </p:nvSpPr>
        <p:spPr>
          <a:xfrm>
            <a:off x="2728717" y="4951413"/>
            <a:ext cx="3412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Leadership vs. Clinical Governance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AABEF1-C88C-7B4A-BFA7-54BDB16F6D25}"/>
              </a:ext>
            </a:extLst>
          </p:cNvPr>
          <p:cNvSpPr/>
          <p:nvPr/>
        </p:nvSpPr>
        <p:spPr>
          <a:xfrm>
            <a:off x="-62799" y="4072996"/>
            <a:ext cx="21194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+ CHW</a:t>
            </a:r>
          </a:p>
        </p:txBody>
      </p:sp>
    </p:spTree>
    <p:extLst>
      <p:ext uri="{BB962C8B-B14F-4D97-AF65-F5344CB8AC3E}">
        <p14:creationId xmlns:p14="http://schemas.microsoft.com/office/powerpoint/2010/main" val="3056917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CECE0-9149-8A4D-A000-A8A0FB3BA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Proposed contracting framework (NT work)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E63EC-00C8-C64F-9801-64DC79732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21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700C84-5722-BF4F-9202-8A71875011A9}"/>
              </a:ext>
            </a:extLst>
          </p:cNvPr>
          <p:cNvSpPr/>
          <p:nvPr/>
        </p:nvSpPr>
        <p:spPr>
          <a:xfrm>
            <a:off x="387350" y="2347685"/>
            <a:ext cx="3587750" cy="258490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Clinic / GP</a:t>
            </a:r>
          </a:p>
          <a:p>
            <a:pPr algn="ctr"/>
            <a:r>
              <a:rPr lang="en-ZA" sz="2400" dirty="0"/>
              <a:t>facility-based curative</a:t>
            </a:r>
          </a:p>
          <a:p>
            <a:pPr algn="ctr"/>
            <a:r>
              <a:rPr lang="en-ZA" sz="2400" dirty="0"/>
              <a:t>“Catchment population” of </a:t>
            </a:r>
          </a:p>
          <a:p>
            <a:pPr algn="ctr"/>
            <a:r>
              <a:rPr lang="en-ZA" sz="2400" dirty="0"/>
              <a:t>±10 000</a:t>
            </a:r>
            <a:endParaRPr lang="en-US" sz="2400" dirty="0"/>
          </a:p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33EC35-B10C-2D43-B5BC-67DFAA87DFB0}"/>
              </a:ext>
            </a:extLst>
          </p:cNvPr>
          <p:cNvSpPr/>
          <p:nvPr/>
        </p:nvSpPr>
        <p:spPr>
          <a:xfrm>
            <a:off x="5029200" y="1346199"/>
            <a:ext cx="6324600" cy="53752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Community Practice</a:t>
            </a:r>
          </a:p>
          <a:p>
            <a:pPr algn="ctr"/>
            <a:r>
              <a:rPr lang="en-ZA" sz="2400" b="1" dirty="0">
                <a:solidFill>
                  <a:srgbClr val="FF0000"/>
                </a:solidFill>
              </a:rPr>
              <a:t>Enrolled</a:t>
            </a:r>
            <a:r>
              <a:rPr lang="en-ZA" sz="2400" dirty="0"/>
              <a:t> population of 2000-10 000 </a:t>
            </a:r>
          </a:p>
          <a:p>
            <a:pPr algn="ctr"/>
            <a:r>
              <a:rPr lang="en-ZA" sz="2400" dirty="0"/>
              <a:t>with performance accountability</a:t>
            </a:r>
          </a:p>
          <a:p>
            <a:pPr algn="ctr"/>
            <a:endParaRPr lang="en-ZA" sz="2400" b="1" dirty="0"/>
          </a:p>
          <a:p>
            <a:pPr algn="ctr"/>
            <a:r>
              <a:rPr lang="en-ZA" sz="2400" b="1" dirty="0"/>
              <a:t>Community-oriented primary care (COPC)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2000" dirty="0"/>
              <a:t>Understand your population in their homes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2000" dirty="0"/>
              <a:t>Understand how they use services at the facility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2000" dirty="0"/>
              <a:t>Engage community stakeholders and build priorities together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2000" dirty="0"/>
              <a:t>Embark on targeted health promotion based on community diagnosis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CE4AF82B-FFDA-EF41-8ED5-3701B24CF449}"/>
              </a:ext>
            </a:extLst>
          </p:cNvPr>
          <p:cNvSpPr/>
          <p:nvPr/>
        </p:nvSpPr>
        <p:spPr>
          <a:xfrm>
            <a:off x="4057650" y="3246436"/>
            <a:ext cx="889000" cy="787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46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A6B3F-1659-F84F-9ECE-AB48A4FF3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Practice Service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0F84F-F74C-4B44-8B2A-61BC7D5B9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Defined by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PHC elements of 285 </a:t>
            </a:r>
            <a:r>
              <a:rPr lang="en-US" b="1" dirty="0">
                <a:solidFill>
                  <a:srgbClr val="FF0000"/>
                </a:solidFill>
              </a:rPr>
              <a:t>guideline</a:t>
            </a:r>
            <a:r>
              <a:rPr lang="en-GB" dirty="0">
                <a:solidFill>
                  <a:srgbClr val="FF0000"/>
                </a:solidFill>
              </a:rPr>
              <a:t>s in SA (</a:t>
            </a:r>
            <a:r>
              <a:rPr lang="en-US" dirty="0">
                <a:solidFill>
                  <a:srgbClr val="FF0000"/>
                </a:solidFill>
              </a:rPr>
              <a:t>based on </a:t>
            </a:r>
            <a:r>
              <a:rPr lang="en-GB" dirty="0">
                <a:solidFill>
                  <a:srgbClr val="FF0000"/>
                </a:solidFill>
              </a:rPr>
              <a:t>SAGE audit)</a:t>
            </a:r>
          </a:p>
          <a:p>
            <a:pPr lvl="1"/>
            <a:r>
              <a:rPr lang="en-US" b="1" dirty="0"/>
              <a:t>Medicines</a:t>
            </a:r>
            <a:r>
              <a:rPr lang="en-US" dirty="0"/>
              <a:t> List (Starting with Extended PHC Formulary)</a:t>
            </a:r>
          </a:p>
          <a:p>
            <a:pPr lvl="1"/>
            <a:r>
              <a:rPr lang="en-US" b="1" dirty="0"/>
              <a:t>Lab</a:t>
            </a:r>
            <a:r>
              <a:rPr lang="en-US" dirty="0"/>
              <a:t> List (Starting with Extended NHLS PHC List)</a:t>
            </a:r>
          </a:p>
          <a:p>
            <a:pPr lvl="1"/>
            <a:r>
              <a:rPr lang="en-US" dirty="0"/>
              <a:t>Office Procedure List (136 from NHRPL to limit hospital </a:t>
            </a:r>
          </a:p>
          <a:p>
            <a:pPr marL="457200" lvl="1" indent="0">
              <a:buNone/>
            </a:pPr>
            <a:r>
              <a:rPr lang="en-US" dirty="0"/>
              <a:t>	referrals) e.g. cautery, intra-articular injection</a:t>
            </a:r>
          </a:p>
          <a:p>
            <a:pPr lvl="1"/>
            <a:r>
              <a:rPr lang="en-US" b="1" dirty="0"/>
              <a:t>Preventive Services </a:t>
            </a:r>
            <a:r>
              <a:rPr lang="en-US" dirty="0"/>
              <a:t>(ANC, FP, Immunization…)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Performance Outcomes </a:t>
            </a:r>
            <a:r>
              <a:rPr lang="en-US" dirty="0">
                <a:solidFill>
                  <a:srgbClr val="FF0000"/>
                </a:solidFill>
              </a:rPr>
              <a:t>(5-year plan)</a:t>
            </a:r>
          </a:p>
          <a:p>
            <a:r>
              <a:rPr lang="en-GB" dirty="0"/>
              <a:t>Refine service package annually with Peer Review / Service Benefits Committee / National Institute of Clinical Excellence</a:t>
            </a:r>
          </a:p>
          <a:p>
            <a:r>
              <a:rPr lang="en-US" dirty="0"/>
              <a:t>Could be Comprehensive PHC PMB for medical schemes</a:t>
            </a:r>
          </a:p>
          <a:p>
            <a:pPr lvl="1"/>
            <a:endParaRPr lang="en-US" dirty="0"/>
          </a:p>
          <a:p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558D1-95C3-E848-884F-0E13E9F7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B29514D-25D4-D944-8DF4-16AB36971F32}"/>
              </a:ext>
            </a:extLst>
          </p:cNvPr>
          <p:cNvSpPr/>
          <p:nvPr/>
        </p:nvSpPr>
        <p:spPr>
          <a:xfrm>
            <a:off x="8610600" y="2657962"/>
            <a:ext cx="289560" cy="162955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64932B-10C8-B44E-9D96-559DE16F73E7}"/>
              </a:ext>
            </a:extLst>
          </p:cNvPr>
          <p:cNvSpPr/>
          <p:nvPr/>
        </p:nvSpPr>
        <p:spPr>
          <a:xfrm>
            <a:off x="9049791" y="2011631"/>
            <a:ext cx="21018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Cap (70%)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1BA4F5-F83C-A146-91F8-6C0A0A7AA1CE}"/>
              </a:ext>
            </a:extLst>
          </p:cNvPr>
          <p:cNvSpPr/>
          <p:nvPr/>
        </p:nvSpPr>
        <p:spPr>
          <a:xfrm>
            <a:off x="9063040" y="3149575"/>
            <a:ext cx="20172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FFS (20%)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AE25FF-A90A-E34B-BD62-432005981C2D}"/>
              </a:ext>
            </a:extLst>
          </p:cNvPr>
          <p:cNvSpPr/>
          <p:nvPr/>
        </p:nvSpPr>
        <p:spPr>
          <a:xfrm>
            <a:off x="9217917" y="4142325"/>
            <a:ext cx="18181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P4P 10%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9816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055B7-F362-124E-ABAD-8ABE18E1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Utilisation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EA0A049-0AC3-C347-A9BE-EAA0C476BC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735866"/>
              </p:ext>
            </p:extLst>
          </p:nvPr>
        </p:nvGraphicFramePr>
        <p:xfrm>
          <a:off x="1121429" y="1609062"/>
          <a:ext cx="10034250" cy="48838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095">
                  <a:extLst>
                    <a:ext uri="{9D8B030D-6E8A-4147-A177-3AD203B41FA5}">
                      <a16:colId xmlns:a16="http://schemas.microsoft.com/office/drawing/2014/main" val="190507400"/>
                    </a:ext>
                  </a:extLst>
                </a:gridCol>
                <a:gridCol w="1465811">
                  <a:extLst>
                    <a:ext uri="{9D8B030D-6E8A-4147-A177-3AD203B41FA5}">
                      <a16:colId xmlns:a16="http://schemas.microsoft.com/office/drawing/2014/main" val="2492800276"/>
                    </a:ext>
                  </a:extLst>
                </a:gridCol>
                <a:gridCol w="1502844">
                  <a:extLst>
                    <a:ext uri="{9D8B030D-6E8A-4147-A177-3AD203B41FA5}">
                      <a16:colId xmlns:a16="http://schemas.microsoft.com/office/drawing/2014/main" val="2490984320"/>
                    </a:ext>
                  </a:extLst>
                </a:gridCol>
                <a:gridCol w="570742">
                  <a:extLst>
                    <a:ext uri="{9D8B030D-6E8A-4147-A177-3AD203B41FA5}">
                      <a16:colId xmlns:a16="http://schemas.microsoft.com/office/drawing/2014/main" val="3344876151"/>
                    </a:ext>
                  </a:extLst>
                </a:gridCol>
                <a:gridCol w="1036793">
                  <a:extLst>
                    <a:ext uri="{9D8B030D-6E8A-4147-A177-3AD203B41FA5}">
                      <a16:colId xmlns:a16="http://schemas.microsoft.com/office/drawing/2014/main" val="1963968050"/>
                    </a:ext>
                  </a:extLst>
                </a:gridCol>
                <a:gridCol w="1036793">
                  <a:extLst>
                    <a:ext uri="{9D8B030D-6E8A-4147-A177-3AD203B41FA5}">
                      <a16:colId xmlns:a16="http://schemas.microsoft.com/office/drawing/2014/main" val="2721131773"/>
                    </a:ext>
                  </a:extLst>
                </a:gridCol>
                <a:gridCol w="1036793">
                  <a:extLst>
                    <a:ext uri="{9D8B030D-6E8A-4147-A177-3AD203B41FA5}">
                      <a16:colId xmlns:a16="http://schemas.microsoft.com/office/drawing/2014/main" val="3822692590"/>
                    </a:ext>
                  </a:extLst>
                </a:gridCol>
                <a:gridCol w="1036793">
                  <a:extLst>
                    <a:ext uri="{9D8B030D-6E8A-4147-A177-3AD203B41FA5}">
                      <a16:colId xmlns:a16="http://schemas.microsoft.com/office/drawing/2014/main" val="699397428"/>
                    </a:ext>
                  </a:extLst>
                </a:gridCol>
                <a:gridCol w="1036793">
                  <a:extLst>
                    <a:ext uri="{9D8B030D-6E8A-4147-A177-3AD203B41FA5}">
                      <a16:colId xmlns:a16="http://schemas.microsoft.com/office/drawing/2014/main" val="18067856"/>
                    </a:ext>
                  </a:extLst>
                </a:gridCol>
                <a:gridCol w="1036793">
                  <a:extLst>
                    <a:ext uri="{9D8B030D-6E8A-4147-A177-3AD203B41FA5}">
                      <a16:colId xmlns:a16="http://schemas.microsoft.com/office/drawing/2014/main" val="797124954"/>
                    </a:ext>
                  </a:extLst>
                </a:gridCol>
              </a:tblGrid>
              <a:tr h="102001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ZA" sz="3200" b="1" u="none" strike="noStrike" dirty="0">
                          <a:effectLst/>
                        </a:rPr>
                        <a:t>Practice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ZA" sz="3200" b="1" u="none" strike="noStrike" dirty="0">
                          <a:effectLst/>
                        </a:rPr>
                        <a:t>Acute/Chronic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3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FP etc.</a:t>
                      </a:r>
                      <a:endParaRPr lang="en-ZA" sz="3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6513126"/>
                  </a:ext>
                </a:extLst>
              </a:tr>
              <a:tr h="643966">
                <a:tc>
                  <a:txBody>
                    <a:bodyPr/>
                    <a:lstStyle/>
                    <a:p>
                      <a:pPr algn="l" fontAlgn="b"/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Visits pa</a:t>
                      </a:r>
                      <a:endParaRPr lang="en-ZA" sz="3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ZA" sz="3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ZA" sz="3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ZA" sz="3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2907087"/>
                  </a:ext>
                </a:extLst>
              </a:tr>
              <a:tr h="643966">
                <a:tc>
                  <a:txBody>
                    <a:bodyPr/>
                    <a:lstStyle/>
                    <a:p>
                      <a:pPr algn="l" fontAlgn="b"/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32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Pop.Size</a:t>
                      </a:r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1933425"/>
                  </a:ext>
                </a:extLst>
              </a:tr>
              <a:tr h="643966">
                <a:tc>
                  <a:txBody>
                    <a:bodyPr/>
                    <a:lstStyle/>
                    <a:p>
                      <a:pPr algn="l" fontAlgn="b"/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3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2500</a:t>
                      </a:r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>
                          <a:effectLst/>
                        </a:rPr>
                        <a:t>10</a:t>
                      </a:r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20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>
                          <a:effectLst/>
                        </a:rPr>
                        <a:t>30</a:t>
                      </a:r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40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>
                          <a:effectLst/>
                        </a:rPr>
                        <a:t>50</a:t>
                      </a:r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60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ZA" sz="3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2858451"/>
                  </a:ext>
                </a:extLst>
              </a:tr>
              <a:tr h="643966">
                <a:tc>
                  <a:txBody>
                    <a:bodyPr/>
                    <a:lstStyle/>
                    <a:p>
                      <a:pPr algn="l" fontAlgn="b"/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3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5000</a:t>
                      </a:r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effectLst/>
                        </a:rPr>
                        <a:t>20</a:t>
                      </a:r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40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>
                          <a:effectLst/>
                        </a:rPr>
                        <a:t>60</a:t>
                      </a:r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80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effectLst/>
                        </a:rPr>
                        <a:t>100</a:t>
                      </a:r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120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ZA" sz="3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835151"/>
                  </a:ext>
                </a:extLst>
              </a:tr>
              <a:tr h="643966">
                <a:tc>
                  <a:txBody>
                    <a:bodyPr/>
                    <a:lstStyle/>
                    <a:p>
                      <a:pPr algn="l" fontAlgn="b"/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3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7500</a:t>
                      </a:r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>
                          <a:effectLst/>
                        </a:rPr>
                        <a:t>30</a:t>
                      </a:r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60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>
                          <a:effectLst/>
                        </a:rPr>
                        <a:t>90</a:t>
                      </a:r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120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>
                          <a:effectLst/>
                        </a:rPr>
                        <a:t>150</a:t>
                      </a:r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180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en-ZA" sz="3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5162232"/>
                  </a:ext>
                </a:extLst>
              </a:tr>
              <a:tr h="643966">
                <a:tc>
                  <a:txBody>
                    <a:bodyPr/>
                    <a:lstStyle/>
                    <a:p>
                      <a:pPr algn="l" fontAlgn="b"/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3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10000</a:t>
                      </a:r>
                      <a:endParaRPr lang="en-ZA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effectLst/>
                        </a:rPr>
                        <a:t>40</a:t>
                      </a:r>
                      <a:endParaRPr lang="en-ZA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80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>
                          <a:effectLst/>
                        </a:rPr>
                        <a:t>120</a:t>
                      </a:r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160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>
                          <a:effectLst/>
                        </a:rPr>
                        <a:t>200</a:t>
                      </a:r>
                      <a:endParaRPr lang="en-ZA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b="1" u="none" strike="noStrike" dirty="0">
                          <a:effectLst/>
                        </a:rPr>
                        <a:t>240</a:t>
                      </a:r>
                      <a:endParaRPr lang="en-ZA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3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en-ZA" sz="3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176634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B5405376-9628-E84A-BAF0-AAD2D9D48D34}"/>
              </a:ext>
            </a:extLst>
          </p:cNvPr>
          <p:cNvSpPr/>
          <p:nvPr/>
        </p:nvSpPr>
        <p:spPr>
          <a:xfrm>
            <a:off x="4270579" y="5886875"/>
            <a:ext cx="646771" cy="600251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0E164BD-21BD-2F41-A1D3-9193935EA3E7}"/>
              </a:ext>
            </a:extLst>
          </p:cNvPr>
          <p:cNvSpPr/>
          <p:nvPr/>
        </p:nvSpPr>
        <p:spPr>
          <a:xfrm>
            <a:off x="7142523" y="5852463"/>
            <a:ext cx="838571" cy="669073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D5948C-72B1-924D-A96D-768C4F01A388}"/>
              </a:ext>
            </a:extLst>
          </p:cNvPr>
          <p:cNvSpPr txBox="1"/>
          <p:nvPr/>
        </p:nvSpPr>
        <p:spPr>
          <a:xfrm>
            <a:off x="10806152" y="5886875"/>
            <a:ext cx="375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9389F4A-2174-E74A-B419-DF90C3B2D7C0}"/>
              </a:ext>
            </a:extLst>
          </p:cNvPr>
          <p:cNvSpPr/>
          <p:nvPr/>
        </p:nvSpPr>
        <p:spPr>
          <a:xfrm>
            <a:off x="10317108" y="5852463"/>
            <a:ext cx="838571" cy="669073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91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C52D3B9-41BE-4604-A7CD-47ADF9AFB9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133018"/>
              </p:ext>
            </p:extLst>
          </p:nvPr>
        </p:nvGraphicFramePr>
        <p:xfrm>
          <a:off x="2111263" y="136525"/>
          <a:ext cx="9937630" cy="659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24CDE8-A360-9E47-9930-6FA1F106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24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0D669C-9288-B840-96E1-075F4C6A39FE}"/>
              </a:ext>
            </a:extLst>
          </p:cNvPr>
          <p:cNvSpPr txBox="1"/>
          <p:nvPr/>
        </p:nvSpPr>
        <p:spPr>
          <a:xfrm rot="18939580">
            <a:off x="-539934" y="1831319"/>
            <a:ext cx="5528886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ZA" sz="4000" dirty="0">
                <a:solidFill>
                  <a:schemeClr val="bg1"/>
                </a:solidFill>
              </a:rPr>
              <a:t>Key Principles for delivery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855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40F58-745D-234C-BC1E-B4E9AC52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Teamwork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EB8F2-8F7F-A84D-851E-987491949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Encourage clinical teamwork (doctor, nurses, clinical associate, CHW) for horizontal integration</a:t>
            </a:r>
          </a:p>
          <a:p>
            <a:r>
              <a:rPr lang="en-US" dirty="0"/>
              <a:t>MINIMUM Personnel Standards	</a:t>
            </a:r>
          </a:p>
          <a:p>
            <a:pPr lvl="1"/>
            <a:r>
              <a:rPr lang="en-US" dirty="0"/>
              <a:t>1 </a:t>
            </a:r>
            <a:r>
              <a:rPr lang="en-US" b="1" dirty="0"/>
              <a:t>doctor</a:t>
            </a:r>
            <a:r>
              <a:rPr lang="en-US" dirty="0"/>
              <a:t> per 10 000 (clinical accountability)</a:t>
            </a:r>
          </a:p>
          <a:p>
            <a:pPr lvl="1"/>
            <a:r>
              <a:rPr lang="en-US" dirty="0"/>
              <a:t>1 </a:t>
            </a:r>
            <a:r>
              <a:rPr lang="en-US" b="1" dirty="0"/>
              <a:t>clinical associate/officer </a:t>
            </a:r>
            <a:r>
              <a:rPr lang="en-US" dirty="0"/>
              <a:t>per 5000</a:t>
            </a:r>
          </a:p>
          <a:p>
            <a:pPr lvl="1"/>
            <a:r>
              <a:rPr lang="en-US" dirty="0"/>
              <a:t>1 </a:t>
            </a:r>
            <a:r>
              <a:rPr lang="en-US" b="1" dirty="0"/>
              <a:t>nurse</a:t>
            </a:r>
            <a:r>
              <a:rPr lang="en-US" dirty="0"/>
              <a:t> per 2 000</a:t>
            </a:r>
          </a:p>
          <a:p>
            <a:pPr lvl="1"/>
            <a:r>
              <a:rPr lang="en-US" dirty="0"/>
              <a:t>All healthcare workers should be registered with NHI </a:t>
            </a:r>
          </a:p>
          <a:p>
            <a:pPr lvl="1"/>
            <a:r>
              <a:rPr lang="en-US" dirty="0"/>
              <a:t>All healthcare workers should be indicated in claims / data submissions / EHR</a:t>
            </a:r>
          </a:p>
          <a:p>
            <a:r>
              <a:rPr lang="en-US" dirty="0"/>
              <a:t>1 </a:t>
            </a:r>
            <a:r>
              <a:rPr lang="en-US" b="1" dirty="0"/>
              <a:t>CHW</a:t>
            </a:r>
            <a:r>
              <a:rPr lang="en-US" dirty="0"/>
              <a:t> per 1 000 (paid for additional to cap)</a:t>
            </a:r>
          </a:p>
          <a:p>
            <a:r>
              <a:rPr lang="en-US" dirty="0"/>
              <a:t>?Bonuses for multidisciplinary teamwork: </a:t>
            </a:r>
            <a:r>
              <a:rPr lang="en-ZA" b="1" dirty="0"/>
              <a:t>health promoter, social worker, dietician, </a:t>
            </a:r>
            <a:r>
              <a:rPr lang="en-ZA" b="1" dirty="0" err="1"/>
              <a:t>biokineticist</a:t>
            </a:r>
            <a:r>
              <a:rPr lang="en-US" b="1" dirty="0"/>
              <a:t>, case managers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7A364-C31B-E643-89E5-06186B7CF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377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9914334C-14F4-294E-B01B-C91DB1DBA6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COPC</a:t>
            </a: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E9D03AFE-7797-A345-9345-F784D8BF98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Chiawelo “Community” Practice</a:t>
            </a:r>
          </a:p>
          <a:p>
            <a:r>
              <a:rPr lang="en-US" altLang="en-US" dirty="0">
                <a:hlinkClick r:id="rId2"/>
              </a:rPr>
              <a:t>Video</a:t>
            </a:r>
            <a:r>
              <a:rPr lang="en-US" altLang="en-US" dirty="0"/>
              <a:t> at </a:t>
            </a:r>
            <a:r>
              <a:rPr lang="en-US" altLang="en-US" dirty="0" err="1"/>
              <a:t>ProfMoosa.com</a:t>
            </a:r>
            <a:r>
              <a:rPr lang="en-US" altLang="en-US" dirty="0"/>
              <a:t>&gt;CCP</a:t>
            </a:r>
          </a:p>
        </p:txBody>
      </p:sp>
      <p:pic>
        <p:nvPicPr>
          <p:cNvPr id="5" name="Content Placeholder 4" descr="Screen Shot 2012-09-04 at 10.13.59 PM.png">
            <a:extLst>
              <a:ext uri="{FF2B5EF4-FFF2-40B4-BE49-F238E27FC236}">
                <a16:creationId xmlns:a16="http://schemas.microsoft.com/office/drawing/2014/main" id="{E71639D8-F6A1-9941-BB9E-6746F113C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685" r="-25685"/>
          <a:stretch>
            <a:fillRect/>
          </a:stretch>
        </p:blipFill>
        <p:spPr>
          <a:xfrm>
            <a:off x="4831121" y="365125"/>
            <a:ext cx="8290028" cy="4186527"/>
          </a:xfrm>
          <a:prstGeom prst="rect">
            <a:avLst/>
          </a:prstGeom>
        </p:spPr>
      </p:pic>
      <p:pic>
        <p:nvPicPr>
          <p:cNvPr id="3" name="Picture 2" descr="A picture containing text, tree, outdoor&#10;&#10;Description automatically generated">
            <a:extLst>
              <a:ext uri="{FF2B5EF4-FFF2-40B4-BE49-F238E27FC236}">
                <a16:creationId xmlns:a16="http://schemas.microsoft.com/office/drawing/2014/main" id="{7D737B46-0699-FA42-8054-189D834F51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30" b="26291"/>
          <a:stretch/>
        </p:blipFill>
        <p:spPr>
          <a:xfrm>
            <a:off x="838200" y="3099477"/>
            <a:ext cx="6980903" cy="307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33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8F74CC10-9E40-0C43-A7B1-7E193D5E92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COPC</a:t>
            </a:r>
          </a:p>
        </p:txBody>
      </p:sp>
      <p:sp>
        <p:nvSpPr>
          <p:cNvPr id="58370" name="Content Placeholder 2">
            <a:extLst>
              <a:ext uri="{FF2B5EF4-FFF2-40B4-BE49-F238E27FC236}">
                <a16:creationId xmlns:a16="http://schemas.microsoft.com/office/drawing/2014/main" id="{B32230FD-A314-384D-AD45-C9021853C0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C38FA32-4ED0-BF44-BAC6-13F8C50DCB4C}"/>
              </a:ext>
            </a:extLst>
          </p:cNvPr>
          <p:cNvSpPr/>
          <p:nvPr/>
        </p:nvSpPr>
        <p:spPr bwMode="auto">
          <a:xfrm>
            <a:off x="5884241" y="1988343"/>
            <a:ext cx="3168650" cy="187166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PHC</a:t>
            </a:r>
          </a:p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're'-orientation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57E093-931B-9E41-A4C7-771784B25F19}"/>
              </a:ext>
            </a:extLst>
          </p:cNvPr>
          <p:cNvSpPr/>
          <p:nvPr/>
        </p:nvSpPr>
        <p:spPr bwMode="auto">
          <a:xfrm>
            <a:off x="2135188" y="1989138"/>
            <a:ext cx="3168650" cy="1871662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Population </a:t>
            </a:r>
          </a:p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Management </a:t>
            </a:r>
          </a:p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by CHWs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B804E2D-2B8B-8048-A449-8AF759FE66AC}"/>
              </a:ext>
            </a:extLst>
          </p:cNvPr>
          <p:cNvSpPr/>
          <p:nvPr/>
        </p:nvSpPr>
        <p:spPr bwMode="auto">
          <a:xfrm>
            <a:off x="2135188" y="4292600"/>
            <a:ext cx="3168650" cy="187325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Targeted</a:t>
            </a:r>
          </a:p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Health </a:t>
            </a:r>
          </a:p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Promotion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BD68FD0-8B61-AD43-956E-8AC980BE8497}"/>
              </a:ext>
            </a:extLst>
          </p:cNvPr>
          <p:cNvSpPr/>
          <p:nvPr/>
        </p:nvSpPr>
        <p:spPr bwMode="auto">
          <a:xfrm>
            <a:off x="5880100" y="4312134"/>
            <a:ext cx="3168650" cy="187325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Stakeholder </a:t>
            </a:r>
          </a:p>
          <a:p>
            <a:pPr algn="ctr" eaLnBrk="1" hangingPunct="1">
              <a:defRPr/>
            </a:pPr>
            <a:r>
              <a:rPr lang="en-US" sz="3600" b="1" dirty="0">
                <a:solidFill>
                  <a:srgbClr val="000000"/>
                </a:solidFill>
              </a:rPr>
              <a:t>collaboration</a:t>
            </a:r>
          </a:p>
        </p:txBody>
      </p:sp>
      <p:sp>
        <p:nvSpPr>
          <p:cNvPr id="58375" name="Curved Left Arrow 4">
            <a:extLst>
              <a:ext uri="{FF2B5EF4-FFF2-40B4-BE49-F238E27FC236}">
                <a16:creationId xmlns:a16="http://schemas.microsoft.com/office/drawing/2014/main" id="{A939E467-C4C9-3740-B2E8-73584039B6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60169" y="3356769"/>
            <a:ext cx="863600" cy="2017712"/>
          </a:xfrm>
          <a:prstGeom prst="curvedLeftArrow">
            <a:avLst>
              <a:gd name="adj1" fmla="val 24997"/>
              <a:gd name="adj2" fmla="val 50005"/>
              <a:gd name="adj3" fmla="val 25000"/>
            </a:avLst>
          </a:prstGeom>
          <a:solidFill>
            <a:srgbClr val="C6D8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8376" name="Curved Left Arrow 10">
            <a:extLst>
              <a:ext uri="{FF2B5EF4-FFF2-40B4-BE49-F238E27FC236}">
                <a16:creationId xmlns:a16="http://schemas.microsoft.com/office/drawing/2014/main" id="{DACF0CAB-D24D-2944-9C2A-C83FEE3933E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231607" y="2348707"/>
            <a:ext cx="865188" cy="2016125"/>
          </a:xfrm>
          <a:prstGeom prst="curvedLeftArrow">
            <a:avLst>
              <a:gd name="adj1" fmla="val 24997"/>
              <a:gd name="adj2" fmla="val 50004"/>
              <a:gd name="adj3" fmla="val 25000"/>
            </a:avLst>
          </a:prstGeom>
          <a:solidFill>
            <a:srgbClr val="C6D8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41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02FFC-8E98-584B-923D-264E3C5E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9B2DE-F829-C847-AB69-534338AAC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Profile and actively manage panel population (with CHWs)</a:t>
            </a:r>
          </a:p>
          <a:p>
            <a:r>
              <a:rPr lang="en-US" dirty="0"/>
              <a:t>‘Comprehensive Health Checks’ for everyone in panel every 5 years</a:t>
            </a:r>
          </a:p>
          <a:p>
            <a:r>
              <a:rPr lang="en-US" dirty="0"/>
              <a:t>Engage community for targeted health promotion</a:t>
            </a:r>
          </a:p>
          <a:p>
            <a:pPr lvl="1"/>
            <a:r>
              <a:rPr lang="en-US" dirty="0"/>
              <a:t>Annual Panel Community Meeting / Open Day (prioritizing/election)</a:t>
            </a:r>
          </a:p>
          <a:p>
            <a:pPr lvl="1"/>
            <a:r>
              <a:rPr lang="en-US" dirty="0"/>
              <a:t>Monthly Community Forum (including health promotion)</a:t>
            </a:r>
          </a:p>
          <a:p>
            <a:pPr lvl="1"/>
            <a:r>
              <a:rPr lang="en-US" dirty="0"/>
              <a:t>Simple practice leaflet of services updated annually</a:t>
            </a:r>
          </a:p>
          <a:p>
            <a:pPr lvl="1"/>
            <a:r>
              <a:rPr lang="en-US" dirty="0"/>
              <a:t>Detailed annual review of practice</a:t>
            </a:r>
          </a:p>
          <a:p>
            <a:r>
              <a:rPr lang="en-US" dirty="0"/>
              <a:t>No discrimination between NHI and non-NHI (back and front sections)</a:t>
            </a:r>
          </a:p>
          <a:p>
            <a:r>
              <a:rPr lang="en-US" dirty="0"/>
              <a:t>Home visits by doctor for medical need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F4759-7F96-8F41-8F49-5DAF37ED5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91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BE68E-B6A1-7040-8A53-A510BEFF1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Referral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CCA0-253E-C64C-A27D-261A0432A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Risk of over-referral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vertical integration needed </a:t>
            </a:r>
          </a:p>
          <a:p>
            <a:r>
              <a:rPr lang="en-US" dirty="0"/>
              <a:t>Proposed NHI Referral Point at local hospital</a:t>
            </a:r>
          </a:p>
          <a:p>
            <a:pPr lvl="1"/>
            <a:r>
              <a:rPr lang="en-US" dirty="0"/>
              <a:t>Data collected for ALL referrals + Facilitated entry into hospital system for all services not covered currently (allied, specialist, hospital admission…..)</a:t>
            </a:r>
          </a:p>
          <a:p>
            <a:pPr lvl="2"/>
            <a:r>
              <a:rPr lang="en-US" dirty="0"/>
              <a:t>Office with clerk/nurse</a:t>
            </a:r>
          </a:p>
          <a:p>
            <a:pPr lvl="2"/>
            <a:r>
              <a:rPr lang="en-US" dirty="0" err="1"/>
              <a:t>Vula</a:t>
            </a:r>
            <a:r>
              <a:rPr lang="en-US" dirty="0"/>
              <a:t>/Hotline to specialists panel at local public hospital/s</a:t>
            </a:r>
          </a:p>
          <a:p>
            <a:pPr lvl="2"/>
            <a:r>
              <a:rPr lang="en-US" dirty="0"/>
              <a:t>Coordinated by NHI-appointed/DCST family physician</a:t>
            </a:r>
          </a:p>
          <a:p>
            <a:r>
              <a:rPr lang="en-US" dirty="0"/>
              <a:t>Until other layers of contracting are organised to include private specialists and hospitals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17D4E-25BB-CC4A-892A-FE23E016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05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BE641-E0CA-E148-B275-991E1CF7C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Coordination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377D2-2D7B-B644-9788-734A3DB3F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Health District creates a Forum for coordination and integration of all service providers</a:t>
            </a:r>
          </a:p>
          <a:p>
            <a:pPr lvl="1"/>
            <a:r>
              <a:rPr lang="en-ZA" dirty="0"/>
              <a:t>Each Community Practice to send representative / liaise</a:t>
            </a:r>
          </a:p>
          <a:p>
            <a:pPr lvl="1"/>
            <a:r>
              <a:rPr lang="en-ZA" dirty="0"/>
              <a:t>District supports, monitors and evaluates programmatic priorities for diagonal integration</a:t>
            </a:r>
          </a:p>
          <a:p>
            <a:pPr lvl="1"/>
            <a:r>
              <a:rPr lang="en-ZA" dirty="0"/>
              <a:t>Explores gaps for further contracting by NHI Fund</a:t>
            </a:r>
          </a:p>
          <a:p>
            <a:r>
              <a:rPr lang="en-ZA" dirty="0"/>
              <a:t>Support linkages</a:t>
            </a:r>
          </a:p>
          <a:p>
            <a:pPr lvl="1"/>
            <a:r>
              <a:rPr lang="en-ZA" dirty="0"/>
              <a:t>Hospital referrals </a:t>
            </a:r>
          </a:p>
          <a:p>
            <a:pPr lvl="1"/>
            <a:r>
              <a:rPr lang="en-ZA" dirty="0"/>
              <a:t>Referrals from non-NHI clinic to contracted NHI GP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ABF2F-81EC-8E4A-A1B8-48EC25DE3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94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02FFC-8E98-584B-923D-264E3C5E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Supply-side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9B2DE-F829-C847-AB69-534338AAC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Important that contracting does not introduce rigidity - allow for supply-side to re-organize </a:t>
            </a:r>
          </a:p>
          <a:p>
            <a:r>
              <a:rPr lang="en-US" dirty="0"/>
              <a:t>Provided in own facility - Basic Allowance? (rent space in clinics/CHCs)</a:t>
            </a:r>
          </a:p>
          <a:p>
            <a:r>
              <a:rPr lang="en-US" dirty="0"/>
              <a:t>Form groups – incentives?</a:t>
            </a:r>
          </a:p>
          <a:p>
            <a:r>
              <a:rPr lang="en-US" dirty="0"/>
              <a:t>Supply chain: Meds – State Wholesalers / Lab Tests – National Labs</a:t>
            </a:r>
          </a:p>
          <a:p>
            <a:r>
              <a:rPr lang="en-US" b="1" dirty="0"/>
              <a:t>Additional services </a:t>
            </a:r>
            <a:r>
              <a:rPr lang="en-US" dirty="0"/>
              <a:t>contracted for groups of community practices in economies of scale strongly linked to community-orientation / prevention</a:t>
            </a:r>
          </a:p>
          <a:p>
            <a:pPr lvl="1"/>
            <a:r>
              <a:rPr lang="en-ZA" dirty="0"/>
              <a:t>24 Hour Emergency Care</a:t>
            </a:r>
          </a:p>
          <a:p>
            <a:pPr lvl="1"/>
            <a:r>
              <a:rPr lang="en-ZA" dirty="0"/>
              <a:t>Dentistry / Optometry</a:t>
            </a:r>
          </a:p>
          <a:p>
            <a:pPr lvl="1"/>
            <a:r>
              <a:rPr lang="en-ZA" dirty="0"/>
              <a:t>Allied Health Care (Physiotherapy, Occupational Therapy, Podiatry)</a:t>
            </a:r>
          </a:p>
          <a:p>
            <a:pPr lvl="1"/>
            <a:r>
              <a:rPr lang="en-ZA" dirty="0"/>
              <a:t>Maternity Obstetric Unit (MOU) services</a:t>
            </a:r>
          </a:p>
          <a:p>
            <a:pPr lvl="1"/>
            <a:r>
              <a:rPr lang="en-ZA" dirty="0"/>
              <a:t>Specialist-Hospital Referral Saving-Commissioning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605D8-DAE5-9B4D-A10C-F0ACA775B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624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C52D3B9-41BE-4604-A7CD-47ADF9AFB9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4296394"/>
              </p:ext>
            </p:extLst>
          </p:nvPr>
        </p:nvGraphicFramePr>
        <p:xfrm>
          <a:off x="1840302" y="207034"/>
          <a:ext cx="10351698" cy="6650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6D6633-4E1C-6D42-BC1E-D7F3D58D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F8CE35-CBC4-284C-973B-53DC707FF3B7}"/>
              </a:ext>
            </a:extLst>
          </p:cNvPr>
          <p:cNvSpPr txBox="1"/>
          <p:nvPr/>
        </p:nvSpPr>
        <p:spPr>
          <a:xfrm rot="18939580">
            <a:off x="-612710" y="1831319"/>
            <a:ext cx="5674439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ZA" sz="4000" dirty="0">
                <a:solidFill>
                  <a:schemeClr val="bg1"/>
                </a:solidFill>
              </a:rPr>
              <a:t>Operational Requirements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481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A2196-E6A1-F44A-AF5F-113AA152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Accreditation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EA9D9-9CED-AC40-B339-CD301A397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Criteria</a:t>
            </a:r>
          </a:p>
          <a:p>
            <a:pPr lvl="1"/>
            <a:r>
              <a:rPr lang="en-US" dirty="0"/>
              <a:t>National (OHSC) Standards</a:t>
            </a:r>
          </a:p>
          <a:p>
            <a:r>
              <a:rPr lang="en-US" dirty="0"/>
              <a:t>Plan</a:t>
            </a:r>
          </a:p>
          <a:p>
            <a:pPr lvl="1"/>
            <a:r>
              <a:rPr lang="en-US" dirty="0"/>
              <a:t>Self-assessment with application</a:t>
            </a:r>
          </a:p>
          <a:p>
            <a:pPr lvl="1"/>
            <a:r>
              <a:rPr lang="en-US" dirty="0"/>
              <a:t>1.25 audits per 5-year cycle by OHSC (as and when they have capacity)</a:t>
            </a:r>
          </a:p>
          <a:p>
            <a:pPr lvl="1"/>
            <a:r>
              <a:rPr lang="en-US" dirty="0"/>
              <a:t>Subcontract COHSASA in interim?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B5ED6-F7B0-F147-9A14-2AABC6341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249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39955-CD9E-2248-8015-7591417F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85B81-BD77-934E-955B-0813D4740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Residents on Health Patient Registry System (HPRS) make a choice from contracted providers</a:t>
            </a:r>
          </a:p>
          <a:p>
            <a:pPr lvl="1"/>
            <a:r>
              <a:rPr lang="en-US" dirty="0"/>
              <a:t>Within district </a:t>
            </a:r>
          </a:p>
          <a:p>
            <a:pPr lvl="1"/>
            <a:r>
              <a:rPr lang="en-US" dirty="0"/>
              <a:t>Administrative ‘allocations’ to contracted providers</a:t>
            </a:r>
          </a:p>
          <a:p>
            <a:pPr lvl="1"/>
            <a:r>
              <a:rPr lang="en-US" dirty="0"/>
              <a:t>Contracted provider may enroll other residents from district</a:t>
            </a:r>
          </a:p>
          <a:p>
            <a:r>
              <a:rPr lang="en-US" dirty="0"/>
              <a:t>Contracted provider must fully register the resident to their practice with HPRS before payment starts</a:t>
            </a:r>
          </a:p>
          <a:p>
            <a:pPr lvl="1"/>
            <a:r>
              <a:rPr lang="en-US" dirty="0"/>
              <a:t>Resident able to change 12 monthly (6mthly in first year)</a:t>
            </a:r>
          </a:p>
          <a:p>
            <a:pPr lvl="1"/>
            <a:r>
              <a:rPr lang="en-US" dirty="0"/>
              <a:t>Primary choice ± motivated secondary choice (2/</a:t>
            </a:r>
            <a:r>
              <a:rPr lang="en-US" dirty="0" err="1"/>
              <a:t>yr</a:t>
            </a:r>
            <a:r>
              <a:rPr lang="en-US" dirty="0"/>
              <a:t> for work-school reasons) </a:t>
            </a:r>
          </a:p>
          <a:p>
            <a:pPr lvl="1"/>
            <a:r>
              <a:rPr lang="en-US" dirty="0"/>
              <a:t>Out-of-province visits?</a:t>
            </a:r>
          </a:p>
          <a:p>
            <a:r>
              <a:rPr lang="en-US" dirty="0"/>
              <a:t>Panel Changes / Closures need formal approval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C0609-F61F-F443-BD23-E9534BC8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86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9D1F5-9B5E-2046-B3F8-A2D1647CC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submission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3B32C-8A68-D945-9875-ABDA032A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Initially fee-for-service data  (incl. ICD) using Payment Management Systems with Electronic Data Interchange (EDI) – immediate claim</a:t>
            </a:r>
          </a:p>
          <a:p>
            <a:r>
              <a:rPr lang="en-US" dirty="0"/>
              <a:t>Need a long-term plan to evolve to Electronic Health Record (EHR) data </a:t>
            </a:r>
          </a:p>
          <a:p>
            <a:pPr lvl="1"/>
            <a:r>
              <a:rPr lang="en-US" dirty="0"/>
              <a:t>Essential for stronger Payment for Performance (P4P) / M&amp;E</a:t>
            </a:r>
          </a:p>
          <a:p>
            <a:pPr lvl="1"/>
            <a:r>
              <a:rPr lang="en-US" dirty="0"/>
              <a:t>Need to accredit EHRs and develop inter-operability standards</a:t>
            </a:r>
          </a:p>
          <a:p>
            <a:pPr lvl="1"/>
            <a:r>
              <a:rPr lang="en-US" dirty="0"/>
              <a:t>Include Mobile Health for CHWs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E8C28-98E9-EA45-A54F-F90A112F8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29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6C384-0EE7-414F-8626-DBBB78A6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Peer-review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4989E-F6D9-9246-A761-2ECC9F8BE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Monthly peer-review meeting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Mandatory attendance of accountable doctor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Chaired by DCST family physician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Review Referrals / Utilisation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Support education / CPD / up-skilling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EA2B0-F63D-934E-A50A-32F0FCA0F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10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FBC70-BC5D-C141-831B-F70CA03A4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7F1B1-B0BB-FA4C-B0F0-CB81F14BC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Online work-based 18mth Diploma in Family Medicine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Mandatory for accountable doctor with less than 15 years experience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Use peer review process to focus on clinical needs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Focus on practice management issues for population management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With supportive practice visits by NHI-appointed family Physician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Career pathing</a:t>
            </a:r>
          </a:p>
          <a:p>
            <a:pPr marL="285750" indent="-285750">
              <a:buFontTx/>
              <a:buChar char="-"/>
            </a:pPr>
            <a:r>
              <a:rPr lang="en-US" dirty="0"/>
              <a:t>Incentivise young doctors NMFC / Community Service Doctors with Diploma cost claim on completion and facility / 6-12 months cash flow support </a:t>
            </a:r>
          </a:p>
          <a:p>
            <a:pPr marL="285750" indent="-285750">
              <a:buFontTx/>
              <a:buChar char="-"/>
            </a:pPr>
            <a:r>
              <a:rPr lang="en-US" dirty="0"/>
              <a:t>Make Diploma a substantial element of Payment for Performance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F62E2A-AAA5-3E46-9AAE-10D0A585F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810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73C97-E1DE-6C44-BE8D-F3D0B6178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NHI PHC CONTRACT RULES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E3461-BAC2-F640-AC33-0B1E8EE05C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ZA" dirty="0"/>
              <a:t>Service Package </a:t>
            </a:r>
          </a:p>
          <a:p>
            <a:pPr lvl="0"/>
            <a:r>
              <a:rPr lang="en-ZA" dirty="0"/>
              <a:t>Preventive Services</a:t>
            </a:r>
          </a:p>
          <a:p>
            <a:pPr lvl="0"/>
            <a:r>
              <a:rPr lang="en-ZA" dirty="0"/>
              <a:t>Payment</a:t>
            </a:r>
          </a:p>
          <a:p>
            <a:pPr lvl="0"/>
            <a:r>
              <a:rPr lang="en-ZA" dirty="0"/>
              <a:t>Procedures</a:t>
            </a:r>
          </a:p>
          <a:p>
            <a:pPr lvl="0"/>
            <a:r>
              <a:rPr lang="en-ZA" dirty="0"/>
              <a:t>Medicines </a:t>
            </a:r>
          </a:p>
          <a:p>
            <a:pPr lvl="0"/>
            <a:r>
              <a:rPr lang="en-ZA" dirty="0"/>
              <a:t>Investigations </a:t>
            </a:r>
          </a:p>
          <a:p>
            <a:pPr lvl="0"/>
            <a:r>
              <a:rPr lang="en-ZA" dirty="0"/>
              <a:t>COPC</a:t>
            </a:r>
          </a:p>
          <a:p>
            <a:pPr lvl="0"/>
            <a:r>
              <a:rPr lang="en-ZA" dirty="0"/>
              <a:t>Service Standards</a:t>
            </a:r>
          </a:p>
          <a:p>
            <a:pPr lvl="0"/>
            <a:r>
              <a:rPr lang="en-ZA" dirty="0"/>
              <a:t>Personnel Standards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4CDD26-5F07-1C4F-86D5-436ECB54AD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ZA" dirty="0"/>
              <a:t>DHMO Coordination</a:t>
            </a:r>
          </a:p>
          <a:p>
            <a:pPr lvl="0"/>
            <a:r>
              <a:rPr lang="en-ZA" dirty="0"/>
              <a:t>Accreditation. </a:t>
            </a:r>
          </a:p>
          <a:p>
            <a:pPr lvl="0"/>
            <a:r>
              <a:rPr lang="en-ZA" dirty="0"/>
              <a:t>Audit</a:t>
            </a:r>
          </a:p>
          <a:p>
            <a:pPr lvl="0"/>
            <a:r>
              <a:rPr lang="en-ZA" dirty="0"/>
              <a:t>Enrolment</a:t>
            </a:r>
          </a:p>
          <a:p>
            <a:pPr lvl="0"/>
            <a:r>
              <a:rPr lang="en-ZA" dirty="0"/>
              <a:t>Data Management</a:t>
            </a:r>
          </a:p>
          <a:p>
            <a:pPr lvl="0"/>
            <a:r>
              <a:rPr lang="en-ZA" dirty="0"/>
              <a:t>Referral Management</a:t>
            </a:r>
          </a:p>
          <a:p>
            <a:pPr lvl="0"/>
            <a:r>
              <a:rPr lang="en-ZA" dirty="0"/>
              <a:t>Quality Management</a:t>
            </a:r>
          </a:p>
          <a:p>
            <a:pPr lvl="0"/>
            <a:r>
              <a:rPr lang="en-ZA" dirty="0"/>
              <a:t>Performance Management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6863E-28CF-BC44-B4F8-730306E84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3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63FA3-4646-504B-811F-2EFD6C109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Way forward?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C7DAD-6E2E-1546-B2A9-3B2C36FCF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1825625"/>
            <a:ext cx="10308771" cy="435133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Approve draft contract, operational manual and costing framework (including pay-for-performance). </a:t>
            </a:r>
            <a:endParaRPr lang="en-ZA" dirty="0"/>
          </a:p>
          <a:p>
            <a:pPr lvl="0"/>
            <a:r>
              <a:rPr lang="en-US" dirty="0"/>
              <a:t>Approve feasibility sites (Sub-Districts of 50 000-80000)</a:t>
            </a:r>
            <a:r>
              <a:rPr lang="en-ZA" dirty="0"/>
              <a:t> and </a:t>
            </a:r>
            <a:r>
              <a:rPr lang="en-US" dirty="0"/>
              <a:t>political, project and change management strategy</a:t>
            </a:r>
            <a:endParaRPr lang="en-ZA" dirty="0"/>
          </a:p>
          <a:p>
            <a:pPr lvl="0"/>
            <a:r>
              <a:rPr lang="en-US" dirty="0"/>
              <a:t>Tender out Monitoring &amp; Evaluation (5%)</a:t>
            </a:r>
          </a:p>
          <a:p>
            <a:pPr lvl="0"/>
            <a:r>
              <a:rPr lang="en-US" dirty="0"/>
              <a:t>Tender out administration of accreditation (practice/software), NHI patient hotline and regular Cap/FFS/P4P payments (5%)</a:t>
            </a:r>
            <a:endParaRPr lang="en-ZA" dirty="0"/>
          </a:p>
          <a:p>
            <a:pPr lvl="0"/>
            <a:r>
              <a:rPr lang="en-US" dirty="0"/>
              <a:t>Arrange / Support operational elements of contract</a:t>
            </a:r>
            <a:endParaRPr lang="en-ZA" dirty="0"/>
          </a:p>
          <a:p>
            <a:pPr lvl="1"/>
            <a:r>
              <a:rPr lang="en-US" dirty="0"/>
              <a:t>Enrolment (including HPRS set up and link to Administrator)</a:t>
            </a:r>
            <a:endParaRPr lang="en-ZA" dirty="0"/>
          </a:p>
          <a:p>
            <a:pPr lvl="1"/>
            <a:r>
              <a:rPr lang="en-US" dirty="0"/>
              <a:t>Drugs access (including pharmaceutical wholesaler arrangements)</a:t>
            </a:r>
          </a:p>
          <a:p>
            <a:pPr lvl="1"/>
            <a:r>
              <a:rPr lang="en-US" dirty="0"/>
              <a:t>Lab access (including NHLS arrangements)</a:t>
            </a:r>
            <a:endParaRPr lang="en-ZA" dirty="0"/>
          </a:p>
          <a:p>
            <a:pPr lvl="1"/>
            <a:r>
              <a:rPr lang="en-US" dirty="0"/>
              <a:t>Radiology access (developing contract and pricing) </a:t>
            </a:r>
            <a:endParaRPr lang="en-ZA" dirty="0"/>
          </a:p>
          <a:p>
            <a:pPr lvl="0"/>
            <a:endParaRPr lang="en-ZA" dirty="0"/>
          </a:p>
          <a:p>
            <a:pPr lvl="1"/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81435-9330-C442-913D-95EA16C0C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6858-8A1A-7548-877E-3F4B0F3ADB3B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0301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E2793-EF7D-F049-99D1-B44DFCBA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required for Africa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0CE67-3C87-094D-9A9A-8CEE70C6D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PHC facilities/HR</a:t>
            </a:r>
          </a:p>
          <a:p>
            <a:r>
              <a:rPr lang="en-US" dirty="0"/>
              <a:t>Quantify HR type / numbers / distribution</a:t>
            </a:r>
          </a:p>
          <a:p>
            <a:r>
              <a:rPr lang="en-US" dirty="0"/>
              <a:t>Explore team composition vs population</a:t>
            </a:r>
          </a:p>
          <a:p>
            <a:r>
              <a:rPr lang="en-US" dirty="0"/>
              <a:t>Experimentally test panels / teams for inputs / outputs / outcomes / impacts in country and multi-country sites across Africa.</a:t>
            </a:r>
          </a:p>
        </p:txBody>
      </p:sp>
    </p:spTree>
    <p:extLst>
      <p:ext uri="{BB962C8B-B14F-4D97-AF65-F5344CB8AC3E}">
        <p14:creationId xmlns:p14="http://schemas.microsoft.com/office/powerpoint/2010/main" val="5677146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4B24C7E-2D5E-4C4E-9CD5-D61F243C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072643-A0EC-42FB-B66A-24C0E6FFD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2" y="1846371"/>
            <a:ext cx="12048829" cy="3165257"/>
            <a:chOff x="143163" y="5763486"/>
            <a:chExt cx="12048829" cy="73955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45065" y="5763486"/>
              <a:ext cx="11546927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FB1B595-4E0E-4913-822E-EB9B40163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434108" y="5763486"/>
              <a:ext cx="1" cy="739555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3C48EA58-53D6-4E4A-9BDB-087D34617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0752" y="389517"/>
            <a:ext cx="6686629" cy="60586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514420-E007-C84C-B8A3-89120FD295D9}"/>
              </a:ext>
            </a:extLst>
          </p:cNvPr>
          <p:cNvSpPr txBox="1"/>
          <p:nvPr/>
        </p:nvSpPr>
        <p:spPr>
          <a:xfrm>
            <a:off x="955964" y="968432"/>
            <a:ext cx="5597236" cy="4921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Prof. Shabir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Moosa</a:t>
            </a: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Shabir@ProfMoosa.com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dirty="0">
              <a:latin typeface="+mj-lt"/>
              <a:ea typeface="+mj-ea"/>
              <a:cs typeface="+mj-cs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Family Physician Wits/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Jhb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Health District) 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https://profmoosa.com/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WONCA Africa President 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3"/>
              </a:rPr>
              <a:t>https://www.woncaafrica.org/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AfroPHC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Executive Coordinator 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4"/>
              </a:rPr>
              <a:t>https://afrophc.org/</a:t>
            </a: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44401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9854</TotalTime>
  <Words>2076</Words>
  <Application>Microsoft Macintosh PowerPoint</Application>
  <PresentationFormat>Widescreen</PresentationFormat>
  <Paragraphs>434</Paragraphs>
  <Slides>41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PHC Team Practice Models for UHC in Africa</vt:lpstr>
      <vt:lpstr>History of Africa</vt:lpstr>
      <vt:lpstr>History of PHC in Africa</vt:lpstr>
      <vt:lpstr>History of PHC in Africa</vt:lpstr>
      <vt:lpstr>2021 AHAIC Report</vt:lpstr>
      <vt:lpstr>UHC performance in Africa</vt:lpstr>
      <vt:lpstr>UHC challenges in Africa</vt:lpstr>
      <vt:lpstr>UHC challenges in Africa</vt:lpstr>
      <vt:lpstr>UHC opportunities in Africa</vt:lpstr>
      <vt:lpstr>UHC opportunities in Africa</vt:lpstr>
      <vt:lpstr>UHC Recommendations for Africa (Health)</vt:lpstr>
      <vt:lpstr>UHC Recommendations for Africa (Health)</vt:lpstr>
      <vt:lpstr>UHC Recommendations for Africa (Health)</vt:lpstr>
      <vt:lpstr>UHC Recommendations for Africa (Health)</vt:lpstr>
      <vt:lpstr>UHC Recommendations for Africa (Health)</vt:lpstr>
      <vt:lpstr>Payment systems</vt:lpstr>
      <vt:lpstr>PowerPoint Presentation</vt:lpstr>
      <vt:lpstr>PowerPoint Presentation</vt:lpstr>
      <vt:lpstr>PHC Performance Initiative</vt:lpstr>
      <vt:lpstr>Community Practice Service Package</vt:lpstr>
      <vt:lpstr>Proposed contracting framework (NT work)</vt:lpstr>
      <vt:lpstr>Community Practice Service Package</vt:lpstr>
      <vt:lpstr>Utilisation</vt:lpstr>
      <vt:lpstr>PowerPoint Presentation</vt:lpstr>
      <vt:lpstr>Clinical Teamwork</vt:lpstr>
      <vt:lpstr>COPC</vt:lpstr>
      <vt:lpstr>COPC</vt:lpstr>
      <vt:lpstr>Community Orientation</vt:lpstr>
      <vt:lpstr>Referral Support</vt:lpstr>
      <vt:lpstr>District Coordination</vt:lpstr>
      <vt:lpstr>Supply-side innovation</vt:lpstr>
      <vt:lpstr>PowerPoint Presentation</vt:lpstr>
      <vt:lpstr>Accreditation</vt:lpstr>
      <vt:lpstr>Enrolment</vt:lpstr>
      <vt:lpstr>Data submission</vt:lpstr>
      <vt:lpstr>Peer-review</vt:lpstr>
      <vt:lpstr>Training</vt:lpstr>
      <vt:lpstr>NHI PHC CONTRACT RULES</vt:lpstr>
      <vt:lpstr>Way forward? </vt:lpstr>
      <vt:lpstr>Research required for Africa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Primary Health Care</dc:title>
  <dc:creator>Shabir Moosa</dc:creator>
  <cp:lastModifiedBy>Shabir Moosa</cp:lastModifiedBy>
  <cp:revision>132</cp:revision>
  <dcterms:created xsi:type="dcterms:W3CDTF">2021-10-25T08:34:56Z</dcterms:created>
  <dcterms:modified xsi:type="dcterms:W3CDTF">2022-01-18T06:46:49Z</dcterms:modified>
</cp:coreProperties>
</file>