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6" r:id="rId14"/>
    <p:sldId id="268" r:id="rId15"/>
    <p:sldId id="269" r:id="rId16"/>
    <p:sldId id="270" r:id="rId17"/>
    <p:sldId id="271" r:id="rId18"/>
    <p:sldId id="274" r:id="rId19"/>
    <p:sldId id="275" r:id="rId20"/>
    <p:sldId id="272" r:id="rId21"/>
    <p:sldId id="276" r:id="rId22"/>
    <p:sldId id="280" r:id="rId23"/>
    <p:sldId id="273" r:id="rId24"/>
    <p:sldId id="281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602" autoAdjust="0"/>
  </p:normalViewPr>
  <p:slideViewPr>
    <p:cSldViewPr snapToGrid="0">
      <p:cViewPr varScale="1">
        <p:scale>
          <a:sx n="59" d="100"/>
          <a:sy n="59" d="100"/>
        </p:scale>
        <p:origin x="4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96BDFA-1515-4A78-91E4-154753B8266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A11BE74-51A2-4520-BB3D-C1D761994592}">
      <dgm:prSet phldrT="[Text]"/>
      <dgm:spPr/>
      <dgm:t>
        <a:bodyPr/>
        <a:lstStyle/>
        <a:p>
          <a:r>
            <a:rPr lang="en-US" dirty="0" smtClean="0"/>
            <a:t>Curriculum content</a:t>
          </a:r>
          <a:endParaRPr lang="en-US" dirty="0"/>
        </a:p>
      </dgm:t>
    </dgm:pt>
    <dgm:pt modelId="{80A8DA3A-A85D-4DC6-8FF8-9717537C1E68}" type="parTrans" cxnId="{013550A1-356D-4705-93BC-A49CFC05B387}">
      <dgm:prSet/>
      <dgm:spPr/>
      <dgm:t>
        <a:bodyPr/>
        <a:lstStyle/>
        <a:p>
          <a:endParaRPr lang="en-US"/>
        </a:p>
      </dgm:t>
    </dgm:pt>
    <dgm:pt modelId="{6F070C83-6C09-4E97-AC3E-88908AB7236E}" type="sibTrans" cxnId="{013550A1-356D-4705-93BC-A49CFC05B387}">
      <dgm:prSet/>
      <dgm:spPr/>
      <dgm:t>
        <a:bodyPr/>
        <a:lstStyle/>
        <a:p>
          <a:endParaRPr lang="en-US"/>
        </a:p>
      </dgm:t>
    </dgm:pt>
    <dgm:pt modelId="{D3EE91D0-7ADE-4C36-9367-7199AE3340C4}">
      <dgm:prSet phldrT="[Text]"/>
      <dgm:spPr/>
      <dgm:t>
        <a:bodyPr/>
        <a:lstStyle/>
        <a:p>
          <a:r>
            <a:rPr lang="en-US" dirty="0" smtClean="0"/>
            <a:t>Educational approach</a:t>
          </a:r>
          <a:endParaRPr lang="en-US" dirty="0"/>
        </a:p>
      </dgm:t>
    </dgm:pt>
    <dgm:pt modelId="{49E8A58A-981E-4374-A8CF-2B423C74EB05}" type="parTrans" cxnId="{8CCBB525-2970-494E-A5DD-F8FF91F7C76A}">
      <dgm:prSet/>
      <dgm:spPr/>
      <dgm:t>
        <a:bodyPr/>
        <a:lstStyle/>
        <a:p>
          <a:endParaRPr lang="en-US"/>
        </a:p>
      </dgm:t>
    </dgm:pt>
    <dgm:pt modelId="{36B99E4D-E74B-4EFD-B724-9428C1206524}" type="sibTrans" cxnId="{8CCBB525-2970-494E-A5DD-F8FF91F7C76A}">
      <dgm:prSet/>
      <dgm:spPr/>
      <dgm:t>
        <a:bodyPr/>
        <a:lstStyle/>
        <a:p>
          <a:endParaRPr lang="en-US"/>
        </a:p>
      </dgm:t>
    </dgm:pt>
    <dgm:pt modelId="{3AB7CA65-C0BF-41F0-8B6D-EF4945562F0C}">
      <dgm:prSet phldrT="[Text]"/>
      <dgm:spPr/>
      <dgm:t>
        <a:bodyPr/>
        <a:lstStyle/>
        <a:p>
          <a:r>
            <a:rPr lang="en-US" dirty="0" smtClean="0"/>
            <a:t>Assessment</a:t>
          </a:r>
          <a:endParaRPr lang="en-US" dirty="0"/>
        </a:p>
      </dgm:t>
    </dgm:pt>
    <dgm:pt modelId="{77B232E7-63F0-4D2F-87AE-D51250D4644C}" type="parTrans" cxnId="{0787C7D1-1C2E-41F8-9ACD-A1E3868797CC}">
      <dgm:prSet/>
      <dgm:spPr/>
      <dgm:t>
        <a:bodyPr/>
        <a:lstStyle/>
        <a:p>
          <a:endParaRPr lang="en-US"/>
        </a:p>
      </dgm:t>
    </dgm:pt>
    <dgm:pt modelId="{C2564A2A-28C8-4717-A220-3C2C616B9EB1}" type="sibTrans" cxnId="{0787C7D1-1C2E-41F8-9ACD-A1E3868797CC}">
      <dgm:prSet/>
      <dgm:spPr/>
      <dgm:t>
        <a:bodyPr/>
        <a:lstStyle/>
        <a:p>
          <a:endParaRPr lang="en-US"/>
        </a:p>
      </dgm:t>
    </dgm:pt>
    <dgm:pt modelId="{A9A58D20-8F7B-4F07-9537-55ED641941F7}" type="pres">
      <dgm:prSet presAssocID="{0A96BDFA-1515-4A78-91E4-154753B8266C}" presName="compositeShape" presStyleCnt="0">
        <dgm:presLayoutVars>
          <dgm:chMax val="7"/>
          <dgm:dir/>
          <dgm:resizeHandles val="exact"/>
        </dgm:presLayoutVars>
      </dgm:prSet>
      <dgm:spPr/>
    </dgm:pt>
    <dgm:pt modelId="{063FCB00-F5D7-4D6D-89E6-5FCA828AB928}" type="pres">
      <dgm:prSet presAssocID="{4A11BE74-51A2-4520-BB3D-C1D761994592}" presName="circ1" presStyleLbl="vennNode1" presStyleIdx="0" presStyleCnt="3"/>
      <dgm:spPr/>
    </dgm:pt>
    <dgm:pt modelId="{5C46874D-7630-4D0A-91AC-6D9088C2358F}" type="pres">
      <dgm:prSet presAssocID="{4A11BE74-51A2-4520-BB3D-C1D76199459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89A99B8-2E29-4F13-A99D-5111924F9373}" type="pres">
      <dgm:prSet presAssocID="{D3EE91D0-7ADE-4C36-9367-7199AE3340C4}" presName="circ2" presStyleLbl="vennNode1" presStyleIdx="1" presStyleCnt="3"/>
      <dgm:spPr/>
    </dgm:pt>
    <dgm:pt modelId="{FA03D598-9409-425B-B624-2F198DABB049}" type="pres">
      <dgm:prSet presAssocID="{D3EE91D0-7ADE-4C36-9367-7199AE3340C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6F44CE3-C910-413D-B10F-52E9DC98F823}" type="pres">
      <dgm:prSet presAssocID="{3AB7CA65-C0BF-41F0-8B6D-EF4945562F0C}" presName="circ3" presStyleLbl="vennNode1" presStyleIdx="2" presStyleCnt="3"/>
      <dgm:spPr/>
    </dgm:pt>
    <dgm:pt modelId="{3F229BB6-5249-4342-B33B-C2243DAC9480}" type="pres">
      <dgm:prSet presAssocID="{3AB7CA65-C0BF-41F0-8B6D-EF4945562F0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787C7D1-1C2E-41F8-9ACD-A1E3868797CC}" srcId="{0A96BDFA-1515-4A78-91E4-154753B8266C}" destId="{3AB7CA65-C0BF-41F0-8B6D-EF4945562F0C}" srcOrd="2" destOrd="0" parTransId="{77B232E7-63F0-4D2F-87AE-D51250D4644C}" sibTransId="{C2564A2A-28C8-4717-A220-3C2C616B9EB1}"/>
    <dgm:cxn modelId="{013550A1-356D-4705-93BC-A49CFC05B387}" srcId="{0A96BDFA-1515-4A78-91E4-154753B8266C}" destId="{4A11BE74-51A2-4520-BB3D-C1D761994592}" srcOrd="0" destOrd="0" parTransId="{80A8DA3A-A85D-4DC6-8FF8-9717537C1E68}" sibTransId="{6F070C83-6C09-4E97-AC3E-88908AB7236E}"/>
    <dgm:cxn modelId="{E4605FA4-4582-4391-8F12-02310CD1F4B6}" type="presOf" srcId="{4A11BE74-51A2-4520-BB3D-C1D761994592}" destId="{063FCB00-F5D7-4D6D-89E6-5FCA828AB928}" srcOrd="0" destOrd="0" presId="urn:microsoft.com/office/officeart/2005/8/layout/venn1"/>
    <dgm:cxn modelId="{45C12E0A-5997-4F5B-AF7F-0D7DD20D49D5}" type="presOf" srcId="{3AB7CA65-C0BF-41F0-8B6D-EF4945562F0C}" destId="{66F44CE3-C910-413D-B10F-52E9DC98F823}" srcOrd="0" destOrd="0" presId="urn:microsoft.com/office/officeart/2005/8/layout/venn1"/>
    <dgm:cxn modelId="{CD2950DA-9AF1-433A-91A5-B9A472197E37}" type="presOf" srcId="{D3EE91D0-7ADE-4C36-9367-7199AE3340C4}" destId="{FA03D598-9409-425B-B624-2F198DABB049}" srcOrd="1" destOrd="0" presId="urn:microsoft.com/office/officeart/2005/8/layout/venn1"/>
    <dgm:cxn modelId="{420B1BCF-F485-401C-A0EE-4A71CBF0EA63}" type="presOf" srcId="{4A11BE74-51A2-4520-BB3D-C1D761994592}" destId="{5C46874D-7630-4D0A-91AC-6D9088C2358F}" srcOrd="1" destOrd="0" presId="urn:microsoft.com/office/officeart/2005/8/layout/venn1"/>
    <dgm:cxn modelId="{8CCBB525-2970-494E-A5DD-F8FF91F7C76A}" srcId="{0A96BDFA-1515-4A78-91E4-154753B8266C}" destId="{D3EE91D0-7ADE-4C36-9367-7199AE3340C4}" srcOrd="1" destOrd="0" parTransId="{49E8A58A-981E-4374-A8CF-2B423C74EB05}" sibTransId="{36B99E4D-E74B-4EFD-B724-9428C1206524}"/>
    <dgm:cxn modelId="{D3CAC8A2-8CD9-4E91-A648-2B0EFB54A36E}" type="presOf" srcId="{D3EE91D0-7ADE-4C36-9367-7199AE3340C4}" destId="{489A99B8-2E29-4F13-A99D-5111924F9373}" srcOrd="0" destOrd="0" presId="urn:microsoft.com/office/officeart/2005/8/layout/venn1"/>
    <dgm:cxn modelId="{A11B66B0-89EA-44ED-A591-8D114D1AD4EE}" type="presOf" srcId="{3AB7CA65-C0BF-41F0-8B6D-EF4945562F0C}" destId="{3F229BB6-5249-4342-B33B-C2243DAC9480}" srcOrd="1" destOrd="0" presId="urn:microsoft.com/office/officeart/2005/8/layout/venn1"/>
    <dgm:cxn modelId="{3A45FB13-0EFF-42A8-AB8E-8A6D8352A7C1}" type="presOf" srcId="{0A96BDFA-1515-4A78-91E4-154753B8266C}" destId="{A9A58D20-8F7B-4F07-9537-55ED641941F7}" srcOrd="0" destOrd="0" presId="urn:microsoft.com/office/officeart/2005/8/layout/venn1"/>
    <dgm:cxn modelId="{FF0C7CE8-781F-4C05-BE5F-14EEC858A74E}" type="presParOf" srcId="{A9A58D20-8F7B-4F07-9537-55ED641941F7}" destId="{063FCB00-F5D7-4D6D-89E6-5FCA828AB928}" srcOrd="0" destOrd="0" presId="urn:microsoft.com/office/officeart/2005/8/layout/venn1"/>
    <dgm:cxn modelId="{F522763E-8690-4700-9AB9-5B5253122B97}" type="presParOf" srcId="{A9A58D20-8F7B-4F07-9537-55ED641941F7}" destId="{5C46874D-7630-4D0A-91AC-6D9088C2358F}" srcOrd="1" destOrd="0" presId="urn:microsoft.com/office/officeart/2005/8/layout/venn1"/>
    <dgm:cxn modelId="{7647CF96-1211-4DE6-AEB0-692AFD1F0502}" type="presParOf" srcId="{A9A58D20-8F7B-4F07-9537-55ED641941F7}" destId="{489A99B8-2E29-4F13-A99D-5111924F9373}" srcOrd="2" destOrd="0" presId="urn:microsoft.com/office/officeart/2005/8/layout/venn1"/>
    <dgm:cxn modelId="{C0606A34-615C-4D94-B545-38082ADAED8C}" type="presParOf" srcId="{A9A58D20-8F7B-4F07-9537-55ED641941F7}" destId="{FA03D598-9409-425B-B624-2F198DABB049}" srcOrd="3" destOrd="0" presId="urn:microsoft.com/office/officeart/2005/8/layout/venn1"/>
    <dgm:cxn modelId="{716FAF5D-58B9-4C9A-84EF-4AAF1929FBBC}" type="presParOf" srcId="{A9A58D20-8F7B-4F07-9537-55ED641941F7}" destId="{66F44CE3-C910-413D-B10F-52E9DC98F823}" srcOrd="4" destOrd="0" presId="urn:microsoft.com/office/officeart/2005/8/layout/venn1"/>
    <dgm:cxn modelId="{9FC29258-8E4D-4B28-8F87-E9BA80AC4AE9}" type="presParOf" srcId="{A9A58D20-8F7B-4F07-9537-55ED641941F7}" destId="{3F229BB6-5249-4342-B33B-C2243DAC948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FCB00-F5D7-4D6D-89E6-5FCA828AB928}">
      <dsp:nvSpPr>
        <dsp:cNvPr id="0" name=""/>
        <dsp:cNvSpPr/>
      </dsp:nvSpPr>
      <dsp:spPr>
        <a:xfrm>
          <a:off x="2149928" y="42711"/>
          <a:ext cx="2050142" cy="205014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Curriculum content</a:t>
          </a:r>
          <a:endParaRPr lang="en-US" sz="2000" kern="1200" dirty="0"/>
        </a:p>
      </dsp:txBody>
      <dsp:txXfrm>
        <a:off x="2423281" y="401486"/>
        <a:ext cx="1503437" cy="922564"/>
      </dsp:txXfrm>
    </dsp:sp>
    <dsp:sp modelId="{489A99B8-2E29-4F13-A99D-5111924F9373}">
      <dsp:nvSpPr>
        <dsp:cNvPr id="0" name=""/>
        <dsp:cNvSpPr/>
      </dsp:nvSpPr>
      <dsp:spPr>
        <a:xfrm>
          <a:off x="2889688" y="1324050"/>
          <a:ext cx="2050142" cy="205014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Educational approach</a:t>
          </a:r>
          <a:endParaRPr lang="en-US" sz="2000" kern="1200" dirty="0"/>
        </a:p>
      </dsp:txBody>
      <dsp:txXfrm>
        <a:off x="3516690" y="1853670"/>
        <a:ext cx="1230085" cy="1127578"/>
      </dsp:txXfrm>
    </dsp:sp>
    <dsp:sp modelId="{66F44CE3-C910-413D-B10F-52E9DC98F823}">
      <dsp:nvSpPr>
        <dsp:cNvPr id="0" name=""/>
        <dsp:cNvSpPr/>
      </dsp:nvSpPr>
      <dsp:spPr>
        <a:xfrm>
          <a:off x="1410169" y="1324050"/>
          <a:ext cx="2050142" cy="205014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Assessment</a:t>
          </a:r>
          <a:endParaRPr lang="en-US" sz="2000" kern="1200" dirty="0"/>
        </a:p>
      </dsp:txBody>
      <dsp:txXfrm>
        <a:off x="1603224" y="1853670"/>
        <a:ext cx="1230085" cy="1127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9A9BB-4305-419E-B0F2-3B8C77FFDB87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A93C6-06B4-4FFB-BB21-D4AC7D0D01E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6227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MO/GP</a:t>
            </a:r>
            <a:r>
              <a:rPr lang="en-US" baseline="0" dirty="0" smtClean="0"/>
              <a:t> usually junior/young waiting to move elsewhere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A93C6-06B4-4FFB-BB21-D4AC7D0D01EA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7786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A93C6-06B4-4FFB-BB21-D4AC7D0D01EA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0371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A93C6-06B4-4FFB-BB21-D4AC7D0D01EA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3624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A93C6-06B4-4FFB-BB21-D4AC7D0D01EA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4105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A93C6-06B4-4FFB-BB21-D4AC7D0D01EA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317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171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832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367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629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688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7021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489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205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917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431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0515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9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617A7-2856-4865-BAF1-3B7F8AA7B605}" type="datetimeFigureOut">
              <a:rPr lang="en-ZA" smtClean="0"/>
              <a:t>2021/05/17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C7B50-5A8C-43D1-B652-6345F318ED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930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of the training of family doctors in Africa and lessons to be learnt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 Bob Mash</a:t>
            </a:r>
          </a:p>
          <a:p>
            <a:r>
              <a:rPr lang="en-US" dirty="0" err="1" smtClean="0"/>
              <a:t>Primafamed</a:t>
            </a:r>
            <a:r>
              <a:rPr lang="en-US" dirty="0" smtClean="0"/>
              <a:t> Network</a:t>
            </a:r>
          </a:p>
          <a:p>
            <a:r>
              <a:rPr lang="en-US" dirty="0" smtClean="0"/>
              <a:t>Stellenbosch University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3" y="5365617"/>
            <a:ext cx="5669468" cy="1095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323" y="5349875"/>
            <a:ext cx="4964249" cy="121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5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doctors – who do we mean?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94745" cy="4351338"/>
          </a:xfrm>
        </p:spPr>
        <p:txBody>
          <a:bodyPr/>
          <a:lstStyle/>
          <a:p>
            <a:r>
              <a:rPr lang="en-US" dirty="0" smtClean="0"/>
              <a:t>Family physicians – specialists in family medicine</a:t>
            </a:r>
          </a:p>
          <a:p>
            <a:r>
              <a:rPr lang="en-US" dirty="0" smtClean="0"/>
              <a:t>Medical officers – working in public sector</a:t>
            </a:r>
          </a:p>
          <a:p>
            <a:r>
              <a:rPr lang="en-US" dirty="0" smtClean="0"/>
              <a:t>General practitioners – working in private sector</a:t>
            </a:r>
          </a:p>
          <a:p>
            <a:r>
              <a:rPr lang="en-US" dirty="0" smtClean="0"/>
              <a:t>Working in primary care, primary/district hospitals and higher levels of care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87" y="1825625"/>
            <a:ext cx="2375807" cy="42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9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training do these family doctors have?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211157"/>
              </p:ext>
            </p:extLst>
          </p:nvPr>
        </p:nvGraphicFramePr>
        <p:xfrm>
          <a:off x="838200" y="1825625"/>
          <a:ext cx="105156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6686">
                  <a:extLst>
                    <a:ext uri="{9D8B030D-6E8A-4147-A177-3AD203B41FA5}">
                      <a16:colId xmlns:a16="http://schemas.microsoft.com/office/drawing/2014/main" val="1639605033"/>
                    </a:ext>
                  </a:extLst>
                </a:gridCol>
                <a:gridCol w="6008914">
                  <a:extLst>
                    <a:ext uri="{9D8B030D-6E8A-4147-A177-3AD203B41FA5}">
                      <a16:colId xmlns:a16="http://schemas.microsoft.com/office/drawing/2014/main" val="267581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Family doctors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Training level</a:t>
                      </a:r>
                    </a:p>
                    <a:p>
                      <a:endParaRPr lang="en-ZA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24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Family physicians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4-years of postgraduate training</a:t>
                      </a:r>
                    </a:p>
                    <a:p>
                      <a:endParaRPr lang="en-ZA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6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Medical officers/general practitioners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Only undergraduate</a:t>
                      </a:r>
                    </a:p>
                    <a:p>
                      <a:r>
                        <a:rPr lang="en-US" sz="2800" dirty="0" smtClean="0"/>
                        <a:t>Most have no postgraduate</a:t>
                      </a:r>
                      <a:r>
                        <a:rPr lang="en-US" sz="2800" baseline="0" dirty="0" smtClean="0"/>
                        <a:t> training</a:t>
                      </a:r>
                    </a:p>
                    <a:p>
                      <a:r>
                        <a:rPr lang="en-US" sz="2800" baseline="0" dirty="0" smtClean="0"/>
                        <a:t>Diploma in Family Medicine (very few)</a:t>
                      </a:r>
                      <a:endParaRPr lang="en-ZA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28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13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The state of PG family medicine training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1228501"/>
            <a:ext cx="4398010" cy="54520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200" y="1325563"/>
            <a:ext cx="5670200" cy="42897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90457" y="5907357"/>
            <a:ext cx="6672944" cy="773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0"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</a:rPr>
              <a:t>Mash R, de Villiers M, Moodley K, Nachega J. Guiding the Development of Family Medicine Training in Africa through Collaboration in the Medical Education Partnership Initiative. </a:t>
            </a:r>
            <a:r>
              <a:rPr lang="en-US" sz="11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Academic </a:t>
            </a: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</a:rPr>
              <a:t>Medicine 2014; 89(8 </a:t>
            </a:r>
            <a:r>
              <a:rPr lang="en-US" sz="1100" dirty="0" err="1">
                <a:latin typeface="Arial" panose="020B0604020202020204" pitchFamily="34" charset="0"/>
                <a:ea typeface="Times New Roman" panose="02020603050405020304" pitchFamily="18" charset="0"/>
              </a:rPr>
              <a:t>Suppl</a:t>
            </a: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</a:rPr>
              <a:t>):S73-7. </a:t>
            </a:r>
            <a:r>
              <a:rPr lang="en-US" sz="11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doi</a:t>
            </a: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</a:rPr>
              <a:t>: 10.1097/ACM.0000000000000328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ZA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8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level support linked to stages of change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810527"/>
              </p:ext>
            </p:extLst>
          </p:nvPr>
        </p:nvGraphicFramePr>
        <p:xfrm>
          <a:off x="838200" y="1690688"/>
          <a:ext cx="105156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257">
                  <a:extLst>
                    <a:ext uri="{9D8B030D-6E8A-4147-A177-3AD203B41FA5}">
                      <a16:colId xmlns:a16="http://schemas.microsoft.com/office/drawing/2014/main" val="3448022162"/>
                    </a:ext>
                  </a:extLst>
                </a:gridCol>
                <a:gridCol w="7587343">
                  <a:extLst>
                    <a:ext uri="{9D8B030D-6E8A-4147-A177-3AD203B41FA5}">
                      <a16:colId xmlns:a16="http://schemas.microsoft.com/office/drawing/2014/main" val="1493283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Stage of change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Type of support needed</a:t>
                      </a:r>
                    </a:p>
                    <a:p>
                      <a:endParaRPr lang="en-Z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7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Pre-contemplation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Share evidence with</a:t>
                      </a:r>
                      <a:r>
                        <a:rPr lang="en-US" sz="2000" baseline="0" dirty="0" smtClean="0"/>
                        <a:t> ministry of health,  council and higher education bodies</a:t>
                      </a:r>
                      <a:endParaRPr lang="en-Z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59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Contemplation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Meet</a:t>
                      </a:r>
                      <a:r>
                        <a:rPr lang="en-US" sz="2000" baseline="0" dirty="0" smtClean="0"/>
                        <a:t> with ministry of health, council and higher education bodies – discuss pros and cons, advocacy</a:t>
                      </a:r>
                      <a:endParaRPr lang="en-Z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0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Preparation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Curriculum design and accreditation</a:t>
                      </a:r>
                    </a:p>
                    <a:p>
                      <a:r>
                        <a:rPr lang="en-US" sz="2000" dirty="0" smtClean="0"/>
                        <a:t>Training</a:t>
                      </a:r>
                      <a:r>
                        <a:rPr lang="en-US" sz="2000" baseline="0" dirty="0" smtClean="0"/>
                        <a:t> site selection and preparation</a:t>
                      </a:r>
                    </a:p>
                    <a:p>
                      <a:r>
                        <a:rPr lang="en-US" sz="2000" baseline="0" dirty="0" smtClean="0"/>
                        <a:t>Faculty development</a:t>
                      </a:r>
                      <a:endParaRPr lang="en-Z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3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Action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Implementation of training </a:t>
                      </a:r>
                      <a:r>
                        <a:rPr lang="en-US" sz="2000" dirty="0" err="1" smtClean="0"/>
                        <a:t>programme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Support for teaching,</a:t>
                      </a:r>
                      <a:r>
                        <a:rPr lang="en-US" sz="2000" baseline="0" dirty="0" smtClean="0"/>
                        <a:t> training and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Z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Prepare health system for first graduates</a:t>
                      </a:r>
                    </a:p>
                    <a:p>
                      <a:r>
                        <a:rPr lang="en-US" sz="2000" dirty="0" smtClean="0"/>
                        <a:t>Ongoing</a:t>
                      </a:r>
                      <a:r>
                        <a:rPr lang="en-US" sz="2000" baseline="0" dirty="0" smtClean="0"/>
                        <a:t> faculty development and development of training sites</a:t>
                      </a:r>
                      <a:endParaRPr lang="en-Z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38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learnt in implementing family medicine training</a:t>
            </a:r>
            <a:endParaRPr lang="en-ZA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40214258"/>
              </p:ext>
            </p:extLst>
          </p:nvPr>
        </p:nvGraphicFramePr>
        <p:xfrm>
          <a:off x="-678543" y="2046515"/>
          <a:ext cx="6350000" cy="3416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758542" y="2046515"/>
            <a:ext cx="2079172" cy="3416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Programmatic learning outcomes</a:t>
            </a:r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9632045" y="2046515"/>
            <a:ext cx="2079172" cy="3416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Roles and responsibilities in the health system</a:t>
            </a:r>
            <a:endParaRPr lang="en-ZA" dirty="0"/>
          </a:p>
        </p:txBody>
      </p:sp>
      <p:sp>
        <p:nvSpPr>
          <p:cNvPr id="7" name="Left-Right Arrow 6"/>
          <p:cNvSpPr/>
          <p:nvPr/>
        </p:nvSpPr>
        <p:spPr>
          <a:xfrm>
            <a:off x="4419601" y="3472543"/>
            <a:ext cx="1153886" cy="63137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Left-Right Arrow 7"/>
          <p:cNvSpPr/>
          <p:nvPr/>
        </p:nvSpPr>
        <p:spPr>
          <a:xfrm>
            <a:off x="8157936" y="3472543"/>
            <a:ext cx="1153886" cy="63137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397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the contribution of family medicine in the region in broad terms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606145" y="2083581"/>
            <a:ext cx="5181600" cy="2880305"/>
          </a:xfrm>
        </p:spPr>
        <p:txBody>
          <a:bodyPr/>
          <a:lstStyle/>
          <a:p>
            <a:r>
              <a:rPr lang="en-US" dirty="0" smtClean="0"/>
              <a:t>Regional statement of consensus in 2010</a:t>
            </a:r>
          </a:p>
          <a:p>
            <a:r>
              <a:rPr lang="en-US" dirty="0" smtClean="0"/>
              <a:t>Wonca Africa Conference</a:t>
            </a:r>
          </a:p>
          <a:p>
            <a:r>
              <a:rPr lang="en-US" dirty="0" smtClean="0"/>
              <a:t>4-day participatory process</a:t>
            </a:r>
          </a:p>
          <a:p>
            <a:r>
              <a:rPr lang="en-US" dirty="0" smtClean="0"/>
              <a:t>Supported by prior research studies – Delphi.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898" y="1857802"/>
            <a:ext cx="3212646" cy="43376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06145" y="5687601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Mash B, Reid S. Statement of consensus on Family Medicine in Africa. 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Afr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Prm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Health Care Fam Med. 2010;2(1), Art. #151, 4 pages. DOI: 10.4102/ phcfm.v2i1.151</a:t>
            </a:r>
          </a:p>
          <a:p>
            <a:r>
              <a:rPr lang="en-US" alt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Mash R, Downing R, Moosa S, de Maeseneer J. Exploring the key principles of Family Medicine in sub-Saharan Africa: international Delphi consensus process. SA Fam </a:t>
            </a:r>
            <a:r>
              <a:rPr lang="en-US" alt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</a:t>
            </a:r>
            <a:r>
              <a:rPr lang="en-US" alt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2008;50(3):</a:t>
            </a:r>
            <a:r>
              <a:rPr lang="en-US" altLang="en-US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60-65</a:t>
            </a:r>
            <a:endParaRPr lang="en-US" altLang="en-US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62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the roles and responsibilities at a national level in the health system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49886" y="1825625"/>
            <a:ext cx="4103914" cy="4351338"/>
          </a:xfrm>
        </p:spPr>
        <p:txBody>
          <a:bodyPr/>
          <a:lstStyle/>
          <a:p>
            <a:r>
              <a:rPr lang="en-US" dirty="0" smtClean="0"/>
              <a:t>National coordinating body to support dialogue and collaboration (</a:t>
            </a:r>
            <a:r>
              <a:rPr lang="en-US" dirty="0" err="1" smtClean="0"/>
              <a:t>FaMEC</a:t>
            </a:r>
            <a:r>
              <a:rPr lang="en-US" dirty="0" smtClean="0"/>
              <a:t> in South Africa and later SAAFPs)</a:t>
            </a:r>
          </a:p>
          <a:p>
            <a:r>
              <a:rPr lang="en-US" dirty="0" smtClean="0"/>
              <a:t>6 roles of the family physician</a:t>
            </a:r>
          </a:p>
          <a:p>
            <a:r>
              <a:rPr lang="en-US" dirty="0" smtClean="0"/>
              <a:t>Embed and align with HRH policy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03" y="2113169"/>
            <a:ext cx="6560684" cy="37762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49886" y="5706065"/>
            <a:ext cx="4920343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0"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Mash R, Ogunbanjo G, Naidoo SS, Hellenberg D. The contribution of family physicians to district health services: a national position paper for South Africa. South African Family Practice. 2015 May 1;57(3):54-61.</a:t>
            </a:r>
            <a:endParaRPr lang="en-ZA" sz="11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7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national programmatic learning outcomes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06129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Five unit standards: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Leadership and governance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Clinician and consultant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Community-orientated care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Clinical trainer and capacity builder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Ethics and professionalism</a:t>
            </a:r>
          </a:p>
          <a:p>
            <a:r>
              <a:rPr lang="en-US" dirty="0" smtClean="0"/>
              <a:t>National Delphi process with final consensus by national professional body</a:t>
            </a:r>
          </a:p>
          <a:p>
            <a:r>
              <a:rPr lang="en-US" dirty="0" smtClean="0"/>
              <a:t>Aligned with all nine training </a:t>
            </a:r>
            <a:r>
              <a:rPr lang="en-US" dirty="0" err="1" smtClean="0"/>
              <a:t>programmes</a:t>
            </a:r>
            <a:endParaRPr lang="en-US" dirty="0" smtClean="0"/>
          </a:p>
          <a:p>
            <a:r>
              <a:rPr lang="en-US" dirty="0" smtClean="0"/>
              <a:t>Revise periodically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5" y="1690688"/>
            <a:ext cx="5100739" cy="39278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6685" y="6069041"/>
            <a:ext cx="1137557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0"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Couper I, Mash B, Smith S, Schweitzer B, Outcomes for family medicine postgraduate training in South Africa.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South African Family Practice Journal 2012; 54(6): 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501-506.  Akoojee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Y, Mash R.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Reaching national consensus on the core clinical skill outcomes for family medicine postgraduate training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</a:rPr>
              <a:t>programmes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 in South Africa.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African Journal of Primary Health Care and Family Medicine 2017; 9(1):1-8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ZA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8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599634"/>
              </p:ext>
            </p:extLst>
          </p:nvPr>
        </p:nvGraphicFramePr>
        <p:xfrm>
          <a:off x="1823329" y="1469706"/>
          <a:ext cx="8223447" cy="5196568"/>
        </p:xfrm>
        <a:graphic>
          <a:graphicData uri="http://schemas.openxmlformats.org/drawingml/2006/table">
            <a:tbl>
              <a:tblPr/>
              <a:tblGrid>
                <a:gridCol w="1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6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0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192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39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33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82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4900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570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353">
                <a:tc>
                  <a:txBody>
                    <a:bodyPr/>
                    <a:lstStyle/>
                    <a:p>
                      <a:pPr algn="l" fontAlgn="b"/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Year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Module 1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Module 2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Module 3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Exam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524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February 1</a:t>
                      </a:r>
                      <a:r>
                        <a:rPr lang="en-ZA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 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r>
                        <a:rPr lang="en-ZA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August 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r>
                        <a:rPr lang="en-ZA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November 11</a:t>
                      </a:r>
                      <a:r>
                        <a:rPr lang="en-ZA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and 12</a:t>
                      </a:r>
                      <a:r>
                        <a:rPr lang="en-ZA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353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626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Consultation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Ethics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Evidence-based Medicine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Clinical Family Medicine I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353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214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Applied Research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Principles of family medicine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Community-oriented primary care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Clinical Family Medicine II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353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6214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Family-oriented </a:t>
                      </a:r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primary </a:t>
                      </a:r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care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Teaching and Learning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Leadership</a:t>
                      </a:r>
                      <a:r>
                        <a:rPr lang="en-ZA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and Clinical Governance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Clinical Family Medicine III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353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2393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Rehabilitation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Geriatrics</a:t>
                      </a:r>
                      <a:endParaRPr lang="en-ZA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Forensics</a:t>
                      </a:r>
                      <a:endParaRPr lang="en-ZA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2393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or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or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Final clinical exam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2524"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Cancer care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Palliative Care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ZA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Research assignment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913"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838"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480" marR="4480" marT="44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516544" y="-243408"/>
            <a:ext cx="25922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/>
              <a:t>E-learning</a:t>
            </a:r>
          </a:p>
          <a:p>
            <a:endParaRPr lang="en-ZA" sz="3200" dirty="0"/>
          </a:p>
          <a:p>
            <a:r>
              <a:rPr lang="en-ZA" sz="2400" dirty="0"/>
              <a:t>NOT silos</a:t>
            </a:r>
          </a:p>
          <a:p>
            <a:endParaRPr lang="en-ZA" sz="1200" dirty="0">
              <a:solidFill>
                <a:srgbClr val="00B050"/>
              </a:solidFill>
            </a:endParaRPr>
          </a:p>
          <a:p>
            <a:r>
              <a:rPr lang="en-ZA" sz="2400" dirty="0"/>
              <a:t>CFM domains with</a:t>
            </a:r>
          </a:p>
          <a:p>
            <a:r>
              <a:rPr lang="en-ZA" sz="2400" dirty="0"/>
              <a:t>Portfolio every year</a:t>
            </a:r>
          </a:p>
          <a:p>
            <a:endParaRPr lang="en-ZA" sz="2400" dirty="0"/>
          </a:p>
          <a:p>
            <a:r>
              <a:rPr lang="en-ZA" sz="2400" dirty="0"/>
              <a:t>Class mark 50%</a:t>
            </a:r>
          </a:p>
          <a:p>
            <a:endParaRPr lang="en-ZA" sz="2400" dirty="0"/>
          </a:p>
          <a:p>
            <a:r>
              <a:rPr lang="en-ZA" sz="2400" dirty="0"/>
              <a:t>Final exam</a:t>
            </a:r>
          </a:p>
          <a:p>
            <a:endParaRPr lang="en-ZA" sz="2400" dirty="0"/>
          </a:p>
          <a:p>
            <a:r>
              <a:rPr lang="en-ZA" sz="2400" dirty="0"/>
              <a:t>Research</a:t>
            </a:r>
            <a:endParaRPr lang="en-Z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143"/>
            <a:ext cx="10515600" cy="1325563"/>
          </a:xfrm>
        </p:spPr>
        <p:txBody>
          <a:bodyPr/>
          <a:lstStyle/>
          <a:p>
            <a:r>
              <a:rPr lang="en-ZA" dirty="0" smtClean="0"/>
              <a:t>Curriculum design at level of programme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7496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6390" y="179599"/>
            <a:ext cx="898071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Curriculum design at level of </a:t>
            </a:r>
            <a:r>
              <a:rPr lang="en-US" dirty="0" err="1" smtClean="0"/>
              <a:t>programme</a:t>
            </a:r>
            <a:endParaRPr lang="en-US" dirty="0"/>
          </a:p>
        </p:txBody>
      </p:sp>
      <p:grpSp>
        <p:nvGrpSpPr>
          <p:cNvPr id="2" name=" 81924"/>
          <p:cNvGrpSpPr>
            <a:grpSpLocks/>
          </p:cNvGrpSpPr>
          <p:nvPr/>
        </p:nvGrpSpPr>
        <p:grpSpPr bwMode="auto">
          <a:xfrm>
            <a:off x="3587644" y="1382486"/>
            <a:ext cx="4652309" cy="4838139"/>
            <a:chOff x="1635" y="864"/>
            <a:chExt cx="2491" cy="2590"/>
          </a:xfrm>
        </p:grpSpPr>
        <p:sp>
          <p:nvSpPr>
            <p:cNvPr id="3" name="_s6148"/>
            <p:cNvSpPr>
              <a:spLocks noChangeShapeType="1"/>
            </p:cNvSpPr>
            <p:nvPr/>
          </p:nvSpPr>
          <p:spPr bwMode="auto">
            <a:xfrm flipH="1" flipV="1">
              <a:off x="2424" y="1532"/>
              <a:ext cx="303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4" name="_s6149"/>
            <p:cNvSpPr>
              <a:spLocks noChangeArrowheads="1"/>
            </p:cNvSpPr>
            <p:nvPr/>
          </p:nvSpPr>
          <p:spPr bwMode="auto">
            <a:xfrm>
              <a:off x="2011" y="1062"/>
              <a:ext cx="520" cy="5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Surgery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5" name="_s6150"/>
            <p:cNvSpPr>
              <a:spLocks noChangeShapeType="1"/>
            </p:cNvSpPr>
            <p:nvPr/>
          </p:nvSpPr>
          <p:spPr bwMode="auto">
            <a:xfrm flipH="1" flipV="1">
              <a:off x="2143" y="1920"/>
              <a:ext cx="490" cy="1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6" name="_s6151"/>
            <p:cNvSpPr>
              <a:spLocks noChangeArrowheads="1"/>
            </p:cNvSpPr>
            <p:nvPr/>
          </p:nvSpPr>
          <p:spPr bwMode="auto">
            <a:xfrm>
              <a:off x="1635" y="1580"/>
              <a:ext cx="520" cy="52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Mental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Health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7" name="_s6152"/>
            <p:cNvSpPr>
              <a:spLocks noChangeShapeType="1"/>
            </p:cNvSpPr>
            <p:nvPr/>
          </p:nvSpPr>
          <p:spPr bwMode="auto">
            <a:xfrm flipH="1">
              <a:off x="2143" y="2240"/>
              <a:ext cx="491" cy="1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8" name="_s6153"/>
            <p:cNvSpPr>
              <a:spLocks noChangeArrowheads="1"/>
            </p:cNvSpPr>
            <p:nvPr/>
          </p:nvSpPr>
          <p:spPr bwMode="auto">
            <a:xfrm>
              <a:off x="1636" y="2220"/>
              <a:ext cx="520" cy="520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 smtClean="0">
                <a:solidFill>
                  <a:prstClr val="black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Arial" pitchFamily="34" charset="0"/>
                </a:rPr>
                <a:t>NT</a:t>
              </a: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, Eyes,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Skin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_s6154"/>
            <p:cNvSpPr>
              <a:spLocks noChangeShapeType="1"/>
            </p:cNvSpPr>
            <p:nvPr/>
          </p:nvSpPr>
          <p:spPr bwMode="auto">
            <a:xfrm flipH="1">
              <a:off x="2425" y="2369"/>
              <a:ext cx="304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10" name="_s6155"/>
            <p:cNvSpPr>
              <a:spLocks noChangeArrowheads="1"/>
            </p:cNvSpPr>
            <p:nvPr/>
          </p:nvSpPr>
          <p:spPr bwMode="auto">
            <a:xfrm>
              <a:off x="2013" y="2737"/>
              <a:ext cx="520" cy="52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 smtClean="0">
                <a:solidFill>
                  <a:prstClr val="black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Arial" pitchFamily="34" charset="0"/>
                </a:rPr>
                <a:t>HIV/AIDS</a:t>
              </a: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TB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STI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1" name="_s6156"/>
            <p:cNvSpPr>
              <a:spLocks noChangeShapeType="1"/>
            </p:cNvSpPr>
            <p:nvPr/>
          </p:nvSpPr>
          <p:spPr bwMode="auto">
            <a:xfrm>
              <a:off x="2881" y="2418"/>
              <a:ext cx="0" cy="5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12" name="_s6157"/>
            <p:cNvSpPr>
              <a:spLocks noChangeArrowheads="1"/>
            </p:cNvSpPr>
            <p:nvPr/>
          </p:nvSpPr>
          <p:spPr bwMode="auto">
            <a:xfrm>
              <a:off x="2622" y="2934"/>
              <a:ext cx="520" cy="5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white"/>
                  </a:solidFill>
                  <a:cs typeface="Arial" pitchFamily="34" charset="0"/>
                </a:rPr>
                <a:t>Emergencies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white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3" name="_s6158"/>
            <p:cNvSpPr>
              <a:spLocks noChangeShapeType="1"/>
            </p:cNvSpPr>
            <p:nvPr/>
          </p:nvSpPr>
          <p:spPr bwMode="auto">
            <a:xfrm>
              <a:off x="3033" y="2368"/>
              <a:ext cx="304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14" name="_s6159"/>
            <p:cNvSpPr>
              <a:spLocks noChangeArrowheads="1"/>
            </p:cNvSpPr>
            <p:nvPr/>
          </p:nvSpPr>
          <p:spPr bwMode="auto">
            <a:xfrm>
              <a:off x="3230" y="2736"/>
              <a:ext cx="520" cy="52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Ortho-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err="1">
                  <a:solidFill>
                    <a:prstClr val="black"/>
                  </a:solidFill>
                  <a:cs typeface="Arial" pitchFamily="34" charset="0"/>
                </a:rPr>
                <a:t>Paedics</a:t>
              </a: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_s6160"/>
            <p:cNvSpPr>
              <a:spLocks noChangeShapeType="1"/>
            </p:cNvSpPr>
            <p:nvPr/>
          </p:nvSpPr>
          <p:spPr bwMode="auto">
            <a:xfrm>
              <a:off x="3127" y="2238"/>
              <a:ext cx="491" cy="1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16" name="_s6161"/>
            <p:cNvSpPr>
              <a:spLocks noChangeArrowheads="1"/>
            </p:cNvSpPr>
            <p:nvPr/>
          </p:nvSpPr>
          <p:spPr bwMode="auto">
            <a:xfrm>
              <a:off x="3606" y="2218"/>
              <a:ext cx="520" cy="520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Women’s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Health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_s6162"/>
            <p:cNvSpPr>
              <a:spLocks noChangeShapeType="1"/>
            </p:cNvSpPr>
            <p:nvPr/>
          </p:nvSpPr>
          <p:spPr bwMode="auto">
            <a:xfrm flipV="1">
              <a:off x="3126" y="1919"/>
              <a:ext cx="492" cy="1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18" name="_s6163"/>
            <p:cNvSpPr>
              <a:spLocks noChangeArrowheads="1"/>
            </p:cNvSpPr>
            <p:nvPr/>
          </p:nvSpPr>
          <p:spPr bwMode="auto">
            <a:xfrm>
              <a:off x="3605" y="1578"/>
              <a:ext cx="520" cy="520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Child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Health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9" name="_s6164"/>
            <p:cNvSpPr>
              <a:spLocks noChangeShapeType="1"/>
            </p:cNvSpPr>
            <p:nvPr/>
          </p:nvSpPr>
          <p:spPr bwMode="auto">
            <a:xfrm flipV="1">
              <a:off x="3032" y="1532"/>
              <a:ext cx="304" cy="4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20" name="_s6165"/>
            <p:cNvSpPr>
              <a:spLocks noChangeArrowheads="1"/>
            </p:cNvSpPr>
            <p:nvPr/>
          </p:nvSpPr>
          <p:spPr bwMode="auto">
            <a:xfrm>
              <a:off x="3228" y="1061"/>
              <a:ext cx="520" cy="5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Arial" pitchFamily="34" charset="0"/>
                </a:rPr>
                <a:t>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Arial" pitchFamily="34" charset="0"/>
                </a:rPr>
                <a:t>General </a:t>
              </a: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Adult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Medicine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1" name="_s6166"/>
            <p:cNvSpPr>
              <a:spLocks noChangeShapeType="1"/>
            </p:cNvSpPr>
            <p:nvPr/>
          </p:nvSpPr>
          <p:spPr bwMode="auto">
            <a:xfrm flipV="1">
              <a:off x="2880" y="1384"/>
              <a:ext cx="0" cy="5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22" name="_s6167"/>
            <p:cNvSpPr>
              <a:spLocks noChangeArrowheads="1"/>
            </p:cNvSpPr>
            <p:nvPr/>
          </p:nvSpPr>
          <p:spPr bwMode="auto">
            <a:xfrm>
              <a:off x="2620" y="864"/>
              <a:ext cx="520" cy="520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cs typeface="Arial" pitchFamily="34" charset="0"/>
                </a:rPr>
                <a:t>Anesthetics</a:t>
              </a: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_s6168"/>
            <p:cNvSpPr>
              <a:spLocks noChangeArrowheads="1"/>
            </p:cNvSpPr>
            <p:nvPr/>
          </p:nvSpPr>
          <p:spPr bwMode="auto">
            <a:xfrm>
              <a:off x="2620" y="1900"/>
              <a:ext cx="520" cy="5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10 clinical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cs typeface="Arial" pitchFamily="34" charset="0"/>
                </a:rPr>
                <a:t>domains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44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82096"/>
            <a:ext cx="10515600" cy="1325563"/>
          </a:xfrm>
        </p:spPr>
        <p:txBody>
          <a:bodyPr/>
          <a:lstStyle/>
          <a:p>
            <a:r>
              <a:rPr lang="en-US" dirty="0" smtClean="0"/>
              <a:t>Educational approach: Adult learning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89955"/>
            <a:ext cx="6977743" cy="56486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001000" y="5481935"/>
            <a:ext cx="4005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 smtClean="0"/>
              <a:t>Mash B, Edwards J. Creating a learning environment in your practice or facility. S </a:t>
            </a:r>
            <a:r>
              <a:rPr lang="en-ZA" dirty="0" err="1" smtClean="0"/>
              <a:t>Afr</a:t>
            </a:r>
            <a:r>
              <a:rPr lang="en-ZA" dirty="0" smtClean="0"/>
              <a:t> Fam </a:t>
            </a:r>
            <a:r>
              <a:rPr lang="en-ZA" dirty="0" err="1" smtClean="0"/>
              <a:t>Pract</a:t>
            </a:r>
            <a:r>
              <a:rPr lang="en-ZA" dirty="0" smtClean="0"/>
              <a:t>. 2020;62(1), a5166. https://doi.org/ 10.4102/safp.v62i1.5166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591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Educational approach: Hybrid 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171" y="1690688"/>
            <a:ext cx="8705378" cy="423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123"/>
            <a:ext cx="10515600" cy="1325563"/>
          </a:xfrm>
        </p:spPr>
        <p:txBody>
          <a:bodyPr/>
          <a:lstStyle/>
          <a:p>
            <a:r>
              <a:rPr lang="en-US" dirty="0" smtClean="0"/>
              <a:t>Educational approach: Workplace based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64" y="1690688"/>
            <a:ext cx="3192236" cy="42563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810" y="1458686"/>
            <a:ext cx="7143750" cy="4876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8200" y="6244322"/>
            <a:ext cx="10855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 smtClean="0"/>
              <a:t>Mash B, Edwards J. Creating a learning environment in your practice or facility. S </a:t>
            </a:r>
            <a:r>
              <a:rPr lang="en-ZA" dirty="0" err="1" smtClean="0"/>
              <a:t>Afr</a:t>
            </a:r>
            <a:r>
              <a:rPr lang="en-ZA" dirty="0" smtClean="0"/>
              <a:t> Fam </a:t>
            </a:r>
            <a:r>
              <a:rPr lang="en-ZA" dirty="0" err="1" smtClean="0"/>
              <a:t>Pract</a:t>
            </a:r>
            <a:r>
              <a:rPr lang="en-ZA" dirty="0" smtClean="0"/>
              <a:t>. 2020;62(1), a5166. https://doi.org/ 10.4102/safp.v62i1.5166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5340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8114" y="365125"/>
            <a:ext cx="7935686" cy="1325563"/>
          </a:xfrm>
        </p:spPr>
        <p:txBody>
          <a:bodyPr/>
          <a:lstStyle/>
          <a:p>
            <a:r>
              <a:rPr lang="en-US" dirty="0" smtClean="0"/>
              <a:t>Training of clinical trainers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92230-4B78-4BAF-83B5-A14CBC7F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13"/>
            <a:ext cx="2897013" cy="6849587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418114" y="1690688"/>
            <a:ext cx="8545945" cy="472609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ZA" dirty="0" smtClean="0"/>
              <a:t>Establishing and maintaining a learning environment 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dirty="0" smtClean="0"/>
              <a:t>Curriculum design and alignment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ZA" dirty="0" smtClean="0"/>
              <a:t>Working with adult learners (including reflective practice)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dirty="0" smtClean="0"/>
              <a:t>Assessment methods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dirty="0" smtClean="0"/>
              <a:t>Giving feedback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dirty="0" smtClean="0"/>
              <a:t>Teaching consultation skills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dirty="0" smtClean="0"/>
              <a:t>Small </a:t>
            </a:r>
            <a:r>
              <a:rPr lang="en-GB" dirty="0"/>
              <a:t>g</a:t>
            </a:r>
            <a:r>
              <a:rPr lang="en-GB" dirty="0" smtClean="0"/>
              <a:t>roup teaching 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ZA" dirty="0" smtClean="0"/>
              <a:t>Learning in the clinical setting 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dirty="0" smtClean="0"/>
              <a:t>Leadership and strategic capacity</a:t>
            </a: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958943" y="5447063"/>
            <a:ext cx="3755571" cy="1049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0"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1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Mash R, Blitz J, Edwards J, Mowle S. Training </a:t>
            </a: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</a:rPr>
              <a:t>of workplace-based clinical trainers in family medicine, South Africa : Before-and-after evaluation. African Journal of Primary Health Care and Family Medicine 2018; 10(1):1-6.</a:t>
            </a:r>
            <a:endParaRPr lang="en-ZA" sz="105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085" y="136525"/>
            <a:ext cx="10515600" cy="1325563"/>
          </a:xfrm>
        </p:spPr>
        <p:txBody>
          <a:bodyPr/>
          <a:lstStyle/>
          <a:p>
            <a:r>
              <a:rPr lang="en-US" dirty="0" smtClean="0"/>
              <a:t>Formative assessment visits</a:t>
            </a:r>
            <a:endParaRPr lang="en-ZA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9315" y="1589314"/>
            <a:ext cx="6204856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" indent="0">
              <a:buFontTx/>
              <a:buNone/>
              <a:defRPr/>
            </a:pPr>
            <a:r>
              <a:rPr lang="en-ZA" dirty="0" smtClean="0"/>
              <a:t>Five key areas:</a:t>
            </a:r>
          </a:p>
          <a:p>
            <a:pPr>
              <a:defRPr/>
            </a:pPr>
            <a:r>
              <a:rPr lang="en-ZA" dirty="0" smtClean="0"/>
              <a:t>Ensuring safe and effective patient care through training</a:t>
            </a:r>
          </a:p>
          <a:p>
            <a:pPr>
              <a:defRPr/>
            </a:pPr>
            <a:r>
              <a:rPr lang="en-ZA" dirty="0" smtClean="0"/>
              <a:t>Establishing and maintaining an environment for learning</a:t>
            </a:r>
          </a:p>
          <a:p>
            <a:pPr>
              <a:defRPr/>
            </a:pPr>
            <a:r>
              <a:rPr lang="en-ZA" dirty="0" smtClean="0"/>
              <a:t>Teaching and facilitating learning</a:t>
            </a:r>
          </a:p>
          <a:p>
            <a:pPr>
              <a:defRPr/>
            </a:pPr>
            <a:r>
              <a:rPr lang="en-ZA" dirty="0" smtClean="0"/>
              <a:t>Enhancing learning through assessment</a:t>
            </a:r>
          </a:p>
          <a:p>
            <a:pPr>
              <a:defRPr/>
            </a:pPr>
            <a:r>
              <a:rPr lang="en-ZA" dirty="0" smtClean="0"/>
              <a:t>Supporting and monitoring educational progress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026" name="Picture 2" descr="May be an image of 1 person, standing and outdo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199" y="1698171"/>
            <a:ext cx="7219140" cy="40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8085" y="5986645"/>
            <a:ext cx="1168037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0"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Mash R, Malan Z, Blitz J, Edwards J. Improving the quality of clinical training in the workplace: implementing formative assessment visits. South African Family Practice. 2019 Nov 18;61(6):264-72.</a:t>
            </a:r>
            <a:endParaRPr lang="en-ZA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493"/>
            <a:ext cx="10515600" cy="1325563"/>
          </a:xfrm>
        </p:spPr>
        <p:txBody>
          <a:bodyPr/>
          <a:lstStyle/>
          <a:p>
            <a:r>
              <a:rPr lang="en-US" dirty="0" smtClean="0"/>
              <a:t>Workplace based assessment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42185"/>
            <a:ext cx="4671753" cy="3487189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890320" y="1122799"/>
            <a:ext cx="609485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400" dirty="0" smtClean="0"/>
              <a:t>Assesses activities at the top of Miller’s pyramid</a:t>
            </a:r>
          </a:p>
          <a:p>
            <a:r>
              <a:rPr lang="en-ZA" sz="2400" dirty="0" smtClean="0"/>
              <a:t>Multiple (direct) observations</a:t>
            </a:r>
          </a:p>
          <a:p>
            <a:r>
              <a:rPr lang="en-ZA" sz="2400" dirty="0" smtClean="0"/>
              <a:t>Sample widely across curriculum</a:t>
            </a:r>
          </a:p>
          <a:p>
            <a:r>
              <a:rPr lang="en-ZA" sz="2400" dirty="0" smtClean="0"/>
              <a:t>Many sources (methods/observers)</a:t>
            </a:r>
          </a:p>
          <a:p>
            <a:r>
              <a:rPr lang="en-ZA" sz="2400" dirty="0" smtClean="0"/>
              <a:t>Over time and different settings</a:t>
            </a:r>
          </a:p>
          <a:p>
            <a:r>
              <a:rPr lang="en-ZA" sz="2400" dirty="0" smtClean="0"/>
              <a:t>Focus on effective verbal and narrative feedback more than scores</a:t>
            </a:r>
          </a:p>
          <a:p>
            <a:r>
              <a:rPr lang="en-ZA" sz="2400" dirty="0" smtClean="0"/>
              <a:t>Harness power of reflection-on-action</a:t>
            </a:r>
          </a:p>
          <a:p>
            <a:r>
              <a:rPr lang="en-ZA" sz="2400" dirty="0" smtClean="0"/>
              <a:t>Assessment is activity and context bound</a:t>
            </a:r>
          </a:p>
          <a:p>
            <a:r>
              <a:rPr lang="en-ZA" sz="2400" dirty="0" smtClean="0"/>
              <a:t>Sharpen the assessor not the instrument</a:t>
            </a:r>
          </a:p>
          <a:p>
            <a:r>
              <a:rPr lang="en-ZA" sz="2400" dirty="0" smtClean="0"/>
              <a:t>Separate formative from summative judgements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9367" y="5309188"/>
            <a:ext cx="53007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 err="1"/>
              <a:t>Swanwick</a:t>
            </a:r>
            <a:r>
              <a:rPr lang="en-GB" sz="1600" dirty="0"/>
              <a:t>, T and </a:t>
            </a:r>
            <a:r>
              <a:rPr lang="en-GB" sz="1600" dirty="0" err="1"/>
              <a:t>Chana,N</a:t>
            </a:r>
            <a:r>
              <a:rPr lang="en-GB" sz="1600" dirty="0"/>
              <a:t>  2005  Workplace assessment for licensing in general practice</a:t>
            </a:r>
          </a:p>
          <a:p>
            <a:pPr>
              <a:buNone/>
            </a:pPr>
            <a:r>
              <a:rPr lang="en-GB" sz="1600" dirty="0"/>
              <a:t>British Journal of General Practice</a:t>
            </a:r>
          </a:p>
          <a:p>
            <a:r>
              <a:rPr lang="en-US" sz="1600" dirty="0"/>
              <a:t>Burch VC. The Changing Landscape of Workplace-Based Assessment. Journal </a:t>
            </a:r>
            <a:r>
              <a:rPr lang="en-US" sz="1600" dirty="0" err="1"/>
              <a:t>Appl</a:t>
            </a:r>
            <a:r>
              <a:rPr lang="en-US" sz="1600" dirty="0"/>
              <a:t> Testing Technology, Vol 20(S2), 37-59, </a:t>
            </a:r>
            <a:r>
              <a:rPr lang="en-US" sz="1600" dirty="0" smtClean="0"/>
              <a:t>2019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26852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based assessment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143" y="1617890"/>
            <a:ext cx="7821714" cy="492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Portfolio – assessment for learning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789583"/>
            <a:ext cx="5698345" cy="42737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79771" y="1479638"/>
            <a:ext cx="44740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Introduction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Alignment with learning outcomes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Allocations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Learning plans, reflections, periodic assessments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Educational meetings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Observations and feedback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Multisource feedback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Assignments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Logbook of clinical skills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Other learning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Portfolio assessment tool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68383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971" y="141287"/>
            <a:ext cx="10515600" cy="1325563"/>
          </a:xfrm>
        </p:spPr>
        <p:txBody>
          <a:bodyPr/>
          <a:lstStyle/>
          <a:p>
            <a:r>
              <a:rPr lang="en-US" dirty="0" smtClean="0"/>
              <a:t>E-portfolio of learning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704" y="1466850"/>
            <a:ext cx="94678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types of programmatic assessment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Annual clinical family medicine assessment (MCQ exam and Portfolio)</a:t>
            </a:r>
          </a:p>
          <a:p>
            <a:r>
              <a:rPr lang="en-US" sz="3600" dirty="0" smtClean="0"/>
              <a:t>Module mark – assignments, quizzes, participation</a:t>
            </a:r>
          </a:p>
          <a:p>
            <a:r>
              <a:rPr lang="en-US" sz="3600" dirty="0" smtClean="0"/>
              <a:t>Research assignment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187735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licensing examination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Constructive alignment - blueprinting</a:t>
            </a:r>
          </a:p>
          <a:p>
            <a:r>
              <a:rPr lang="en-US" dirty="0" smtClean="0"/>
              <a:t>Validity – removal of invalid forms of assessment</a:t>
            </a:r>
          </a:p>
          <a:p>
            <a:r>
              <a:rPr lang="en-US" dirty="0" smtClean="0"/>
              <a:t>Reliability – increase in sampling of curriculum</a:t>
            </a:r>
          </a:p>
          <a:p>
            <a:r>
              <a:rPr lang="en-US" dirty="0" smtClean="0"/>
              <a:t>Writing groups – improve quality of questions</a:t>
            </a:r>
          </a:p>
          <a:p>
            <a:r>
              <a:rPr lang="en-US" dirty="0" smtClean="0"/>
              <a:t>Training of examiners – improve quality of assessment</a:t>
            </a:r>
          </a:p>
          <a:p>
            <a:r>
              <a:rPr lang="en-US" dirty="0" smtClean="0"/>
              <a:t>Standard setting – set an appropriate threshold</a:t>
            </a:r>
          </a:p>
          <a:p>
            <a:r>
              <a:rPr lang="en-US" dirty="0" smtClean="0"/>
              <a:t>Workplace based assessment – the future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5481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for the future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Advocacy for appropriate HRH policy</a:t>
            </a:r>
          </a:p>
          <a:p>
            <a:r>
              <a:rPr lang="en-US" sz="3600" dirty="0" smtClean="0"/>
              <a:t>Development of workplace based assessment and one national e-portfolio</a:t>
            </a:r>
          </a:p>
          <a:p>
            <a:r>
              <a:rPr lang="en-US" sz="3600" dirty="0" smtClean="0"/>
              <a:t>Accreditation of clinical trainers</a:t>
            </a:r>
          </a:p>
          <a:p>
            <a:r>
              <a:rPr lang="en-US" sz="3600" dirty="0" smtClean="0"/>
              <a:t>Improving throughput and pass rate in national exam</a:t>
            </a:r>
          </a:p>
          <a:p>
            <a:r>
              <a:rPr lang="en-US" sz="3600" dirty="0" smtClean="0"/>
              <a:t>Tripling the output of family physicians by 2025</a:t>
            </a:r>
          </a:p>
          <a:p>
            <a:r>
              <a:rPr lang="en-US" sz="3600" dirty="0" smtClean="0"/>
              <a:t>Developing career pathway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146440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926D95E2508244AB4A681BDCA8DE38" ma:contentTypeVersion="10" ma:contentTypeDescription="Create a new document." ma:contentTypeScope="" ma:versionID="8119ea37dffcd3443d17ec897d397ad5">
  <xsd:schema xmlns:xsd="http://www.w3.org/2001/XMLSchema" xmlns:xs="http://www.w3.org/2001/XMLSchema" xmlns:p="http://schemas.microsoft.com/office/2006/metadata/properties" xmlns:ns3="6a04c767-6921-47ea-96a2-c326014b32a4" targetNamespace="http://schemas.microsoft.com/office/2006/metadata/properties" ma:root="true" ma:fieldsID="904bcd6ed562714e1159cca11700148b" ns3:_="">
    <xsd:import namespace="6a04c767-6921-47ea-96a2-c326014b32a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4c767-6921-47ea-96a2-c326014b32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60BC62-AE30-4029-B1F3-2675D90D8A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04c767-6921-47ea-96a2-c326014b32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5B09AB-498C-432C-A0EB-4E204AB303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10BF80-8D2B-4E5D-A9EA-608B50D31391}">
  <ds:schemaRefs>
    <ds:schemaRef ds:uri="http://purl.org/dc/elements/1.1/"/>
    <ds:schemaRef ds:uri="http://schemas.microsoft.com/office/2006/metadata/properties"/>
    <ds:schemaRef ds:uri="http://purl.org/dc/terms/"/>
    <ds:schemaRef ds:uri="6a04c767-6921-47ea-96a2-c326014b32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1239</Words>
  <Application>Microsoft Office PowerPoint</Application>
  <PresentationFormat>Widescreen</PresentationFormat>
  <Paragraphs>267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State of the training of family doctors in Africa and lessons to be learnt</vt:lpstr>
      <vt:lpstr>Family doctors – who do we mean?</vt:lpstr>
      <vt:lpstr>What training do these family doctors have?</vt:lpstr>
      <vt:lpstr>The state of PG family medicine training</vt:lpstr>
      <vt:lpstr>High level support linked to stages of change</vt:lpstr>
      <vt:lpstr>Lessons learnt in implementing family medicine training</vt:lpstr>
      <vt:lpstr>Define the contribution of family medicine in the region in broad terms</vt:lpstr>
      <vt:lpstr>Define the roles and responsibilities at a national level in the health system</vt:lpstr>
      <vt:lpstr>Define national programmatic learning outcomes</vt:lpstr>
      <vt:lpstr>Curriculum design at level of programme</vt:lpstr>
      <vt:lpstr>Curriculum design at level of programme</vt:lpstr>
      <vt:lpstr>Educational approach: Adult learning</vt:lpstr>
      <vt:lpstr>Educational approach: Hybrid </vt:lpstr>
      <vt:lpstr>Educational approach: Workplace based</vt:lpstr>
      <vt:lpstr>Training of clinical trainers</vt:lpstr>
      <vt:lpstr>Formative assessment visits</vt:lpstr>
      <vt:lpstr>Workplace based assessment</vt:lpstr>
      <vt:lpstr>Workplace based assessment</vt:lpstr>
      <vt:lpstr>Portfolio – assessment for learning</vt:lpstr>
      <vt:lpstr>E-portfolio of learning</vt:lpstr>
      <vt:lpstr>Other types of programmatic assessment</vt:lpstr>
      <vt:lpstr>National licensing examination</vt:lpstr>
      <vt:lpstr>Issues for the future</vt:lpstr>
    </vt:vector>
  </TitlesOfParts>
  <Company>Stellenbosch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the training of family doctors in Africa and lessons to be learnt</dc:title>
  <dc:creator>Mash, R, Prof [rm@sun.ac.za]</dc:creator>
  <cp:lastModifiedBy>Mash, R, Prof [rm@sun.ac.za]</cp:lastModifiedBy>
  <cp:revision>15</cp:revision>
  <dcterms:created xsi:type="dcterms:W3CDTF">2021-05-17T17:27:13Z</dcterms:created>
  <dcterms:modified xsi:type="dcterms:W3CDTF">2021-05-18T09:09:01Z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0x0101006F926D95E2508244AB4A681BDCA8DE38</vt:lpwstr>
  </property>
</Properties>
</file>