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5107" r:id="rId2"/>
    <p:sldId id="752" r:id="rId3"/>
    <p:sldId id="3375" r:id="rId4"/>
    <p:sldId id="3376" r:id="rId5"/>
    <p:sldId id="5110" r:id="rId6"/>
    <p:sldId id="4069" r:id="rId7"/>
    <p:sldId id="3400" r:id="rId8"/>
    <p:sldId id="3348" r:id="rId9"/>
    <p:sldId id="5111" r:id="rId10"/>
    <p:sldId id="339" r:id="rId11"/>
    <p:sldId id="3355" r:id="rId12"/>
    <p:sldId id="5112" r:id="rId13"/>
    <p:sldId id="3356" r:id="rId14"/>
    <p:sldId id="5113" r:id="rId15"/>
    <p:sldId id="5122" r:id="rId16"/>
    <p:sldId id="5118" r:id="rId17"/>
    <p:sldId id="5119" r:id="rId18"/>
    <p:sldId id="5120" r:id="rId19"/>
    <p:sldId id="5121" r:id="rId20"/>
    <p:sldId id="3357" r:id="rId21"/>
    <p:sldId id="5114" r:id="rId22"/>
    <p:sldId id="3358" r:id="rId23"/>
    <p:sldId id="5115" r:id="rId24"/>
    <p:sldId id="3359" r:id="rId25"/>
    <p:sldId id="5116" r:id="rId26"/>
    <p:sldId id="3360" r:id="rId27"/>
    <p:sldId id="5117" r:id="rId28"/>
    <p:sldId id="3397" r:id="rId29"/>
    <p:sldId id="584" r:id="rId30"/>
    <p:sldId id="561" r:id="rId31"/>
    <p:sldId id="562" r:id="rId32"/>
    <p:sldId id="563" r:id="rId33"/>
    <p:sldId id="578" r:id="rId34"/>
    <p:sldId id="568" r:id="rId35"/>
    <p:sldId id="31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 snapToObjects="1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D441C-E309-5D4C-957E-841B7B63AFCE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E4B4-4A12-044B-8441-5F65D89F8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76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5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05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05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976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89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154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96E59D-07D4-4A75-9A7C-A5FECAA9CA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179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36588" y="803275"/>
            <a:ext cx="5341937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rtl="1" fontAlgn="base">
              <a:spcBef>
                <a:spcPct val="0"/>
              </a:spcBef>
              <a:spcAft>
                <a:spcPct val="0"/>
              </a:spcAft>
              <a:defRPr/>
            </a:pPr>
            <a:fld id="{F9B87E9C-92DF-445F-BB99-C9EE0D06D1E3}" type="slidenum">
              <a:rPr lang="en-GB" smtClean="0">
                <a:solidFill>
                  <a:prstClr val="black"/>
                </a:solidFill>
                <a:latin typeface="Arial" charset="0"/>
                <a:cs typeface="Arial" charset="0"/>
              </a:rPr>
              <a:pPr defTabSz="914400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GB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91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C0CD4-9059-3E4A-AFAE-394CC53A7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490D4C-6E17-C646-A64A-E583BE674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F6749-CFC4-C74F-B93A-C1F7B67BB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E8633-D5BC-CD46-89F8-1DCDF61E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78EDF-54EE-D449-9BE0-93EA0CB6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25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EC5A-D09F-2A40-B2A3-3F73B56F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A0870-4528-F247-9337-FB16621AF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BA0EC-D037-E54D-9432-B9770815C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44456-384B-6A45-9B01-15150C1C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9A77D-D638-7E48-BD77-11ABF4B01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57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88743-237D-4A42-9656-93DC1BDF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6995-ACA2-2942-A41A-EB16D588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2AAA-16F8-8A41-A6A4-EEF9DD64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EEFA5-1A20-5445-AEA1-A19B7943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31A83-302D-8740-9BC9-24693947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19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F926-DAAB-D14E-A7C0-9D1B32FC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72AF2-D53D-484D-8C3B-D4BD96432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DD1A4-8F50-9C4A-A5F9-F54C04237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A3028-00C9-F049-A81E-AEAC7148A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BABDC-5F98-C245-8E7E-FE6DFE9D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D3D50-1F9F-D647-ACB2-398708D7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5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189A-6CD4-F74B-BFCD-B73C2B9A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9EE10-F39F-704D-BA98-C8DA19CF9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0701E-C111-2A49-9CBD-3F2659FB5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B9AC0-A6FB-2449-AA0B-AFBA619B6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8F1DC1-A1A0-A848-8999-CF3EF1EF1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13E54-1654-8F42-BDDA-1ECEB958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EC9B3-7A15-7746-8590-A152D9B3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E65BB0-6473-4F49-9BD7-D81A73E7D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64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F5D56-4BE4-FD43-BBB0-E8DD3F7B2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981E49-CD12-994B-8B84-A75FA232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C0C0F9-00C2-C547-A57A-EFAFFD629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89483-9561-5B40-A536-DC651A95F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27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100186-21FF-4A4F-B611-9309D4F2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467D9C-6F64-E543-9F5F-C5E3D4F2C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B7C29-7904-5B46-9DC5-C70A120D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5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452B-F9C1-8B42-98DB-9CD6B2936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E9228-83EC-6845-B8DD-61AE59E71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C6CCF-017A-4F4A-92AC-B6D6DF879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A8774-1B27-2D43-8061-83B14B497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AF486-1260-ED49-BBBA-2290F478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3D9CD-FA07-1149-97E1-A4ECD0DC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9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29D9-CE19-8844-84FE-CA694D74F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920A24-428D-B94C-9453-111F850CF7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2CBA7-E432-7D48-988A-9C42267ED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875B9-7EEE-2C4D-835A-367DBF61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60E5D-DDF8-074A-957E-048AEAC0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9D1B9-A4E6-4641-8B5B-E40EA4CB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13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1899A-B95D-CA46-BCC9-656223D1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60CD7-7EAC-1F49-9C17-048F05E04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71A7B-0277-0F41-A0C6-5BBE07662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6D7D-C704-9948-BB7D-004212EC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05E90-29F8-4F45-BF0B-6A123AC4D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431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47923-FA40-3248-96B8-FA2417955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03325-D77B-6846-8E1D-156265496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40CEA-7666-0640-B892-EC602E41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D13AF-63E3-604F-A8E3-E59A1DB4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A4394-B391-AD49-A231-8228A386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858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 bIns="1221410" anchor="ctr">
            <a:normAutofit/>
          </a:bodyPr>
          <a:lstStyle>
            <a:lvl1pPr marL="0" marR="0" indent="0" algn="ctr" defTabSz="912466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en-GB" noProof="0"/>
              <a:t>Click on Icon to add picture, then arrange object (send to back)</a:t>
            </a:r>
            <a:br>
              <a:rPr lang="en-GB" noProof="0"/>
            </a:br>
            <a:r>
              <a:rPr lang="en-GB" noProof="0"/>
              <a:t>Change picture either by right mouse click on picture + „change picture“ </a:t>
            </a:r>
            <a:br>
              <a:rPr lang="en-GB" noProof="0"/>
            </a:br>
            <a:r>
              <a:rPr lang="en-GB" noProof="0"/>
              <a:t>or by deleting picture + resetting slide</a:t>
            </a:r>
          </a:p>
          <a:p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5184"/>
            <a:ext cx="7344000" cy="1119158"/>
          </a:xfrm>
          <a:noFill/>
        </p:spPr>
        <p:txBody>
          <a:bodyPr lIns="359234" tIns="71847" rIns="449051" bIns="179616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>
          <a:xfrm>
            <a:off x="480000" y="6507006"/>
            <a:ext cx="5971600" cy="247650"/>
          </a:xfrm>
        </p:spPr>
        <p:txBody>
          <a:bodyPr lIns="0"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Name of Author  |  Function | Division | Country </a:t>
            </a:r>
          </a:p>
        </p:txBody>
      </p:sp>
      <p:sp>
        <p:nvSpPr>
          <p:cNvPr id="90" name="Text Placeholder 35"/>
          <p:cNvSpPr>
            <a:spLocks noGrp="1"/>
          </p:cNvSpPr>
          <p:nvPr>
            <p:ph type="body" sz="quarter" idx="16" hasCustomPrompt="1"/>
          </p:nvPr>
        </p:nvSpPr>
        <p:spPr>
          <a:xfrm>
            <a:off x="9495913" y="6476048"/>
            <a:ext cx="2195259" cy="247650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" y="4482003"/>
            <a:ext cx="12191999" cy="1656000"/>
          </a:xfrm>
          <a:solidFill>
            <a:schemeClr val="tx2"/>
          </a:solidFill>
        </p:spPr>
        <p:txBody>
          <a:bodyPr lIns="359234" tIns="359234" rIns="359234" bIns="826249"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6233" indent="0" algn="ctr">
              <a:buNone/>
              <a:defRPr sz="2000"/>
            </a:lvl2pPr>
            <a:lvl3pPr marL="912466" indent="0" algn="ctr">
              <a:buNone/>
              <a:defRPr sz="1800"/>
            </a:lvl3pPr>
            <a:lvl4pPr marL="1368699" indent="0" algn="ctr">
              <a:buNone/>
              <a:defRPr sz="1600"/>
            </a:lvl4pPr>
            <a:lvl5pPr marL="1824933" indent="0" algn="ctr">
              <a:buNone/>
              <a:defRPr sz="1600"/>
            </a:lvl5pPr>
            <a:lvl6pPr marL="2281163" indent="0" algn="ctr">
              <a:buNone/>
              <a:defRPr sz="1600"/>
            </a:lvl6pPr>
            <a:lvl7pPr marL="2737399" indent="0" algn="ctr">
              <a:buNone/>
              <a:defRPr sz="1600"/>
            </a:lvl7pPr>
            <a:lvl8pPr marL="3193630" indent="0" algn="ctr">
              <a:buNone/>
              <a:defRPr sz="1600"/>
            </a:lvl8pPr>
            <a:lvl9pPr marL="3649861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15" hasCustomPrompt="1"/>
          </p:nvPr>
        </p:nvSpPr>
        <p:spPr>
          <a:xfrm>
            <a:off x="479999" y="5440855"/>
            <a:ext cx="11211172" cy="288000"/>
          </a:xfrm>
          <a:noFill/>
        </p:spPr>
        <p:txBody>
          <a:bodyPr lIns="0" rIns="89808">
            <a:noAutofit/>
          </a:bodyPr>
          <a:lstStyle>
            <a:lvl1pPr algn="l">
              <a:defRPr sz="1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Date</a:t>
            </a:r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7460683" y="485187"/>
            <a:ext cx="4230495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0733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35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AFF0B3-1F83-5845-8E59-22020525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CA3BE-F9D8-B94D-AD91-61D5AD9E7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1C14-C33C-9A4B-BE64-723AFA1F2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940B9-E3B0-7B46-B4B7-4D6EFA91B4FA}" type="datetimeFigureOut">
              <a:rPr lang="en-GB" smtClean="0"/>
              <a:t>21/09/2021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5166A-6336-DD47-961F-B097905F9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59C51-C848-0E43-AB69-73D8321C6C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B367B-8310-3543-A82E-46B896BFB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6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tiff"/><Relationship Id="rId7" Type="http://schemas.openxmlformats.org/officeDocument/2006/relationships/image" Target="../media/image21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D63737-6450-41AA-A488-469AD5711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10340" cy="685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A32074-7818-41FC-B402-54F3182787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550" y="1162050"/>
            <a:ext cx="393428" cy="11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B73233-F2E9-418A-A546-1CF9C34E4DF9}"/>
              </a:ext>
            </a:extLst>
          </p:cNvPr>
          <p:cNvSpPr txBox="1"/>
          <p:nvPr/>
        </p:nvSpPr>
        <p:spPr>
          <a:xfrm>
            <a:off x="5310341" y="2607793"/>
            <a:ext cx="67297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Patient Safety Action Plan 2021–2030</a:t>
            </a:r>
          </a:p>
          <a:p>
            <a:pPr lvl="0" algn="ctr">
              <a:spcBef>
                <a:spcPts val="600"/>
              </a:spcBef>
              <a:defRPr/>
            </a:pPr>
            <a:endParaRPr lang="en-US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Overview 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logo-3">
            <a:extLst>
              <a:ext uri="{FF2B5EF4-FFF2-40B4-BE49-F238E27FC236}">
                <a16:creationId xmlns:a16="http://schemas.microsoft.com/office/drawing/2014/main" id="{D2F65CFB-5CB4-4E0C-B2E4-16A69232F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1662" y="558932"/>
            <a:ext cx="1370734" cy="54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154E0D-2732-4A2E-ADD0-14D35FEE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3483" y="271510"/>
            <a:ext cx="3170195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3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0BF350-9588-4670-A978-8567300C2916}"/>
              </a:ext>
            </a:extLst>
          </p:cNvPr>
          <p:cNvSpPr txBox="1"/>
          <p:nvPr/>
        </p:nvSpPr>
        <p:spPr>
          <a:xfrm>
            <a:off x="649618" y="1252043"/>
            <a:ext cx="5183901" cy="1351056"/>
          </a:xfrm>
          <a:prstGeom prst="rect">
            <a:avLst/>
          </a:prstGeom>
          <a:noFill/>
        </p:spPr>
        <p:txBody>
          <a:bodyPr wrap="square" lIns="88287" tIns="44155" rIns="88287" bIns="44155" rtlCol="0">
            <a:spAutoFit/>
          </a:bodyPr>
          <a:lstStyle/>
          <a:p>
            <a:pPr marL="0" marR="0" lvl="0" indent="0" algn="ctr" defTabSz="88189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72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World Health Assembly (WHA)</a:t>
            </a:r>
          </a:p>
          <a:p>
            <a:pPr marL="0" marR="0" lvl="0" indent="0" algn="ctr" defTabSz="88189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May 2019</a:t>
            </a:r>
          </a:p>
          <a:p>
            <a:pPr marL="0" marR="0" lvl="0" indent="0" algn="ctr" defTabSz="88189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Watershed moment for patient safety!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EADFDA-8136-4EA6-8341-2E90DE2FB074}"/>
              </a:ext>
            </a:extLst>
          </p:cNvPr>
          <p:cNvSpPr txBox="1"/>
          <p:nvPr/>
        </p:nvSpPr>
        <p:spPr>
          <a:xfrm>
            <a:off x="1449991" y="3730119"/>
            <a:ext cx="9145016" cy="22237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88287" tIns="44155" rIns="88287" bIns="44155" rtlCol="0">
            <a:spAutoFit/>
          </a:bodyPr>
          <a:lstStyle/>
          <a:p>
            <a:pPr marL="275892" marR="0" lvl="0" indent="-275892" algn="l" defTabSz="881898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99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Adopted WHA resolution on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Global action on patient safety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(WHA72.6)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75892" marR="0" lvl="0" indent="-275892" algn="l" defTabSz="881898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99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Recognized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Patient Safety as a global health priority</a:t>
            </a:r>
          </a:p>
          <a:p>
            <a:pPr marL="275892" marR="0" lvl="0" indent="-275892" algn="l" defTabSz="881898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99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Established an annual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World Patient Safety Day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on 17 September</a:t>
            </a:r>
          </a:p>
          <a:p>
            <a:pPr marL="275892" marR="0" lvl="0" indent="-275892" algn="l" defTabSz="881898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99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Formulate a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Global Patient Safety Action Plan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, aligned with SDGs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470D2D-B527-4A4F-813D-B6A3464164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631427"/>
            <a:ext cx="5623203" cy="259228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Picture 2" descr="D:\Old PSP files\2014_COMMS\PUBLICATIONS PRODUCTION\WHO logo\jpg files\WHO blue\WHO-EN-C-H.jpg">
            <a:extLst>
              <a:ext uri="{FF2B5EF4-FFF2-40B4-BE49-F238E27FC236}">
                <a16:creationId xmlns:a16="http://schemas.microsoft.com/office/drawing/2014/main" id="{AAF769B3-976A-412F-B417-91494C32D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8013" y="6073710"/>
            <a:ext cx="1791140" cy="55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A9A431-50B9-4396-85D3-398FA6372A8A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4" y="329200"/>
            <a:ext cx="1319363" cy="604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263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04C6D2-178C-354F-9DE3-11DFA570E1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20" y="184428"/>
            <a:ext cx="9143980" cy="4201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BD899-BCE8-BD49-B788-CF05F63C9B93}"/>
              </a:ext>
            </a:extLst>
          </p:cNvPr>
          <p:cNvSpPr txBox="1"/>
          <p:nvPr/>
        </p:nvSpPr>
        <p:spPr>
          <a:xfrm>
            <a:off x="1857067" y="5150715"/>
            <a:ext cx="8477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“to formulate a global patient safety action plan in consultation with Member States and all relevant stakeholders, including in the private sector, for submission to the Seventy-fourth World Health Assembly in 2021 through the 148th session of the Executive Board”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34DF2-C657-C747-A18A-DFBBDFD27FCF}"/>
              </a:ext>
            </a:extLst>
          </p:cNvPr>
          <p:cNvSpPr txBox="1"/>
          <p:nvPr/>
        </p:nvSpPr>
        <p:spPr>
          <a:xfrm>
            <a:off x="6873378" y="4609601"/>
            <a:ext cx="429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WHA 72.6: Global Action on Patient Safety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025A6-DB93-4FD0-BDA8-3D6E01149937}"/>
              </a:ext>
            </a:extLst>
          </p:cNvPr>
          <p:cNvSpPr txBox="1"/>
          <p:nvPr/>
        </p:nvSpPr>
        <p:spPr>
          <a:xfrm>
            <a:off x="753631" y="4609601"/>
            <a:ext cx="7292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The Mandate  </a:t>
            </a:r>
          </a:p>
        </p:txBody>
      </p:sp>
    </p:spTree>
    <p:extLst>
      <p:ext uri="{BB962C8B-B14F-4D97-AF65-F5344CB8AC3E}">
        <p14:creationId xmlns:p14="http://schemas.microsoft.com/office/powerpoint/2010/main" val="258639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FE04-8AB3-3640-BA69-6303D408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756" y="739966"/>
            <a:ext cx="9790043" cy="661045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5">
                    <a:lumMod val="75000"/>
                  </a:schemeClr>
                </a:solidFill>
                <a:latin typeface="Tw Cen MT" panose="020B0602020104020603" pitchFamily="34" charset="0"/>
              </a:rPr>
              <a:t>Purpose of the global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E63BB-D924-6940-A395-3C5CF84C6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390" y="1571224"/>
            <a:ext cx="8825219" cy="4351338"/>
          </a:xfrm>
        </p:spPr>
        <p:txBody>
          <a:bodyPr>
            <a:normAutofit/>
          </a:bodyPr>
          <a:lstStyle/>
          <a:p>
            <a:pPr defTabSz="881898">
              <a:lnSpc>
                <a:spcPct val="120000"/>
              </a:lnSpc>
              <a:spcBef>
                <a:spcPts val="18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dirty="0">
                <a:latin typeface="Tw Cen MT" panose="020B0602020104020603" pitchFamily="34" charset="0"/>
              </a:rPr>
              <a:t>Provide </a:t>
            </a:r>
            <a:r>
              <a:rPr lang="en-US" sz="2400" dirty="0">
                <a:solidFill>
                  <a:srgbClr val="660033"/>
                </a:solidFill>
                <a:latin typeface="Tw Cen MT" panose="020B0602020104020603" pitchFamily="34" charset="0"/>
              </a:rPr>
              <a:t>strategic direction </a:t>
            </a:r>
            <a:r>
              <a:rPr lang="en-US" sz="2400" dirty="0">
                <a:latin typeface="Tw Cen MT" panose="020B0602020104020603" pitchFamily="34" charset="0"/>
              </a:rPr>
              <a:t>for all stakeholders through policy actions  </a:t>
            </a:r>
          </a:p>
          <a:p>
            <a:pPr defTabSz="881898">
              <a:lnSpc>
                <a:spcPct val="120000"/>
              </a:lnSpc>
              <a:spcBef>
                <a:spcPts val="12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dirty="0">
                <a:latin typeface="Tw Cen MT" panose="020B0602020104020603" pitchFamily="34" charset="0"/>
              </a:rPr>
              <a:t>Provides a </a:t>
            </a:r>
            <a:r>
              <a:rPr lang="en-US" sz="2400" dirty="0">
                <a:solidFill>
                  <a:srgbClr val="660033"/>
                </a:solidFill>
                <a:latin typeface="Tw Cen MT" panose="020B0602020104020603" pitchFamily="34" charset="0"/>
              </a:rPr>
              <a:t>framework to develop national action plans </a:t>
            </a:r>
            <a:r>
              <a:rPr lang="en-US" sz="2400" dirty="0">
                <a:latin typeface="Tw Cen MT" panose="020B0602020104020603" pitchFamily="34" charset="0"/>
              </a:rPr>
              <a:t>on patient safety </a:t>
            </a:r>
          </a:p>
          <a:p>
            <a:pPr defTabSz="881898">
              <a:lnSpc>
                <a:spcPct val="120000"/>
              </a:lnSpc>
              <a:spcBef>
                <a:spcPts val="12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660033"/>
                </a:solidFill>
                <a:latin typeface="Tw Cen MT" panose="020B0602020104020603" pitchFamily="34" charset="0"/>
              </a:rPr>
              <a:t>Align existing strategic instruments </a:t>
            </a:r>
            <a:r>
              <a:rPr lang="en-GB" sz="2400" dirty="0">
                <a:latin typeface="Tw Cen MT" panose="020B0602020104020603" pitchFamily="34" charset="0"/>
              </a:rPr>
              <a:t>for promoting patient safety in all clinical and health-related programmes</a:t>
            </a:r>
          </a:p>
          <a:p>
            <a:pPr defTabSz="881898">
              <a:lnSpc>
                <a:spcPct val="120000"/>
              </a:lnSpc>
              <a:spcBef>
                <a:spcPts val="12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§"/>
            </a:pPr>
            <a:r>
              <a:rPr lang="en-GB" sz="2400" dirty="0">
                <a:latin typeface="Tw Cen MT" panose="020B0602020104020603" pitchFamily="34" charset="0"/>
              </a:rPr>
              <a:t>Provide </a:t>
            </a:r>
            <a:r>
              <a:rPr lang="en-GB" sz="2400" dirty="0">
                <a:solidFill>
                  <a:srgbClr val="660033"/>
                </a:solidFill>
                <a:latin typeface="Tw Cen MT" panose="020B0602020104020603" pitchFamily="34" charset="0"/>
              </a:rPr>
              <a:t>implementation guidance </a:t>
            </a:r>
            <a:r>
              <a:rPr lang="en-GB" sz="2400" dirty="0">
                <a:latin typeface="Tw Cen MT" panose="020B0602020104020603" pitchFamily="34" charset="0"/>
              </a:rPr>
              <a:t>for mandate provided by WHA72.6: Global action on patient safety </a:t>
            </a:r>
            <a:endParaRPr lang="en-US" sz="2400" dirty="0">
              <a:latin typeface="Tw Cen MT" panose="020B0602020104020603" pitchFamily="34" charset="0"/>
            </a:endParaRPr>
          </a:p>
          <a:p>
            <a:pPr>
              <a:buSzPct val="70000"/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  <p:pic>
        <p:nvPicPr>
          <p:cNvPr id="4" name="Picture 2" descr="D:\Old PSP files\2014_COMMS\PUBLICATIONS PRODUCTION\WHO logo\jpg files\WHO blue\WHO-EN-C-H.jpg">
            <a:extLst>
              <a:ext uri="{FF2B5EF4-FFF2-40B4-BE49-F238E27FC236}">
                <a16:creationId xmlns:a16="http://schemas.microsoft.com/office/drawing/2014/main" id="{712C5D6A-B7BF-450D-996F-D3F6A95DE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8013" y="6073710"/>
            <a:ext cx="1791140" cy="55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0EFAF9-9630-42E3-AB3F-497550782D36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628" y="103647"/>
            <a:ext cx="1319363" cy="604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706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76D056-F777-42FF-B29A-9734D6A92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813" y="0"/>
            <a:ext cx="6510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0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C5E18-3E68-1B40-97F3-3B715425DB6E}"/>
              </a:ext>
            </a:extLst>
          </p:cNvPr>
          <p:cNvSpPr txBox="1"/>
          <p:nvPr/>
        </p:nvSpPr>
        <p:spPr>
          <a:xfrm>
            <a:off x="4458071" y="306186"/>
            <a:ext cx="32758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Partners in Actions </a:t>
            </a:r>
          </a:p>
        </p:txBody>
      </p:sp>
      <p:sp>
        <p:nvSpPr>
          <p:cNvPr id="4" name="Freeform 190">
            <a:extLst>
              <a:ext uri="{FF2B5EF4-FFF2-40B4-BE49-F238E27FC236}">
                <a16:creationId xmlns:a16="http://schemas.microsoft.com/office/drawing/2014/main" id="{1B570573-1344-7449-A901-85FE9DE5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287" y="1718348"/>
            <a:ext cx="2132135" cy="2132135"/>
          </a:xfrm>
          <a:custGeom>
            <a:avLst/>
            <a:gdLst>
              <a:gd name="T0" fmla="*/ 3422 w 3423"/>
              <a:gd name="T1" fmla="*/ 3421 h 3422"/>
              <a:gd name="T2" fmla="*/ 357 w 3423"/>
              <a:gd name="T3" fmla="*/ 3421 h 3422"/>
              <a:gd name="T4" fmla="*/ 357 w 3423"/>
              <a:gd name="T5" fmla="*/ 3421 h 3422"/>
              <a:gd name="T6" fmla="*/ 0 w 3423"/>
              <a:gd name="T7" fmla="*/ 3064 h 3422"/>
              <a:gd name="T8" fmla="*/ 0 w 3423"/>
              <a:gd name="T9" fmla="*/ 0 h 3422"/>
              <a:gd name="T10" fmla="*/ 3065 w 3423"/>
              <a:gd name="T11" fmla="*/ 0 h 3422"/>
              <a:gd name="T12" fmla="*/ 3065 w 3423"/>
              <a:gd name="T13" fmla="*/ 0 h 3422"/>
              <a:gd name="T14" fmla="*/ 3422 w 3423"/>
              <a:gd name="T15" fmla="*/ 357 h 3422"/>
              <a:gd name="T16" fmla="*/ 3422 w 3423"/>
              <a:gd name="T17" fmla="*/ 3421 h 3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3" h="3422">
                <a:moveTo>
                  <a:pt x="3422" y="3421"/>
                </a:moveTo>
                <a:lnTo>
                  <a:pt x="357" y="3421"/>
                </a:lnTo>
                <a:lnTo>
                  <a:pt x="357" y="3421"/>
                </a:lnTo>
                <a:cubicBezTo>
                  <a:pt x="160" y="3421"/>
                  <a:pt x="0" y="3261"/>
                  <a:pt x="0" y="3064"/>
                </a:cubicBezTo>
                <a:lnTo>
                  <a:pt x="0" y="0"/>
                </a:lnTo>
                <a:lnTo>
                  <a:pt x="3065" y="0"/>
                </a:lnTo>
                <a:lnTo>
                  <a:pt x="3065" y="0"/>
                </a:lnTo>
                <a:cubicBezTo>
                  <a:pt x="3262" y="0"/>
                  <a:pt x="3422" y="160"/>
                  <a:pt x="3422" y="357"/>
                </a:cubicBezTo>
                <a:lnTo>
                  <a:pt x="3422" y="3421"/>
                </a:lnTo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5" name="Freeform 191">
            <a:extLst>
              <a:ext uri="{FF2B5EF4-FFF2-40B4-BE49-F238E27FC236}">
                <a16:creationId xmlns:a16="http://schemas.microsoft.com/office/drawing/2014/main" id="{AF1C23B0-F55B-174F-B61A-9933FB62D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577" y="1718348"/>
            <a:ext cx="2132135" cy="2132135"/>
          </a:xfrm>
          <a:custGeom>
            <a:avLst/>
            <a:gdLst>
              <a:gd name="T0" fmla="*/ 3064 w 3422"/>
              <a:gd name="T1" fmla="*/ 3421 h 3422"/>
              <a:gd name="T2" fmla="*/ 0 w 3422"/>
              <a:gd name="T3" fmla="*/ 3421 h 3422"/>
              <a:gd name="T4" fmla="*/ 0 w 3422"/>
              <a:gd name="T5" fmla="*/ 357 h 3422"/>
              <a:gd name="T6" fmla="*/ 0 w 3422"/>
              <a:gd name="T7" fmla="*/ 357 h 3422"/>
              <a:gd name="T8" fmla="*/ 356 w 3422"/>
              <a:gd name="T9" fmla="*/ 0 h 3422"/>
              <a:gd name="T10" fmla="*/ 3421 w 3422"/>
              <a:gd name="T11" fmla="*/ 0 h 3422"/>
              <a:gd name="T12" fmla="*/ 3421 w 3422"/>
              <a:gd name="T13" fmla="*/ 3064 h 3422"/>
              <a:gd name="T14" fmla="*/ 3421 w 3422"/>
              <a:gd name="T15" fmla="*/ 3064 h 3422"/>
              <a:gd name="T16" fmla="*/ 3064 w 3422"/>
              <a:gd name="T17" fmla="*/ 3421 h 3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2" h="3422">
                <a:moveTo>
                  <a:pt x="3064" y="3421"/>
                </a:moveTo>
                <a:lnTo>
                  <a:pt x="0" y="3421"/>
                </a:lnTo>
                <a:lnTo>
                  <a:pt x="0" y="357"/>
                </a:lnTo>
                <a:lnTo>
                  <a:pt x="0" y="357"/>
                </a:lnTo>
                <a:cubicBezTo>
                  <a:pt x="0" y="160"/>
                  <a:pt x="160" y="0"/>
                  <a:pt x="356" y="0"/>
                </a:cubicBezTo>
                <a:lnTo>
                  <a:pt x="3421" y="0"/>
                </a:lnTo>
                <a:lnTo>
                  <a:pt x="3421" y="3064"/>
                </a:lnTo>
                <a:lnTo>
                  <a:pt x="3421" y="3064"/>
                </a:lnTo>
                <a:cubicBezTo>
                  <a:pt x="3421" y="3261"/>
                  <a:pt x="3261" y="3421"/>
                  <a:pt x="3064" y="3421"/>
                </a:cubicBezTo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6" name="Freeform 192">
            <a:extLst>
              <a:ext uri="{FF2B5EF4-FFF2-40B4-BE49-F238E27FC236}">
                <a16:creationId xmlns:a16="http://schemas.microsoft.com/office/drawing/2014/main" id="{2AC92A6E-C5A3-0C4B-82FE-ED4BE05A3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287" y="3957637"/>
            <a:ext cx="2132135" cy="2132135"/>
          </a:xfrm>
          <a:custGeom>
            <a:avLst/>
            <a:gdLst>
              <a:gd name="T0" fmla="*/ 3065 w 3423"/>
              <a:gd name="T1" fmla="*/ 3421 h 3422"/>
              <a:gd name="T2" fmla="*/ 0 w 3423"/>
              <a:gd name="T3" fmla="*/ 3421 h 3422"/>
              <a:gd name="T4" fmla="*/ 0 w 3423"/>
              <a:gd name="T5" fmla="*/ 356 h 3422"/>
              <a:gd name="T6" fmla="*/ 0 w 3423"/>
              <a:gd name="T7" fmla="*/ 356 h 3422"/>
              <a:gd name="T8" fmla="*/ 357 w 3423"/>
              <a:gd name="T9" fmla="*/ 0 h 3422"/>
              <a:gd name="T10" fmla="*/ 3422 w 3423"/>
              <a:gd name="T11" fmla="*/ 0 h 3422"/>
              <a:gd name="T12" fmla="*/ 3422 w 3423"/>
              <a:gd name="T13" fmla="*/ 3064 h 3422"/>
              <a:gd name="T14" fmla="*/ 3422 w 3423"/>
              <a:gd name="T15" fmla="*/ 3064 h 3422"/>
              <a:gd name="T16" fmla="*/ 3065 w 3423"/>
              <a:gd name="T17" fmla="*/ 3421 h 3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3" h="3422">
                <a:moveTo>
                  <a:pt x="3065" y="3421"/>
                </a:moveTo>
                <a:lnTo>
                  <a:pt x="0" y="3421"/>
                </a:lnTo>
                <a:lnTo>
                  <a:pt x="0" y="356"/>
                </a:lnTo>
                <a:lnTo>
                  <a:pt x="0" y="356"/>
                </a:lnTo>
                <a:cubicBezTo>
                  <a:pt x="0" y="159"/>
                  <a:pt x="160" y="0"/>
                  <a:pt x="357" y="0"/>
                </a:cubicBezTo>
                <a:lnTo>
                  <a:pt x="3422" y="0"/>
                </a:lnTo>
                <a:lnTo>
                  <a:pt x="3422" y="3064"/>
                </a:lnTo>
                <a:lnTo>
                  <a:pt x="3422" y="3064"/>
                </a:lnTo>
                <a:cubicBezTo>
                  <a:pt x="3422" y="3261"/>
                  <a:pt x="3262" y="3421"/>
                  <a:pt x="3065" y="3421"/>
                </a:cubicBezTo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7" name="Freeform 193">
            <a:extLst>
              <a:ext uri="{FF2B5EF4-FFF2-40B4-BE49-F238E27FC236}">
                <a16:creationId xmlns:a16="http://schemas.microsoft.com/office/drawing/2014/main" id="{1F9B583D-DC31-4F4B-91D9-FFC6EB4B5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577" y="3957637"/>
            <a:ext cx="2132135" cy="2132135"/>
          </a:xfrm>
          <a:custGeom>
            <a:avLst/>
            <a:gdLst>
              <a:gd name="T0" fmla="*/ 3421 w 3422"/>
              <a:gd name="T1" fmla="*/ 3421 h 3422"/>
              <a:gd name="T2" fmla="*/ 356 w 3422"/>
              <a:gd name="T3" fmla="*/ 3421 h 3422"/>
              <a:gd name="T4" fmla="*/ 356 w 3422"/>
              <a:gd name="T5" fmla="*/ 3421 h 3422"/>
              <a:gd name="T6" fmla="*/ 0 w 3422"/>
              <a:gd name="T7" fmla="*/ 3064 h 3422"/>
              <a:gd name="T8" fmla="*/ 0 w 3422"/>
              <a:gd name="T9" fmla="*/ 0 h 3422"/>
              <a:gd name="T10" fmla="*/ 3064 w 3422"/>
              <a:gd name="T11" fmla="*/ 0 h 3422"/>
              <a:gd name="T12" fmla="*/ 3064 w 3422"/>
              <a:gd name="T13" fmla="*/ 0 h 3422"/>
              <a:gd name="T14" fmla="*/ 3421 w 3422"/>
              <a:gd name="T15" fmla="*/ 356 h 3422"/>
              <a:gd name="T16" fmla="*/ 3421 w 3422"/>
              <a:gd name="T17" fmla="*/ 3421 h 3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2" h="3422">
                <a:moveTo>
                  <a:pt x="3421" y="3421"/>
                </a:moveTo>
                <a:lnTo>
                  <a:pt x="356" y="3421"/>
                </a:lnTo>
                <a:lnTo>
                  <a:pt x="356" y="3421"/>
                </a:lnTo>
                <a:cubicBezTo>
                  <a:pt x="160" y="3421"/>
                  <a:pt x="0" y="3261"/>
                  <a:pt x="0" y="3064"/>
                </a:cubicBezTo>
                <a:lnTo>
                  <a:pt x="0" y="0"/>
                </a:lnTo>
                <a:lnTo>
                  <a:pt x="3064" y="0"/>
                </a:lnTo>
                <a:lnTo>
                  <a:pt x="3064" y="0"/>
                </a:lnTo>
                <a:cubicBezTo>
                  <a:pt x="3261" y="0"/>
                  <a:pt x="3421" y="159"/>
                  <a:pt x="3421" y="356"/>
                </a:cubicBezTo>
                <a:lnTo>
                  <a:pt x="3421" y="3421"/>
                </a:lnTo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8" name="Freeform 433">
            <a:extLst>
              <a:ext uri="{FF2B5EF4-FFF2-40B4-BE49-F238E27FC236}">
                <a16:creationId xmlns:a16="http://schemas.microsoft.com/office/drawing/2014/main" id="{2289D74B-0D51-9841-8431-04ABA2BBE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288" y="1718349"/>
            <a:ext cx="423130" cy="423130"/>
          </a:xfrm>
          <a:custGeom>
            <a:avLst/>
            <a:gdLst>
              <a:gd name="T0" fmla="*/ 677 w 678"/>
              <a:gd name="T1" fmla="*/ 677 h 678"/>
              <a:gd name="T2" fmla="*/ 0 w 678"/>
              <a:gd name="T3" fmla="*/ 677 h 678"/>
              <a:gd name="T4" fmla="*/ 0 w 678"/>
              <a:gd name="T5" fmla="*/ 0 h 678"/>
              <a:gd name="T6" fmla="*/ 677 w 678"/>
              <a:gd name="T7" fmla="*/ 0 h 678"/>
              <a:gd name="T8" fmla="*/ 677 w 678"/>
              <a:gd name="T9" fmla="*/ 677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8" h="678">
                <a:moveTo>
                  <a:pt x="677" y="677"/>
                </a:moveTo>
                <a:lnTo>
                  <a:pt x="0" y="677"/>
                </a:lnTo>
                <a:lnTo>
                  <a:pt x="0" y="0"/>
                </a:lnTo>
                <a:lnTo>
                  <a:pt x="677" y="0"/>
                </a:lnTo>
                <a:lnTo>
                  <a:pt x="677" y="67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9" name="Freeform 434">
            <a:extLst>
              <a:ext uri="{FF2B5EF4-FFF2-40B4-BE49-F238E27FC236}">
                <a16:creationId xmlns:a16="http://schemas.microsoft.com/office/drawing/2014/main" id="{660D50D3-1046-0E43-ADD2-C42227DBC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583" y="1718349"/>
            <a:ext cx="423130" cy="423130"/>
          </a:xfrm>
          <a:custGeom>
            <a:avLst/>
            <a:gdLst>
              <a:gd name="T0" fmla="*/ 677 w 678"/>
              <a:gd name="T1" fmla="*/ 677 h 678"/>
              <a:gd name="T2" fmla="*/ 0 w 678"/>
              <a:gd name="T3" fmla="*/ 677 h 678"/>
              <a:gd name="T4" fmla="*/ 0 w 678"/>
              <a:gd name="T5" fmla="*/ 0 h 678"/>
              <a:gd name="T6" fmla="*/ 677 w 678"/>
              <a:gd name="T7" fmla="*/ 0 h 678"/>
              <a:gd name="T8" fmla="*/ 677 w 678"/>
              <a:gd name="T9" fmla="*/ 677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8" h="678">
                <a:moveTo>
                  <a:pt x="677" y="677"/>
                </a:moveTo>
                <a:lnTo>
                  <a:pt x="0" y="677"/>
                </a:lnTo>
                <a:lnTo>
                  <a:pt x="0" y="0"/>
                </a:lnTo>
                <a:lnTo>
                  <a:pt x="677" y="0"/>
                </a:lnTo>
                <a:lnTo>
                  <a:pt x="677" y="67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10" name="Freeform 435">
            <a:extLst>
              <a:ext uri="{FF2B5EF4-FFF2-40B4-BE49-F238E27FC236}">
                <a16:creationId xmlns:a16="http://schemas.microsoft.com/office/drawing/2014/main" id="{C9A64350-8800-B449-9785-1A8D583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288" y="5666643"/>
            <a:ext cx="423130" cy="423130"/>
          </a:xfrm>
          <a:custGeom>
            <a:avLst/>
            <a:gdLst>
              <a:gd name="T0" fmla="*/ 677 w 678"/>
              <a:gd name="T1" fmla="*/ 677 h 678"/>
              <a:gd name="T2" fmla="*/ 0 w 678"/>
              <a:gd name="T3" fmla="*/ 677 h 678"/>
              <a:gd name="T4" fmla="*/ 0 w 678"/>
              <a:gd name="T5" fmla="*/ 0 h 678"/>
              <a:gd name="T6" fmla="*/ 677 w 678"/>
              <a:gd name="T7" fmla="*/ 0 h 678"/>
              <a:gd name="T8" fmla="*/ 677 w 678"/>
              <a:gd name="T9" fmla="*/ 677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8" h="678">
                <a:moveTo>
                  <a:pt x="677" y="677"/>
                </a:moveTo>
                <a:lnTo>
                  <a:pt x="0" y="677"/>
                </a:lnTo>
                <a:lnTo>
                  <a:pt x="0" y="0"/>
                </a:lnTo>
                <a:lnTo>
                  <a:pt x="677" y="0"/>
                </a:lnTo>
                <a:lnTo>
                  <a:pt x="677" y="67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11" name="Freeform 436">
            <a:extLst>
              <a:ext uri="{FF2B5EF4-FFF2-40B4-BE49-F238E27FC236}">
                <a16:creationId xmlns:a16="http://schemas.microsoft.com/office/drawing/2014/main" id="{68085EA6-866C-8941-9D59-2F29A679D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583" y="5666643"/>
            <a:ext cx="423130" cy="423130"/>
          </a:xfrm>
          <a:custGeom>
            <a:avLst/>
            <a:gdLst>
              <a:gd name="T0" fmla="*/ 677 w 678"/>
              <a:gd name="T1" fmla="*/ 677 h 678"/>
              <a:gd name="T2" fmla="*/ 0 w 678"/>
              <a:gd name="T3" fmla="*/ 677 h 678"/>
              <a:gd name="T4" fmla="*/ 0 w 678"/>
              <a:gd name="T5" fmla="*/ 0 h 678"/>
              <a:gd name="T6" fmla="*/ 677 w 678"/>
              <a:gd name="T7" fmla="*/ 0 h 678"/>
              <a:gd name="T8" fmla="*/ 677 w 678"/>
              <a:gd name="T9" fmla="*/ 677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8" h="678">
                <a:moveTo>
                  <a:pt x="677" y="677"/>
                </a:moveTo>
                <a:lnTo>
                  <a:pt x="0" y="677"/>
                </a:lnTo>
                <a:lnTo>
                  <a:pt x="0" y="0"/>
                </a:lnTo>
                <a:lnTo>
                  <a:pt x="677" y="0"/>
                </a:lnTo>
                <a:lnTo>
                  <a:pt x="677" y="67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60B4EB-598B-8942-BBC7-80B4583BCDC2}"/>
              </a:ext>
            </a:extLst>
          </p:cNvPr>
          <p:cNvSpPr txBox="1"/>
          <p:nvPr/>
        </p:nvSpPr>
        <p:spPr>
          <a:xfrm>
            <a:off x="8799183" y="2161168"/>
            <a:ext cx="2883866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ea typeface="League Spartan" charset="0"/>
                <a:cs typeface="Times New Roman" panose="02020603050405020304" pitchFamily="18" charset="0"/>
              </a:rPr>
              <a:t>Health Care Facilities 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ea typeface="League Spartan" charset="0"/>
                <a:cs typeface="Times New Roman" panose="02020603050405020304" pitchFamily="18" charset="0"/>
              </a:rPr>
              <a:t>and Services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108FFF-BE35-CB44-BB16-E8776FB20236}"/>
              </a:ext>
            </a:extLst>
          </p:cNvPr>
          <p:cNvSpPr txBox="1"/>
          <p:nvPr/>
        </p:nvSpPr>
        <p:spPr>
          <a:xfrm>
            <a:off x="930665" y="2536795"/>
            <a:ext cx="1885453" cy="43088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ea typeface="League Spartan" charset="0"/>
                <a:cs typeface="Times New Roman" panose="02020603050405020304" pitchFamily="18" charset="0"/>
              </a:rPr>
              <a:t>Governments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CD8A3F-8A69-B540-A885-F546C935C085}"/>
              </a:ext>
            </a:extLst>
          </p:cNvPr>
          <p:cNvSpPr txBox="1"/>
          <p:nvPr/>
        </p:nvSpPr>
        <p:spPr>
          <a:xfrm>
            <a:off x="9051765" y="4739011"/>
            <a:ext cx="2706959" cy="43088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WHO Secretariat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F10280-1642-A841-9DD5-FF2210CE407F}"/>
              </a:ext>
            </a:extLst>
          </p:cNvPr>
          <p:cNvSpPr txBox="1"/>
          <p:nvPr/>
        </p:nvSpPr>
        <p:spPr>
          <a:xfrm>
            <a:off x="1157283" y="4739012"/>
            <a:ext cx="1816523" cy="43088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ea typeface="League Spartan" charset="0"/>
                <a:cs typeface="Times New Roman" panose="02020603050405020304" pitchFamily="18" charset="0"/>
              </a:rPr>
              <a:t>Stakeholders</a:t>
            </a:r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</a:t>
            </a:r>
          </a:p>
        </p:txBody>
      </p:sp>
      <p:pic>
        <p:nvPicPr>
          <p:cNvPr id="1030" name="Picture 6" descr="White House Clipart Government Symbol - Government Flat Icon - Free  Transparent PNG Clipart Images Download">
            <a:extLst>
              <a:ext uri="{FF2B5EF4-FFF2-40B4-BE49-F238E27FC236}">
                <a16:creationId xmlns:a16="http://schemas.microsoft.com/office/drawing/2014/main" id="{C4DD4A72-3019-6C49-86FF-F0A2AD24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8855" y="2255432"/>
            <a:ext cx="1550465" cy="109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spital buildings - Free medical icons">
            <a:extLst>
              <a:ext uri="{FF2B5EF4-FFF2-40B4-BE49-F238E27FC236}">
                <a16:creationId xmlns:a16="http://schemas.microsoft.com/office/drawing/2014/main" id="{D62FD06C-41E0-3042-9D18-2D365B0E4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1375" y="2234737"/>
            <a:ext cx="1194264" cy="119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artners Icons - Download Free Vector Icons | Noun Project">
            <a:extLst>
              <a:ext uri="{FF2B5EF4-FFF2-40B4-BE49-F238E27FC236}">
                <a16:creationId xmlns:a16="http://schemas.microsoft.com/office/drawing/2014/main" id="{63595D58-71A4-F642-9392-EE24C1198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2092" y="4452901"/>
            <a:ext cx="1049272" cy="104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o we need the WHO? - Devpolicy Blog from the Development Policy Centre">
            <a:extLst>
              <a:ext uri="{FF2B5EF4-FFF2-40B4-BE49-F238E27FC236}">
                <a16:creationId xmlns:a16="http://schemas.microsoft.com/office/drawing/2014/main" id="{EE924B0E-9EA6-6843-9E7E-859DE5A21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1375" y="4414006"/>
            <a:ext cx="1252637" cy="125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FAC7AA-05B9-104A-8198-DE00943BD6DB}"/>
              </a:ext>
            </a:extLst>
          </p:cNvPr>
          <p:cNvSpPr txBox="1"/>
          <p:nvPr/>
        </p:nvSpPr>
        <p:spPr>
          <a:xfrm>
            <a:off x="3862817" y="306186"/>
            <a:ext cx="44664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Seven Strategic Objectives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C280F7-DB34-D04B-B3BC-0670A5C67FD1}"/>
              </a:ext>
            </a:extLst>
          </p:cNvPr>
          <p:cNvSpPr/>
          <p:nvPr/>
        </p:nvSpPr>
        <p:spPr>
          <a:xfrm>
            <a:off x="1328335" y="1387574"/>
            <a:ext cx="1249581" cy="12495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CF5551-3C36-EA44-A684-C668E535902F}"/>
              </a:ext>
            </a:extLst>
          </p:cNvPr>
          <p:cNvSpPr txBox="1"/>
          <p:nvPr/>
        </p:nvSpPr>
        <p:spPr>
          <a:xfrm>
            <a:off x="569637" y="2772946"/>
            <a:ext cx="2766975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SO1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Policies to eliminate avoidable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harm in health care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CD3D95-0DE1-C247-ADCB-92210DBDE337}"/>
              </a:ext>
            </a:extLst>
          </p:cNvPr>
          <p:cNvSpPr/>
          <p:nvPr/>
        </p:nvSpPr>
        <p:spPr>
          <a:xfrm>
            <a:off x="4090252" y="1387574"/>
            <a:ext cx="1249581" cy="12495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7D773B-D08B-4548-A51E-FB6FDBEC5B39}"/>
              </a:ext>
            </a:extLst>
          </p:cNvPr>
          <p:cNvSpPr txBox="1"/>
          <p:nvPr/>
        </p:nvSpPr>
        <p:spPr>
          <a:xfrm>
            <a:off x="4079732" y="2807827"/>
            <a:ext cx="1483996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SO2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High-reliability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systems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075EEF-332B-0442-9EF7-C3E4573CFAB6}"/>
              </a:ext>
            </a:extLst>
          </p:cNvPr>
          <p:cNvSpPr/>
          <p:nvPr/>
        </p:nvSpPr>
        <p:spPr>
          <a:xfrm>
            <a:off x="6852168" y="1387574"/>
            <a:ext cx="1249581" cy="12495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8568DE-545F-7544-83F8-688C81380C59}"/>
              </a:ext>
            </a:extLst>
          </p:cNvPr>
          <p:cNvSpPr txBox="1"/>
          <p:nvPr/>
        </p:nvSpPr>
        <p:spPr>
          <a:xfrm>
            <a:off x="6724499" y="2838742"/>
            <a:ext cx="1565557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SO3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Safety of clinical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processes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3408462-F103-EF48-9105-F6D3F13D94B9}"/>
              </a:ext>
            </a:extLst>
          </p:cNvPr>
          <p:cNvSpPr/>
          <p:nvPr/>
        </p:nvSpPr>
        <p:spPr>
          <a:xfrm>
            <a:off x="9614084" y="1322508"/>
            <a:ext cx="1249581" cy="12495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256177-2F3D-B748-8101-0A530FA11782}"/>
              </a:ext>
            </a:extLst>
          </p:cNvPr>
          <p:cNvSpPr txBox="1"/>
          <p:nvPr/>
        </p:nvSpPr>
        <p:spPr>
          <a:xfrm>
            <a:off x="9465835" y="2785272"/>
            <a:ext cx="1779653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SO4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Patient and family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engagement 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36B50D0-5A89-8642-B5E5-72B731D1C171}"/>
              </a:ext>
            </a:extLst>
          </p:cNvPr>
          <p:cNvSpPr/>
          <p:nvPr/>
        </p:nvSpPr>
        <p:spPr>
          <a:xfrm>
            <a:off x="3142863" y="4085054"/>
            <a:ext cx="1249581" cy="12495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163D9B0-8FA2-AD49-9B2C-86C82E193641}"/>
              </a:ext>
            </a:extLst>
          </p:cNvPr>
          <p:cNvSpPr txBox="1"/>
          <p:nvPr/>
        </p:nvSpPr>
        <p:spPr>
          <a:xfrm>
            <a:off x="2691354" y="5470426"/>
            <a:ext cx="2394310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SO5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Health worker education,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skills and safety 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ECBE5D3-877A-1E42-BD2A-A2FD71284846}"/>
              </a:ext>
            </a:extLst>
          </p:cNvPr>
          <p:cNvSpPr/>
          <p:nvPr/>
        </p:nvSpPr>
        <p:spPr>
          <a:xfrm>
            <a:off x="5904780" y="4085054"/>
            <a:ext cx="1249581" cy="12495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E8164E9-717D-334F-AA27-AF9F10EE8C65}"/>
              </a:ext>
            </a:extLst>
          </p:cNvPr>
          <p:cNvSpPr txBox="1"/>
          <p:nvPr/>
        </p:nvSpPr>
        <p:spPr>
          <a:xfrm>
            <a:off x="5502081" y="5509750"/>
            <a:ext cx="2444836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SO6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Information, research and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risk management 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F957C70-3EF6-CE47-AA66-CAF0E1EB72B5}"/>
              </a:ext>
            </a:extLst>
          </p:cNvPr>
          <p:cNvSpPr/>
          <p:nvPr/>
        </p:nvSpPr>
        <p:spPr>
          <a:xfrm>
            <a:off x="8666696" y="4085054"/>
            <a:ext cx="1249581" cy="12495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6D3CD2C-FFF3-D343-8181-4C2F4788238E}"/>
              </a:ext>
            </a:extLst>
          </p:cNvPr>
          <p:cNvSpPr txBox="1"/>
          <p:nvPr/>
        </p:nvSpPr>
        <p:spPr>
          <a:xfrm>
            <a:off x="8508740" y="5509749"/>
            <a:ext cx="1983812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SO7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Synergy, partnership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and solidarity </a:t>
            </a:r>
          </a:p>
        </p:txBody>
      </p:sp>
      <p:sp>
        <p:nvSpPr>
          <p:cNvPr id="28" name="Freeform 938">
            <a:extLst>
              <a:ext uri="{FF2B5EF4-FFF2-40B4-BE49-F238E27FC236}">
                <a16:creationId xmlns:a16="http://schemas.microsoft.com/office/drawing/2014/main" id="{4E805D54-A4F0-3F41-A770-087D4AFC86AF}"/>
              </a:ext>
            </a:extLst>
          </p:cNvPr>
          <p:cNvSpPr>
            <a:spLocks noChangeAspect="1"/>
          </p:cNvSpPr>
          <p:nvPr/>
        </p:nvSpPr>
        <p:spPr bwMode="auto">
          <a:xfrm>
            <a:off x="10006705" y="4477674"/>
            <a:ext cx="464342" cy="464342"/>
          </a:xfrm>
          <a:custGeom>
            <a:avLst/>
            <a:gdLst>
              <a:gd name="T0" fmla="*/ 3908867 w 293327"/>
              <a:gd name="T1" fmla="*/ 9106418 h 293328"/>
              <a:gd name="T2" fmla="*/ 4627651 w 293327"/>
              <a:gd name="T3" fmla="*/ 9106418 h 293328"/>
              <a:gd name="T4" fmla="*/ 4268257 w 293327"/>
              <a:gd name="T5" fmla="*/ 8420867 h 293328"/>
              <a:gd name="T6" fmla="*/ 4268257 w 293327"/>
              <a:gd name="T7" fmla="*/ 9791887 h 293328"/>
              <a:gd name="T8" fmla="*/ 4268257 w 293327"/>
              <a:gd name="T9" fmla="*/ 8420867 h 293328"/>
              <a:gd name="T10" fmla="*/ 2117656 w 293327"/>
              <a:gd name="T11" fmla="*/ 7311654 h 293328"/>
              <a:gd name="T12" fmla="*/ 2829577 w 293327"/>
              <a:gd name="T13" fmla="*/ 7311654 h 293328"/>
              <a:gd name="T14" fmla="*/ 4545752 w 293327"/>
              <a:gd name="T15" fmla="*/ 6800492 h 293328"/>
              <a:gd name="T16" fmla="*/ 4780006 w 293327"/>
              <a:gd name="T17" fmla="*/ 7035809 h 293328"/>
              <a:gd name="T18" fmla="*/ 2085617 w 293327"/>
              <a:gd name="T19" fmla="*/ 9676631 h 293328"/>
              <a:gd name="T20" fmla="*/ 1968489 w 293327"/>
              <a:gd name="T21" fmla="*/ 9402106 h 293328"/>
              <a:gd name="T22" fmla="*/ 2473597 w 293327"/>
              <a:gd name="T23" fmla="*/ 6632828 h 293328"/>
              <a:gd name="T24" fmla="*/ 2473597 w 293327"/>
              <a:gd name="T25" fmla="*/ 8003799 h 293328"/>
              <a:gd name="T26" fmla="*/ 2473597 w 293327"/>
              <a:gd name="T27" fmla="*/ 6632828 h 293328"/>
              <a:gd name="T28" fmla="*/ 339617 w 293327"/>
              <a:gd name="T29" fmla="*/ 10331239 h 293328"/>
              <a:gd name="T30" fmla="*/ 5826363 w 293327"/>
              <a:gd name="T31" fmla="*/ 5507530 h 293328"/>
              <a:gd name="T32" fmla="*/ 5277686 w 293327"/>
              <a:gd name="T33" fmla="*/ 5989807 h 293328"/>
              <a:gd name="T34" fmla="*/ 4951088 w 293327"/>
              <a:gd name="T35" fmla="*/ 5989807 h 293328"/>
              <a:gd name="T36" fmla="*/ 1828917 w 293327"/>
              <a:gd name="T37" fmla="*/ 5507530 h 293328"/>
              <a:gd name="T38" fmla="*/ 1672147 w 293327"/>
              <a:gd name="T39" fmla="*/ 6146314 h 293328"/>
              <a:gd name="T40" fmla="*/ 1515406 w 293327"/>
              <a:gd name="T41" fmla="*/ 5507530 h 293328"/>
              <a:gd name="T42" fmla="*/ 3383445 w 293327"/>
              <a:gd name="T43" fmla="*/ 3786598 h 293328"/>
              <a:gd name="T44" fmla="*/ 4951088 w 293327"/>
              <a:gd name="T45" fmla="*/ 5181596 h 293328"/>
              <a:gd name="T46" fmla="*/ 3383445 w 293327"/>
              <a:gd name="T47" fmla="*/ 3460617 h 293328"/>
              <a:gd name="T48" fmla="*/ 5970084 w 293327"/>
              <a:gd name="T49" fmla="*/ 5181596 h 293328"/>
              <a:gd name="T50" fmla="*/ 6780043 w 293327"/>
              <a:gd name="T51" fmla="*/ 10487700 h 293328"/>
              <a:gd name="T52" fmla="*/ 6623220 w 293327"/>
              <a:gd name="T53" fmla="*/ 10657173 h 293328"/>
              <a:gd name="T54" fmla="*/ 39158 w 293327"/>
              <a:gd name="T55" fmla="*/ 10605053 h 293328"/>
              <a:gd name="T56" fmla="*/ 653138 w 293327"/>
              <a:gd name="T57" fmla="*/ 5325002 h 293328"/>
              <a:gd name="T58" fmla="*/ 1515406 w 293327"/>
              <a:gd name="T59" fmla="*/ 5181596 h 293328"/>
              <a:gd name="T60" fmla="*/ 6823927 w 293327"/>
              <a:gd name="T61" fmla="*/ 326867 h 293328"/>
              <a:gd name="T62" fmla="*/ 5266850 w 293327"/>
              <a:gd name="T63" fmla="*/ 2157483 h 293328"/>
              <a:gd name="T64" fmla="*/ 8393994 w 293327"/>
              <a:gd name="T65" fmla="*/ 1895931 h 293328"/>
              <a:gd name="T66" fmla="*/ 6823927 w 293327"/>
              <a:gd name="T67" fmla="*/ 0 h 293328"/>
              <a:gd name="T68" fmla="*/ 8721089 w 293327"/>
              <a:gd name="T69" fmla="*/ 2157483 h 293328"/>
              <a:gd name="T70" fmla="*/ 9794012 w 293327"/>
              <a:gd name="T71" fmla="*/ 2301333 h 293328"/>
              <a:gd name="T72" fmla="*/ 10618320 w 293327"/>
              <a:gd name="T73" fmla="*/ 9322855 h 293328"/>
              <a:gd name="T74" fmla="*/ 7098646 w 293327"/>
              <a:gd name="T75" fmla="*/ 9388255 h 293328"/>
              <a:gd name="T76" fmla="*/ 7098646 w 293327"/>
              <a:gd name="T77" fmla="*/ 9061388 h 293328"/>
              <a:gd name="T78" fmla="*/ 10160357 w 293327"/>
              <a:gd name="T79" fmla="*/ 7871491 h 293328"/>
              <a:gd name="T80" fmla="*/ 6745385 w 293327"/>
              <a:gd name="T81" fmla="*/ 7701477 h 293328"/>
              <a:gd name="T82" fmla="*/ 10121102 w 293327"/>
              <a:gd name="T83" fmla="*/ 7544584 h 293328"/>
              <a:gd name="T84" fmla="*/ 8721089 w 293327"/>
              <a:gd name="T85" fmla="*/ 2484348 h 293328"/>
              <a:gd name="T86" fmla="*/ 8551042 w 293327"/>
              <a:gd name="T87" fmla="*/ 3347336 h 293328"/>
              <a:gd name="T88" fmla="*/ 8393994 w 293327"/>
              <a:gd name="T89" fmla="*/ 2484348 h 293328"/>
              <a:gd name="T90" fmla="*/ 5266850 w 293327"/>
              <a:gd name="T91" fmla="*/ 3177369 h 293328"/>
              <a:gd name="T92" fmla="*/ 4939746 w 293327"/>
              <a:gd name="T93" fmla="*/ 3177369 h 293328"/>
              <a:gd name="T94" fmla="*/ 4167856 w 293327"/>
              <a:gd name="T95" fmla="*/ 2484348 h 293328"/>
              <a:gd name="T96" fmla="*/ 3893078 w 293327"/>
              <a:gd name="T97" fmla="*/ 3347336 h 293328"/>
              <a:gd name="T98" fmla="*/ 3866909 w 293327"/>
              <a:gd name="T99" fmla="*/ 2301333 h 293328"/>
              <a:gd name="T100" fmla="*/ 4939746 w 293327"/>
              <a:gd name="T101" fmla="*/ 2157483 h 293328"/>
              <a:gd name="T102" fmla="*/ 6823927 w 293327"/>
              <a:gd name="T103" fmla="*/ 0 h 29332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93327" h="293328">
                <a:moveTo>
                  <a:pt x="117475" y="240846"/>
                </a:moveTo>
                <a:cubicBezTo>
                  <a:pt x="111980" y="240846"/>
                  <a:pt x="107584" y="245201"/>
                  <a:pt x="107584" y="250644"/>
                </a:cubicBezTo>
                <a:cubicBezTo>
                  <a:pt x="107584" y="256086"/>
                  <a:pt x="111980" y="260441"/>
                  <a:pt x="117475" y="260441"/>
                </a:cubicBezTo>
                <a:cubicBezTo>
                  <a:pt x="122604" y="260441"/>
                  <a:pt x="127366" y="256086"/>
                  <a:pt x="127366" y="250644"/>
                </a:cubicBezTo>
                <a:cubicBezTo>
                  <a:pt x="127366" y="245201"/>
                  <a:pt x="122604" y="240846"/>
                  <a:pt x="117475" y="240846"/>
                </a:cubicBezTo>
                <a:close/>
                <a:moveTo>
                  <a:pt x="117475" y="231775"/>
                </a:moveTo>
                <a:cubicBezTo>
                  <a:pt x="127733" y="231775"/>
                  <a:pt x="136159" y="240121"/>
                  <a:pt x="136159" y="250644"/>
                </a:cubicBezTo>
                <a:cubicBezTo>
                  <a:pt x="136159" y="260804"/>
                  <a:pt x="127733" y="269512"/>
                  <a:pt x="117475" y="269512"/>
                </a:cubicBezTo>
                <a:cubicBezTo>
                  <a:pt x="106851" y="269512"/>
                  <a:pt x="98425" y="260804"/>
                  <a:pt x="98425" y="250644"/>
                </a:cubicBezTo>
                <a:cubicBezTo>
                  <a:pt x="98425" y="240121"/>
                  <a:pt x="106851" y="231775"/>
                  <a:pt x="117475" y="231775"/>
                </a:cubicBezTo>
                <a:close/>
                <a:moveTo>
                  <a:pt x="68080" y="191354"/>
                </a:moveTo>
                <a:cubicBezTo>
                  <a:pt x="62638" y="191354"/>
                  <a:pt x="58283" y="195751"/>
                  <a:pt x="58283" y="201246"/>
                </a:cubicBezTo>
                <a:cubicBezTo>
                  <a:pt x="58283" y="206741"/>
                  <a:pt x="62638" y="211503"/>
                  <a:pt x="68080" y="211503"/>
                </a:cubicBezTo>
                <a:cubicBezTo>
                  <a:pt x="73523" y="211503"/>
                  <a:pt x="77878" y="206741"/>
                  <a:pt x="77878" y="201246"/>
                </a:cubicBezTo>
                <a:cubicBezTo>
                  <a:pt x="77878" y="195751"/>
                  <a:pt x="73523" y="191354"/>
                  <a:pt x="68080" y="191354"/>
                </a:cubicBezTo>
                <a:close/>
                <a:moveTo>
                  <a:pt x="125111" y="187176"/>
                </a:moveTo>
                <a:cubicBezTo>
                  <a:pt x="126902" y="185737"/>
                  <a:pt x="129409" y="185737"/>
                  <a:pt x="131559" y="187176"/>
                </a:cubicBezTo>
                <a:cubicBezTo>
                  <a:pt x="132992" y="188976"/>
                  <a:pt x="132992" y="191854"/>
                  <a:pt x="131559" y="193653"/>
                </a:cubicBezTo>
                <a:lnTo>
                  <a:pt x="60626" y="264901"/>
                </a:lnTo>
                <a:cubicBezTo>
                  <a:pt x="59552" y="265980"/>
                  <a:pt x="58477" y="266340"/>
                  <a:pt x="57402" y="266340"/>
                </a:cubicBezTo>
                <a:cubicBezTo>
                  <a:pt x="56328" y="266340"/>
                  <a:pt x="54895" y="265980"/>
                  <a:pt x="54178" y="264901"/>
                </a:cubicBezTo>
                <a:cubicBezTo>
                  <a:pt x="52387" y="263102"/>
                  <a:pt x="52387" y="260223"/>
                  <a:pt x="54178" y="258784"/>
                </a:cubicBezTo>
                <a:lnTo>
                  <a:pt x="125111" y="187176"/>
                </a:lnTo>
                <a:close/>
                <a:moveTo>
                  <a:pt x="68080" y="182562"/>
                </a:moveTo>
                <a:cubicBezTo>
                  <a:pt x="78240" y="182562"/>
                  <a:pt x="86949" y="190988"/>
                  <a:pt x="86949" y="201246"/>
                </a:cubicBezTo>
                <a:cubicBezTo>
                  <a:pt x="86949" y="211870"/>
                  <a:pt x="78240" y="220296"/>
                  <a:pt x="68080" y="220296"/>
                </a:cubicBezTo>
                <a:cubicBezTo>
                  <a:pt x="57558" y="220296"/>
                  <a:pt x="49212" y="211870"/>
                  <a:pt x="49212" y="201246"/>
                </a:cubicBezTo>
                <a:cubicBezTo>
                  <a:pt x="49212" y="190988"/>
                  <a:pt x="57558" y="182562"/>
                  <a:pt x="68080" y="182562"/>
                </a:cubicBezTo>
                <a:close/>
                <a:moveTo>
                  <a:pt x="26247" y="151588"/>
                </a:moveTo>
                <a:lnTo>
                  <a:pt x="9348" y="284357"/>
                </a:lnTo>
                <a:lnTo>
                  <a:pt x="177258" y="284357"/>
                </a:lnTo>
                <a:lnTo>
                  <a:pt x="160359" y="151588"/>
                </a:lnTo>
                <a:lnTo>
                  <a:pt x="145258" y="151588"/>
                </a:lnTo>
                <a:lnTo>
                  <a:pt x="145258" y="164864"/>
                </a:lnTo>
                <a:cubicBezTo>
                  <a:pt x="145258" y="167376"/>
                  <a:pt x="143101" y="169171"/>
                  <a:pt x="140943" y="169171"/>
                </a:cubicBezTo>
                <a:cubicBezTo>
                  <a:pt x="138426" y="169171"/>
                  <a:pt x="136269" y="167376"/>
                  <a:pt x="136269" y="164864"/>
                </a:cubicBezTo>
                <a:lnTo>
                  <a:pt x="136269" y="151588"/>
                </a:lnTo>
                <a:lnTo>
                  <a:pt x="50337" y="151588"/>
                </a:lnTo>
                <a:lnTo>
                  <a:pt x="50337" y="164864"/>
                </a:lnTo>
                <a:cubicBezTo>
                  <a:pt x="50337" y="167376"/>
                  <a:pt x="48179" y="169171"/>
                  <a:pt x="46022" y="169171"/>
                </a:cubicBezTo>
                <a:cubicBezTo>
                  <a:pt x="43505" y="169171"/>
                  <a:pt x="41708" y="167376"/>
                  <a:pt x="41708" y="164864"/>
                </a:cubicBezTo>
                <a:lnTo>
                  <a:pt x="41708" y="151588"/>
                </a:lnTo>
                <a:lnTo>
                  <a:pt x="26247" y="151588"/>
                </a:lnTo>
                <a:close/>
                <a:moveTo>
                  <a:pt x="93123" y="104221"/>
                </a:moveTo>
                <a:cubicBezTo>
                  <a:pt x="71191" y="104221"/>
                  <a:pt x="52854" y="121086"/>
                  <a:pt x="50696" y="142617"/>
                </a:cubicBezTo>
                <a:lnTo>
                  <a:pt x="136269" y="142617"/>
                </a:lnTo>
                <a:cubicBezTo>
                  <a:pt x="133752" y="121086"/>
                  <a:pt x="115415" y="104221"/>
                  <a:pt x="93123" y="104221"/>
                </a:cubicBezTo>
                <a:close/>
                <a:moveTo>
                  <a:pt x="93123" y="95250"/>
                </a:moveTo>
                <a:cubicBezTo>
                  <a:pt x="120449" y="95250"/>
                  <a:pt x="142741" y="116063"/>
                  <a:pt x="144898" y="142617"/>
                </a:cubicBezTo>
                <a:lnTo>
                  <a:pt x="164314" y="142617"/>
                </a:lnTo>
                <a:cubicBezTo>
                  <a:pt x="166831" y="142617"/>
                  <a:pt x="168629" y="144411"/>
                  <a:pt x="168988" y="146564"/>
                </a:cubicBezTo>
                <a:lnTo>
                  <a:pt x="186606" y="288663"/>
                </a:lnTo>
                <a:cubicBezTo>
                  <a:pt x="186966" y="289740"/>
                  <a:pt x="186606" y="291175"/>
                  <a:pt x="185527" y="291893"/>
                </a:cubicBezTo>
                <a:cubicBezTo>
                  <a:pt x="184808" y="292969"/>
                  <a:pt x="183370" y="293328"/>
                  <a:pt x="182291" y="293328"/>
                </a:cubicBezTo>
                <a:lnTo>
                  <a:pt x="4314" y="293328"/>
                </a:lnTo>
                <a:cubicBezTo>
                  <a:pt x="3236" y="293328"/>
                  <a:pt x="2157" y="292969"/>
                  <a:pt x="1079" y="291893"/>
                </a:cubicBezTo>
                <a:cubicBezTo>
                  <a:pt x="359" y="291175"/>
                  <a:pt x="0" y="289740"/>
                  <a:pt x="0" y="288663"/>
                </a:cubicBezTo>
                <a:lnTo>
                  <a:pt x="17977" y="146564"/>
                </a:lnTo>
                <a:cubicBezTo>
                  <a:pt x="18337" y="144411"/>
                  <a:pt x="20135" y="142617"/>
                  <a:pt x="22292" y="142617"/>
                </a:cubicBezTo>
                <a:lnTo>
                  <a:pt x="41708" y="142617"/>
                </a:lnTo>
                <a:cubicBezTo>
                  <a:pt x="44224" y="116063"/>
                  <a:pt x="66157" y="95250"/>
                  <a:pt x="93123" y="95250"/>
                </a:cubicBezTo>
                <a:close/>
                <a:moveTo>
                  <a:pt x="187814" y="8997"/>
                </a:moveTo>
                <a:cubicBezTo>
                  <a:pt x="164046" y="8997"/>
                  <a:pt x="144960" y="28431"/>
                  <a:pt x="144960" y="52184"/>
                </a:cubicBezTo>
                <a:lnTo>
                  <a:pt x="144960" y="59382"/>
                </a:lnTo>
                <a:lnTo>
                  <a:pt x="231027" y="59382"/>
                </a:lnTo>
                <a:lnTo>
                  <a:pt x="231027" y="52184"/>
                </a:lnTo>
                <a:cubicBezTo>
                  <a:pt x="231027" y="28431"/>
                  <a:pt x="211941" y="8997"/>
                  <a:pt x="187814" y="8997"/>
                </a:cubicBezTo>
                <a:close/>
                <a:moveTo>
                  <a:pt x="187814" y="0"/>
                </a:moveTo>
                <a:cubicBezTo>
                  <a:pt x="216623" y="0"/>
                  <a:pt x="240030" y="23393"/>
                  <a:pt x="240030" y="52184"/>
                </a:cubicBezTo>
                <a:lnTo>
                  <a:pt x="240030" y="59382"/>
                </a:lnTo>
                <a:lnTo>
                  <a:pt x="265238" y="59382"/>
                </a:lnTo>
                <a:cubicBezTo>
                  <a:pt x="267399" y="59382"/>
                  <a:pt x="269199" y="61182"/>
                  <a:pt x="269560" y="63341"/>
                </a:cubicBezTo>
                <a:lnTo>
                  <a:pt x="293327" y="253004"/>
                </a:lnTo>
                <a:cubicBezTo>
                  <a:pt x="293327" y="254443"/>
                  <a:pt x="292967" y="255523"/>
                  <a:pt x="292247" y="256603"/>
                </a:cubicBezTo>
                <a:cubicBezTo>
                  <a:pt x="291526" y="257682"/>
                  <a:pt x="290086" y="258402"/>
                  <a:pt x="288646" y="258402"/>
                </a:cubicBezTo>
                <a:lnTo>
                  <a:pt x="195376" y="258402"/>
                </a:lnTo>
                <a:cubicBezTo>
                  <a:pt x="192855" y="258402"/>
                  <a:pt x="190695" y="255883"/>
                  <a:pt x="190695" y="253724"/>
                </a:cubicBezTo>
                <a:cubicBezTo>
                  <a:pt x="190695" y="251204"/>
                  <a:pt x="192855" y="249405"/>
                  <a:pt x="195376" y="249405"/>
                </a:cubicBezTo>
                <a:lnTo>
                  <a:pt x="283964" y="249405"/>
                </a:lnTo>
                <a:lnTo>
                  <a:pt x="279643" y="216655"/>
                </a:lnTo>
                <a:lnTo>
                  <a:pt x="190335" y="216655"/>
                </a:lnTo>
                <a:cubicBezTo>
                  <a:pt x="187814" y="216655"/>
                  <a:pt x="185653" y="214855"/>
                  <a:pt x="185653" y="211976"/>
                </a:cubicBezTo>
                <a:cubicBezTo>
                  <a:pt x="185653" y="209817"/>
                  <a:pt x="187814" y="207657"/>
                  <a:pt x="190335" y="207657"/>
                </a:cubicBezTo>
                <a:lnTo>
                  <a:pt x="278562" y="207657"/>
                </a:lnTo>
                <a:lnTo>
                  <a:pt x="261277" y="68379"/>
                </a:lnTo>
                <a:lnTo>
                  <a:pt x="240030" y="68379"/>
                </a:lnTo>
                <a:lnTo>
                  <a:pt x="240030" y="87454"/>
                </a:lnTo>
                <a:cubicBezTo>
                  <a:pt x="240030" y="90333"/>
                  <a:pt x="237870" y="92132"/>
                  <a:pt x="235349" y="92132"/>
                </a:cubicBezTo>
                <a:cubicBezTo>
                  <a:pt x="232828" y="92132"/>
                  <a:pt x="231027" y="90333"/>
                  <a:pt x="231027" y="87454"/>
                </a:cubicBezTo>
                <a:lnTo>
                  <a:pt x="231027" y="68379"/>
                </a:lnTo>
                <a:lnTo>
                  <a:pt x="144960" y="68379"/>
                </a:lnTo>
                <a:lnTo>
                  <a:pt x="144960" y="87454"/>
                </a:lnTo>
                <a:cubicBezTo>
                  <a:pt x="144960" y="90333"/>
                  <a:pt x="142800" y="92132"/>
                  <a:pt x="140639" y="92132"/>
                </a:cubicBezTo>
                <a:cubicBezTo>
                  <a:pt x="138118" y="92132"/>
                  <a:pt x="135957" y="90333"/>
                  <a:pt x="135957" y="87454"/>
                </a:cubicBezTo>
                <a:lnTo>
                  <a:pt x="135957" y="68379"/>
                </a:lnTo>
                <a:lnTo>
                  <a:pt x="114711" y="68379"/>
                </a:lnTo>
                <a:lnTo>
                  <a:pt x="112190" y="88173"/>
                </a:lnTo>
                <a:cubicBezTo>
                  <a:pt x="111830" y="90693"/>
                  <a:pt x="109669" y="92132"/>
                  <a:pt x="107148" y="92132"/>
                </a:cubicBezTo>
                <a:cubicBezTo>
                  <a:pt x="104628" y="91772"/>
                  <a:pt x="103187" y="89613"/>
                  <a:pt x="103547" y="87094"/>
                </a:cubicBezTo>
                <a:lnTo>
                  <a:pt x="106428" y="63341"/>
                </a:lnTo>
                <a:cubicBezTo>
                  <a:pt x="106788" y="61182"/>
                  <a:pt x="108589" y="59382"/>
                  <a:pt x="110750" y="59382"/>
                </a:cubicBezTo>
                <a:lnTo>
                  <a:pt x="135957" y="59382"/>
                </a:lnTo>
                <a:lnTo>
                  <a:pt x="135957" y="52184"/>
                </a:lnTo>
                <a:cubicBezTo>
                  <a:pt x="135957" y="23393"/>
                  <a:pt x="159365" y="0"/>
                  <a:pt x="1878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1B90739-D11B-404F-969C-3E13D38BC7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728" y="1643179"/>
            <a:ext cx="748794" cy="74879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A9D62DE-D1EE-714C-B441-7B2DC5A12E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869" y="1654648"/>
            <a:ext cx="644346" cy="6443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1ED9A6-7F36-E345-9813-C1F4E1A632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558" y="1539003"/>
            <a:ext cx="1054799" cy="105479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B44CC45-5552-F242-9743-BBB5EAEF42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483" y="1553430"/>
            <a:ext cx="846781" cy="84678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3DC2B8-8BBC-0443-8F3A-87172DCF057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5558" y="4334072"/>
            <a:ext cx="624174" cy="74596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7477B2E-9004-4940-B117-DA9F2C8D20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8301" y="4287109"/>
            <a:ext cx="743434" cy="74343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888A40B-85FE-574D-934B-11B3B97E859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6367" y="4418036"/>
            <a:ext cx="850219" cy="85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63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7A6EC9-56F5-BD4F-BBD5-112F0200D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034" y="0"/>
            <a:ext cx="7663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2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F434E7-F737-CE4E-8381-0092E224A7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027" y="143654"/>
            <a:ext cx="11365727" cy="6570692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031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61B82F-24BD-C642-BFD9-D804F57C0437}"/>
              </a:ext>
            </a:extLst>
          </p:cNvPr>
          <p:cNvGrpSpPr/>
          <p:nvPr/>
        </p:nvGrpSpPr>
        <p:grpSpPr>
          <a:xfrm>
            <a:off x="228600" y="311739"/>
            <a:ext cx="11658599" cy="4786722"/>
            <a:chOff x="908987" y="1901823"/>
            <a:chExt cx="10849626" cy="439584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908987" y="1901823"/>
              <a:ext cx="3134375" cy="18670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1.1: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Patient safety policy, strategy and implementation framework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1847197" y="4430585"/>
              <a:ext cx="3224861" cy="18670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1.4: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Safety standards, regulation and accreditation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653011" y="1975231"/>
              <a:ext cx="3134375" cy="18670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1.2: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Resource mobilization and allocation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8397037" y="2003806"/>
              <a:ext cx="3361576" cy="18670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1.3: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Protective legislative measures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3473326" cy="18670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1.5: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World Patient Safety Day and Global Patient Safety Challenges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C018EAB-7674-CD40-813D-41D23AA41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0163" y="5469467"/>
            <a:ext cx="1528789" cy="138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13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5ECB1A-7D6D-A045-9604-5D60A3F2BF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012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9801C25-28F5-9F43-A6E8-B4B20FDFC38E}"/>
              </a:ext>
            </a:extLst>
          </p:cNvPr>
          <p:cNvGrpSpPr/>
          <p:nvPr/>
        </p:nvGrpSpPr>
        <p:grpSpPr>
          <a:xfrm>
            <a:off x="240649" y="228600"/>
            <a:ext cx="11634502" cy="4953000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2.1: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Transparency, openness and ‘No blame’ culture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2.4: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Human factors/ ergonomics for health systems resilience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2.2: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Good governance for the health care system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2.3: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Leadership capacity for clinical and managerial functions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2.5: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 emergencies and settings of extreme adversity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F01D0A8-7290-8F49-9FB1-C6DD2F95E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775" y="5475668"/>
            <a:ext cx="1672177" cy="138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1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07852-4B49-9240-8F44-52AD811085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2430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5844566-E136-EF41-81A0-1CD96CFE78F7}"/>
              </a:ext>
            </a:extLst>
          </p:cNvPr>
          <p:cNvGrpSpPr/>
          <p:nvPr/>
        </p:nvGrpSpPr>
        <p:grpSpPr>
          <a:xfrm>
            <a:off x="240649" y="228600"/>
            <a:ext cx="11634502" cy="4953000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3.1: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Safety of risk-prone clinical procedures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3.4: </a:t>
              </a:r>
              <a:r>
                <a:rPr kumimoji="0" lang="en-I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Safety of medical devices, medicines, blood and vaccines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3.2: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</a:t>
              </a:r>
              <a:r>
                <a: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Global Patient Safety Challenge: </a:t>
              </a:r>
              <a:r>
                <a:rPr kumimoji="0" lang="en-IN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Medication Without Harm </a:t>
              </a:r>
              <a:endPara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3.3: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Infection prevention and control &amp; antimicrobial resistance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3.5: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 primary care and transitions of care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4175DC4-C26E-3747-8AC9-4D7A70EBB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775" y="5562355"/>
            <a:ext cx="1672177" cy="131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44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72575C-7831-9342-8F0C-45EFB450452F}"/>
              </a:ext>
            </a:extLst>
          </p:cNvPr>
          <p:cNvSpPr/>
          <p:nvPr/>
        </p:nvSpPr>
        <p:spPr>
          <a:xfrm>
            <a:off x="1166646" y="1891550"/>
            <a:ext cx="93331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Strategy 3.5: </a:t>
            </a:r>
          </a:p>
          <a:p>
            <a:pPr algn="ctr"/>
            <a:r>
              <a:rPr lang="en-GB" sz="2800" dirty="0"/>
              <a:t>assure the safety of patients in all settings, including in mental health settings and care homes, with a focus on primary care and transitions of care </a:t>
            </a:r>
          </a:p>
        </p:txBody>
      </p:sp>
    </p:spTree>
    <p:extLst>
      <p:ext uri="{BB962C8B-B14F-4D97-AF65-F5344CB8AC3E}">
        <p14:creationId xmlns:p14="http://schemas.microsoft.com/office/powerpoint/2010/main" val="148059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D22CC-9148-DC4D-BBCB-FE326B9EE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16254"/>
            <a:ext cx="10905066" cy="482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30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3D1CD-B344-194E-B477-55CF430AC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37" y="746124"/>
            <a:ext cx="11218041" cy="508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94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6AA929-3F02-CC4E-9A06-D4ED2F6F7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06374"/>
            <a:ext cx="11538854" cy="379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37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B02AFD-A63D-3849-B8E7-30C3985B0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431739"/>
            <a:ext cx="10723563" cy="387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45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C8B04-E817-6A47-B676-D4B6AA06E6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9036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8EA5865-FE34-3E46-A4DE-F562AA8B2AB4}"/>
              </a:ext>
            </a:extLst>
          </p:cNvPr>
          <p:cNvGrpSpPr/>
          <p:nvPr/>
        </p:nvGrpSpPr>
        <p:grpSpPr>
          <a:xfrm>
            <a:off x="228600" y="387911"/>
            <a:ext cx="11658600" cy="4634377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 fontScale="6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4.1: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IN" sz="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Co-development of policies and programmes with patients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4.4: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incident disclosure to victims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4.2: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Learning form patient experience for safety improvement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 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4.3: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advocates and patient safety champions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4.5: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Information and education for patient and families </a:t>
              </a: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7B305E9-3FF8-7D45-B9DB-2B513B144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169" y="5525955"/>
            <a:ext cx="1737783" cy="133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83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B9346E-8BCF-1B4F-A831-0BBA0CBE7F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5129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5DB6F35-CFBA-A54D-B854-98A59055EC58}"/>
              </a:ext>
            </a:extLst>
          </p:cNvPr>
          <p:cNvGrpSpPr/>
          <p:nvPr/>
        </p:nvGrpSpPr>
        <p:grpSpPr>
          <a:xfrm>
            <a:off x="228600" y="393884"/>
            <a:ext cx="11658600" cy="4622431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5.1: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 professional education and training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5.4: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Linking patient safety with appraisal system of health workers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5.2: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IN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Centres of excellence for patient safety education and training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5.3: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competencies as regulatory requirements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5.5: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Safe working environment for health workers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D27E254-2EE3-B847-86AE-B82398B7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67" y="5549975"/>
            <a:ext cx="1773485" cy="12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57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C62CCE-37FF-0C4B-82CA-E3556E0CB9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6786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05894B3-DACB-7748-91FF-395399895A7D}"/>
              </a:ext>
            </a:extLst>
          </p:cNvPr>
          <p:cNvGrpSpPr/>
          <p:nvPr/>
        </p:nvGrpSpPr>
        <p:grpSpPr>
          <a:xfrm>
            <a:off x="228600" y="363711"/>
            <a:ext cx="11658600" cy="4682779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6.1: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incident reporting and learning systems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6.4: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research programmes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6.2: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information systems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6.3: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surveillance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systems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6.5: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Digital technology for patient safety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AF2FE3D-C956-5C4F-B456-11074A502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170" y="5587926"/>
            <a:ext cx="1792830" cy="126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31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191E8A-7B8D-BE4B-81DC-8A803E9F02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2697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4055E26-A5F9-EE47-ADE3-8C7A8F183FFC}"/>
              </a:ext>
            </a:extLst>
          </p:cNvPr>
          <p:cNvGrpSpPr/>
          <p:nvPr/>
        </p:nvGrpSpPr>
        <p:grpSpPr>
          <a:xfrm>
            <a:off x="228600" y="393884"/>
            <a:ext cx="11658600" cy="4622431"/>
            <a:chOff x="1866250" y="1901824"/>
            <a:chExt cx="8533133" cy="43958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07CE16-5640-1D43-A3F3-A4B11A6D7579}"/>
                </a:ext>
              </a:extLst>
            </p:cNvPr>
            <p:cNvSpPr txBox="1"/>
            <p:nvPr/>
          </p:nvSpPr>
          <p:spPr>
            <a:xfrm>
              <a:off x="1866250" y="1901824"/>
              <a:ext cx="2616708" cy="18670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7.1: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Stakeholder engagement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80E575-15DD-8D4F-A3B3-3E6A2D66E81B}"/>
                </a:ext>
              </a:extLst>
            </p:cNvPr>
            <p:cNvSpPr txBox="1"/>
            <p:nvPr/>
          </p:nvSpPr>
          <p:spPr>
            <a:xfrm>
              <a:off x="3366274" y="4430584"/>
              <a:ext cx="2616708" cy="18670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7.4: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Cross geographic and multisectoral initiatives for patient safety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BAE3-05D3-444F-9029-BE86A2079B87}"/>
                </a:ext>
              </a:extLst>
            </p:cNvPr>
            <p:cNvSpPr txBox="1"/>
            <p:nvPr/>
          </p:nvSpPr>
          <p:spPr>
            <a:xfrm>
              <a:off x="4787646" y="1901824"/>
              <a:ext cx="2616708" cy="18670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7.2: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Common understanding and shared commitment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5893E-F25D-3A46-AF9F-BA919A0BF1E2}"/>
                </a:ext>
              </a:extLst>
            </p:cNvPr>
            <p:cNvSpPr txBox="1"/>
            <p:nvPr/>
          </p:nvSpPr>
          <p:spPr>
            <a:xfrm>
              <a:off x="7782675" y="1901824"/>
              <a:ext cx="2616708" cy="18670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 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7.3: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Patient safety networks and collaboration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DCF609-1431-0248-9691-8441797971E2}"/>
                </a:ext>
              </a:extLst>
            </p:cNvPr>
            <p:cNvSpPr txBox="1"/>
            <p:nvPr/>
          </p:nvSpPr>
          <p:spPr>
            <a:xfrm>
              <a:off x="6871477" y="4430585"/>
              <a:ext cx="2616708" cy="186708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Strategy 7.5: 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Alignment with technical programmes and initiatives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B54045B-41D5-DD4B-9562-16DBD4BCF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67" y="5445099"/>
            <a:ext cx="1773485" cy="14129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CC879F-53D8-A24E-9949-1F36E8065596}"/>
              </a:ext>
            </a:extLst>
          </p:cNvPr>
          <p:cNvSpPr txBox="1"/>
          <p:nvPr/>
        </p:nvSpPr>
        <p:spPr>
          <a:xfrm>
            <a:off x="12313920" y="-168249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805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644E52-A909-4E9D-AC3F-ED33DD5949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836" y="1125415"/>
            <a:ext cx="6468276" cy="49638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4778F8-0A5A-48A7-A51A-013486658D74}"/>
              </a:ext>
            </a:extLst>
          </p:cNvPr>
          <p:cNvSpPr txBox="1"/>
          <p:nvPr/>
        </p:nvSpPr>
        <p:spPr>
          <a:xfrm>
            <a:off x="2138812" y="720914"/>
            <a:ext cx="8111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The Patient Safety Implementation Ecosystem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DBB2DD-267F-4884-A79F-FA2156B47546}"/>
              </a:ext>
            </a:extLst>
          </p:cNvPr>
          <p:cNvSpPr/>
          <p:nvPr/>
        </p:nvSpPr>
        <p:spPr>
          <a:xfrm>
            <a:off x="7094136" y="1416819"/>
            <a:ext cx="4692580" cy="4489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w Cen MT" panose="020B06020201040206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Steps</a:t>
            </a: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ts val="1200"/>
              <a:buFont typeface="+mj-lt"/>
              <a:buAutoNum type="arabicPeriod"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Landscape assessment of safety risks and barriers to improvement</a:t>
            </a:r>
          </a:p>
          <a:p>
            <a:pPr marL="457200" marR="0" lvl="0" indent="-457200" algn="l" defTabSz="4572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ts val="1200"/>
              <a:buFont typeface="+mj-lt"/>
              <a:buAutoNum type="arabicPeriod"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Commitment from political and organizational leadership</a:t>
            </a:r>
          </a:p>
          <a:p>
            <a:pPr marL="457200" marR="0" lvl="0" indent="-457200" algn="l" defTabSz="4572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ts val="1200"/>
              <a:buFont typeface="+mj-lt"/>
              <a:buAutoNum type="arabicPeriod"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Times New Roman" panose="02020603050405020304" pitchFamily="18" charset="0"/>
                <a:cs typeface="+mn-cs"/>
              </a:rPr>
              <a:t>Sustainable mechanism for implementation 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ts val="1200"/>
              <a:buFont typeface="+mj-lt"/>
              <a:buAutoNum type="arabicPeriod"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Times New Roman" panose="02020603050405020304" pitchFamily="18" charset="0"/>
                <a:cs typeface="+mn-cs"/>
              </a:rPr>
              <a:t>National context and priorities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ts val="1200"/>
              <a:buFont typeface="+mj-lt"/>
              <a:buAutoNum type="arabicPeriod"/>
              <a:tabLst/>
              <a:defRPr/>
            </a:pPr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Times New Roman" panose="02020603050405020304" pitchFamily="18" charset="0"/>
                <a:cs typeface="+mn-cs"/>
              </a:rPr>
              <a:t>Model of change  </a:t>
            </a:r>
          </a:p>
        </p:txBody>
      </p:sp>
      <p:pic>
        <p:nvPicPr>
          <p:cNvPr id="5" name="Picture 2" descr="D:\Old PSP files\2014_COMMS\PUBLICATIONS PRODUCTION\WHO logo\jpg files\WHO blue\WHO-EN-C-H.jpg">
            <a:extLst>
              <a:ext uri="{FF2B5EF4-FFF2-40B4-BE49-F238E27FC236}">
                <a16:creationId xmlns:a16="http://schemas.microsoft.com/office/drawing/2014/main" id="{A0FA80FD-93CF-4705-8844-756410BED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9931" y="143123"/>
            <a:ext cx="1527221" cy="47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EBE3F3-BEFC-4A8F-84D7-0A3E68F3CFED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628" y="139097"/>
            <a:ext cx="1319363" cy="604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8635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lay 2">
            <a:extLst>
              <a:ext uri="{FF2B5EF4-FFF2-40B4-BE49-F238E27FC236}">
                <a16:creationId xmlns:a16="http://schemas.microsoft.com/office/drawing/2014/main" id="{D5706E81-96F2-42DD-BCBB-63301D09464B}"/>
              </a:ext>
            </a:extLst>
          </p:cNvPr>
          <p:cNvSpPr/>
          <p:nvPr/>
        </p:nvSpPr>
        <p:spPr>
          <a:xfrm>
            <a:off x="0" y="0"/>
            <a:ext cx="3850783" cy="6858000"/>
          </a:xfrm>
          <a:prstGeom prst="flowChartDelay">
            <a:avLst/>
          </a:prstGeom>
          <a:solidFill>
            <a:srgbClr val="E779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28224" y="7109667"/>
            <a:ext cx="3057653" cy="365125"/>
          </a:xfrm>
        </p:spPr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9B540C-44DA-4F69-89C9-7C84606640D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0ACE2F-2F0C-4C40-9FE7-3AF6BDB65C12}"/>
              </a:ext>
            </a:extLst>
          </p:cNvPr>
          <p:cNvGrpSpPr/>
          <p:nvPr/>
        </p:nvGrpSpPr>
        <p:grpSpPr>
          <a:xfrm>
            <a:off x="3557181" y="207544"/>
            <a:ext cx="8135471" cy="6442912"/>
            <a:chOff x="2897393" y="33794"/>
            <a:chExt cx="8135471" cy="644291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1A545A-CD7E-4F2E-B383-229B99C02690}"/>
                </a:ext>
              </a:extLst>
            </p:cNvPr>
            <p:cNvSpPr/>
            <p:nvPr/>
          </p:nvSpPr>
          <p:spPr>
            <a:xfrm>
              <a:off x="3473345" y="33794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Number of countries that have developed a national action plan (or equivalent) for implementing patient safety policy and strategies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58A51BE-CFC3-475F-ACD5-1CDFF0148DEA}"/>
                </a:ext>
              </a:extLst>
            </p:cNvPr>
            <p:cNvSpPr/>
            <p:nvPr/>
          </p:nvSpPr>
          <p:spPr>
            <a:xfrm>
              <a:off x="2897393" y="33794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1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CC51273-B134-486E-BC10-05AAD0975BEE}"/>
                </a:ext>
              </a:extLst>
            </p:cNvPr>
            <p:cNvSpPr/>
            <p:nvPr/>
          </p:nvSpPr>
          <p:spPr>
            <a:xfrm>
              <a:off x="3473345" y="693793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implemented a system for reporting of never events (or sentinel events)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756BEE-2619-4DC5-A988-BB3A11862B13}"/>
                </a:ext>
              </a:extLst>
            </p:cNvPr>
            <p:cNvSpPr/>
            <p:nvPr/>
          </p:nvSpPr>
          <p:spPr>
            <a:xfrm>
              <a:off x="2897393" y="693793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2 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7A3B440-557E-477B-9699-F1C4F18400F3}"/>
                </a:ext>
              </a:extLst>
            </p:cNvPr>
            <p:cNvSpPr/>
            <p:nvPr/>
          </p:nvSpPr>
          <p:spPr>
            <a:xfrm>
              <a:off x="3473345" y="1353792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Significant reduction in health care-associated infections (measured by % of countries achieving their national targets)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FA403C0-F56E-46F3-9343-01542970F082}"/>
                </a:ext>
              </a:extLst>
            </p:cNvPr>
            <p:cNvSpPr/>
            <p:nvPr/>
          </p:nvSpPr>
          <p:spPr>
            <a:xfrm>
              <a:off x="2897393" y="1353792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3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BB4B24-A78A-4D79-8C0C-AF819228E77C}"/>
                </a:ext>
              </a:extLst>
            </p:cNvPr>
            <p:cNvSpPr/>
            <p:nvPr/>
          </p:nvSpPr>
          <p:spPr>
            <a:xfrm>
              <a:off x="3473345" y="2013791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Significant reduction in medication-related harm (adverse drug events) (measured by % of countries achieving their national targets)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BA0CE19-571D-49F8-8A94-079CDDF984B7}"/>
                </a:ext>
              </a:extLst>
            </p:cNvPr>
            <p:cNvSpPr/>
            <p:nvPr/>
          </p:nvSpPr>
          <p:spPr>
            <a:xfrm>
              <a:off x="2897393" y="2013791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3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F09C996-B85D-4351-B2B3-523199503063}"/>
                </a:ext>
              </a:extLst>
            </p:cNvPr>
            <p:cNvSpPr/>
            <p:nvPr/>
          </p:nvSpPr>
          <p:spPr>
            <a:xfrm>
              <a:off x="3473345" y="2673790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a patient representative on the governing board (or an equivalent mechanism) in 60% or more hospitals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B923AE6-05F4-450E-BA0C-8FB06DD4043E}"/>
                </a:ext>
              </a:extLst>
            </p:cNvPr>
            <p:cNvSpPr/>
            <p:nvPr/>
          </p:nvSpPr>
          <p:spPr>
            <a:xfrm>
              <a:off x="2897393" y="2673790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4 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D8052A-4123-4B31-B6C4-808F01F4DC26}"/>
                </a:ext>
              </a:extLst>
            </p:cNvPr>
            <p:cNvSpPr/>
            <p:nvPr/>
          </p:nvSpPr>
          <p:spPr>
            <a:xfrm>
              <a:off x="3473345" y="3333789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incorporated a patient safety curriculum in education </a:t>
              </a:r>
              <a:r>
                <a:rPr lang="en-US" dirty="0" err="1">
                  <a:solidFill>
                    <a:schemeClr val="tx1"/>
                  </a:solidFill>
                  <a:latin typeface="Calibri" panose="020F0502020204030204"/>
                </a:rPr>
                <a:t>programmes</a:t>
              </a: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 or courses for health care professionals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0001AF-0D41-4D7A-95FD-FF05BD6F104E}"/>
                </a:ext>
              </a:extLst>
            </p:cNvPr>
            <p:cNvSpPr/>
            <p:nvPr/>
          </p:nvSpPr>
          <p:spPr>
            <a:xfrm>
              <a:off x="2897393" y="3333789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5 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09702F1-AEA4-4994-BF5F-3B8614E5F9BC}"/>
                </a:ext>
              </a:extLst>
            </p:cNvPr>
            <p:cNvSpPr/>
            <p:nvPr/>
          </p:nvSpPr>
          <p:spPr>
            <a:xfrm>
              <a:off x="3473345" y="3993788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signed up for implementation of the WHO Health Worker Safety Charter1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BCD693B-1083-46F2-9A89-5FB04EBC6DF5}"/>
                </a:ext>
              </a:extLst>
            </p:cNvPr>
            <p:cNvSpPr/>
            <p:nvPr/>
          </p:nvSpPr>
          <p:spPr>
            <a:xfrm>
              <a:off x="2897393" y="3993788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5 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0B28F9-7323-4BD5-B924-682857F2AD25}"/>
                </a:ext>
              </a:extLst>
            </p:cNvPr>
            <p:cNvSpPr/>
            <p:nvPr/>
          </p:nvSpPr>
          <p:spPr>
            <a:xfrm>
              <a:off x="3473345" y="4653787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60% or more health care facilities participating in a patient safety incident reporting and learning system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D6215E6-30DF-4996-BA76-6BFC0BDBAAAB}"/>
                </a:ext>
              </a:extLst>
            </p:cNvPr>
            <p:cNvSpPr/>
            <p:nvPr/>
          </p:nvSpPr>
          <p:spPr>
            <a:xfrm>
              <a:off x="2897393" y="4653787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6 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8D840BE-1245-41CD-B0D7-F37D00364F75}"/>
                </a:ext>
              </a:extLst>
            </p:cNvPr>
            <p:cNvSpPr/>
            <p:nvPr/>
          </p:nvSpPr>
          <p:spPr>
            <a:xfrm>
              <a:off x="3473345" y="5313786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publish an annual report on patient safety 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CDC8819-6A50-4C7A-9A4E-5FB417EDB623}"/>
                </a:ext>
              </a:extLst>
            </p:cNvPr>
            <p:cNvSpPr/>
            <p:nvPr/>
          </p:nvSpPr>
          <p:spPr>
            <a:xfrm>
              <a:off x="2897393" y="5313786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6 </a:t>
              </a: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C8647A9-5040-421E-B0BC-F627DB19494F}"/>
                </a:ext>
              </a:extLst>
            </p:cNvPr>
            <p:cNvSpPr/>
            <p:nvPr/>
          </p:nvSpPr>
          <p:spPr>
            <a:xfrm>
              <a:off x="3473345" y="5973786"/>
              <a:ext cx="7559519" cy="502920"/>
            </a:xfrm>
            <a:custGeom>
              <a:avLst/>
              <a:gdLst>
                <a:gd name="connsiteX0" fmla="*/ 0 w 5183854"/>
                <a:gd name="connsiteY0" fmla="*/ 0 h 1170630"/>
                <a:gd name="connsiteX1" fmla="*/ 5183854 w 5183854"/>
                <a:gd name="connsiteY1" fmla="*/ 0 h 1170630"/>
                <a:gd name="connsiteX2" fmla="*/ 5183854 w 5183854"/>
                <a:gd name="connsiteY2" fmla="*/ 1170630 h 1170630"/>
                <a:gd name="connsiteX3" fmla="*/ 0 w 5183854"/>
                <a:gd name="connsiteY3" fmla="*/ 1170630 h 1170630"/>
                <a:gd name="connsiteX4" fmla="*/ 0 w 5183854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3854" h="1170630">
                  <a:moveTo>
                    <a:pt x="0" y="0"/>
                  </a:moveTo>
                  <a:lnTo>
                    <a:pt x="5183854" y="0"/>
                  </a:lnTo>
                  <a:lnTo>
                    <a:pt x="5183854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581" tIns="297340" rIns="100581" bIns="297340" numCol="1" spcCol="1270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Calibri" panose="020F0502020204030204"/>
                </a:rPr>
                <a:t>Number of countries that have established a national patient safety network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7804BF-0282-4927-B167-6B59C899333E}"/>
                </a:ext>
              </a:extLst>
            </p:cNvPr>
            <p:cNvSpPr/>
            <p:nvPr/>
          </p:nvSpPr>
          <p:spPr>
            <a:xfrm>
              <a:off x="2897393" y="5973786"/>
              <a:ext cx="576478" cy="502920"/>
            </a:xfrm>
            <a:custGeom>
              <a:avLst/>
              <a:gdLst>
                <a:gd name="connsiteX0" fmla="*/ 0 w 1542429"/>
                <a:gd name="connsiteY0" fmla="*/ 0 h 1170630"/>
                <a:gd name="connsiteX1" fmla="*/ 1542429 w 1542429"/>
                <a:gd name="connsiteY1" fmla="*/ 0 h 1170630"/>
                <a:gd name="connsiteX2" fmla="*/ 1542429 w 1542429"/>
                <a:gd name="connsiteY2" fmla="*/ 1170630 h 1170630"/>
                <a:gd name="connsiteX3" fmla="*/ 0 w 1542429"/>
                <a:gd name="connsiteY3" fmla="*/ 1170630 h 1170630"/>
                <a:gd name="connsiteX4" fmla="*/ 0 w 1542429"/>
                <a:gd name="connsiteY4" fmla="*/ 0 h 117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429" h="1170630">
                  <a:moveTo>
                    <a:pt x="0" y="0"/>
                  </a:moveTo>
                  <a:lnTo>
                    <a:pt x="1542429" y="0"/>
                  </a:lnTo>
                  <a:lnTo>
                    <a:pt x="1542429" y="1170630"/>
                  </a:lnTo>
                  <a:lnTo>
                    <a:pt x="0" y="11706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78" tIns="115632" rIns="68578" bIns="115632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7 </a:t>
              </a: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CC3174-5B4C-4BB8-9F6E-DAF3A9E6D464}"/>
              </a:ext>
            </a:extLst>
          </p:cNvPr>
          <p:cNvSpPr/>
          <p:nvPr/>
        </p:nvSpPr>
        <p:spPr>
          <a:xfrm>
            <a:off x="356078" y="3177540"/>
            <a:ext cx="2541669" cy="502920"/>
          </a:xfrm>
          <a:custGeom>
            <a:avLst/>
            <a:gdLst>
              <a:gd name="connsiteX0" fmla="*/ 0 w 1542429"/>
              <a:gd name="connsiteY0" fmla="*/ 0 h 1170630"/>
              <a:gd name="connsiteX1" fmla="*/ 1542429 w 1542429"/>
              <a:gd name="connsiteY1" fmla="*/ 0 h 1170630"/>
              <a:gd name="connsiteX2" fmla="*/ 1542429 w 1542429"/>
              <a:gd name="connsiteY2" fmla="*/ 1170630 h 1170630"/>
              <a:gd name="connsiteX3" fmla="*/ 0 w 1542429"/>
              <a:gd name="connsiteY3" fmla="*/ 1170630 h 1170630"/>
              <a:gd name="connsiteX4" fmla="*/ 0 w 1542429"/>
              <a:gd name="connsiteY4" fmla="*/ 0 h 117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2429" h="1170630">
                <a:moveTo>
                  <a:pt x="0" y="0"/>
                </a:moveTo>
                <a:lnTo>
                  <a:pt x="1542429" y="0"/>
                </a:lnTo>
                <a:lnTo>
                  <a:pt x="1542429" y="1170630"/>
                </a:lnTo>
                <a:lnTo>
                  <a:pt x="0" y="117063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78" tIns="115632" rIns="68578" bIns="115632" numCol="1" spcCol="1270" anchor="ctr" anchorCtr="0">
            <a:noAutofit/>
          </a:bodyPr>
          <a:lstStyle/>
          <a:p>
            <a:pPr marL="0" marR="0" lvl="0" indent="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Core Indicators </a:t>
            </a:r>
          </a:p>
        </p:txBody>
      </p:sp>
    </p:spTree>
    <p:extLst>
      <p:ext uri="{BB962C8B-B14F-4D97-AF65-F5344CB8AC3E}">
        <p14:creationId xmlns:p14="http://schemas.microsoft.com/office/powerpoint/2010/main" val="868917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WIMS\HQ\GVA11\Home\dhingran\Desktop\PS Slid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3186" y="283780"/>
            <a:ext cx="4191794" cy="62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 txBox="1">
            <a:spLocks/>
          </p:cNvSpPr>
          <p:nvPr/>
        </p:nvSpPr>
        <p:spPr>
          <a:xfrm>
            <a:off x="5782102" y="307526"/>
            <a:ext cx="4790365" cy="643446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35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35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35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+mn-cs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+mn-cs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+mn-cs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+mn-cs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+mn-cs"/>
              </a:defRPr>
            </a:lvl9pPr>
          </a:lstStyle>
          <a:p>
            <a:pPr marL="0" indent="0" defTabSz="914239">
              <a:spcBef>
                <a:spcPts val="600"/>
              </a:spcBef>
              <a:buNone/>
            </a:pPr>
            <a:r>
              <a:rPr lang="en-GB" sz="1850" b="1" dirty="0">
                <a:latin typeface="Tw Cen MT" panose="020B0602020104020603" pitchFamily="34" charset="0"/>
              </a:rPr>
              <a:t>World Health Organization</a:t>
            </a:r>
            <a:endParaRPr lang="en-US" sz="1850" b="1" dirty="0">
              <a:latin typeface="Tw Cen MT" panose="020B0602020104020603" pitchFamily="34" charset="0"/>
            </a:endParaRP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WHA resolution WHA 72.6 '</a:t>
            </a:r>
            <a:r>
              <a:rPr lang="en-US" sz="1850" dirty="0">
                <a:solidFill>
                  <a:srgbClr val="761302"/>
                </a:solidFill>
                <a:latin typeface="Tw Cen MT" panose="020B0602020104020603" pitchFamily="34" charset="0"/>
              </a:rPr>
              <a:t>Global action on patient safety</a:t>
            </a:r>
            <a:r>
              <a:rPr lang="en-US" sz="1850" dirty="0">
                <a:latin typeface="Tw Cen MT" panose="020B0602020104020603" pitchFamily="34" charset="0"/>
              </a:rPr>
              <a:t>' (May 2019) 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'Global patient safety </a:t>
            </a:r>
            <a:r>
              <a:rPr lang="en-US" sz="1850" dirty="0">
                <a:solidFill>
                  <a:srgbClr val="761302"/>
                </a:solidFill>
                <a:latin typeface="Tw Cen MT" panose="020B0602020104020603" pitchFamily="34" charset="0"/>
              </a:rPr>
              <a:t>action plan</a:t>
            </a:r>
            <a:r>
              <a:rPr lang="en-US" sz="1850" dirty="0">
                <a:latin typeface="Tw Cen MT" panose="020B0602020104020603" pitchFamily="34" charset="0"/>
              </a:rPr>
              <a:t>' as foundation for action in Africa </a:t>
            </a:r>
          </a:p>
          <a:p>
            <a:pPr marL="0" indent="0" defTabSz="914239">
              <a:spcBef>
                <a:spcPts val="600"/>
              </a:spcBef>
              <a:buNone/>
            </a:pPr>
            <a:r>
              <a:rPr lang="en-US" sz="1850" b="1" dirty="0">
                <a:latin typeface="Tw Cen MT" panose="020B0602020104020603" pitchFamily="34" charset="0"/>
              </a:rPr>
              <a:t>Institute for Healthcare Improvement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Launched '</a:t>
            </a:r>
            <a:r>
              <a:rPr lang="en-US" sz="1850" dirty="0">
                <a:solidFill>
                  <a:srgbClr val="761302"/>
                </a:solidFill>
                <a:latin typeface="Tw Cen MT" panose="020B0602020104020603" pitchFamily="34" charset="0"/>
              </a:rPr>
              <a:t>Africa Hospital Patient Safety Initiative</a:t>
            </a:r>
            <a:r>
              <a:rPr lang="en-US" sz="1850" dirty="0">
                <a:latin typeface="Tw Cen MT" panose="020B0602020104020603" pitchFamily="34" charset="0"/>
              </a:rPr>
              <a:t>', to reduce severe medication-related harm by 25% over 2 years 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10 hospitals (Ghana, Ethiopia, South Africa)</a:t>
            </a:r>
          </a:p>
          <a:p>
            <a:pPr marL="0" indent="0" defTabSz="914239">
              <a:spcBef>
                <a:spcPts val="600"/>
              </a:spcBef>
              <a:buNone/>
            </a:pPr>
            <a:r>
              <a:rPr lang="en-US" sz="1850" b="1" dirty="0">
                <a:latin typeface="Tw Cen MT" panose="020B0602020104020603" pitchFamily="34" charset="0"/>
              </a:rPr>
              <a:t>International Society for Quality in Healthcare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Launched '</a:t>
            </a:r>
            <a:r>
              <a:rPr lang="en-US" sz="1850" dirty="0">
                <a:solidFill>
                  <a:srgbClr val="761302"/>
                </a:solidFill>
                <a:latin typeface="Tw Cen MT" panose="020B0602020104020603" pitchFamily="34" charset="0"/>
              </a:rPr>
              <a:t>African Community of Practice</a:t>
            </a:r>
            <a:r>
              <a:rPr lang="en-US" sz="1850" dirty="0">
                <a:latin typeface="Tw Cen MT" panose="020B0602020104020603" pitchFamily="34" charset="0"/>
              </a:rPr>
              <a:t>'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Patient safety &amp; QI specialists in health and social care settings across Africa</a:t>
            </a:r>
          </a:p>
          <a:p>
            <a:pPr marL="0" indent="0" defTabSz="914239">
              <a:spcBef>
                <a:spcPts val="600"/>
              </a:spcBef>
              <a:buNone/>
            </a:pPr>
            <a:r>
              <a:rPr lang="en-US" sz="1850" b="1" dirty="0">
                <a:latin typeface="Tw Cen MT" panose="020B0602020104020603" pitchFamily="34" charset="0"/>
              </a:rPr>
              <a:t>The Patient Safety Movement Foundation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Goal of 'ZERO preventable deaths by 2020'</a:t>
            </a:r>
          </a:p>
          <a:p>
            <a:pPr defTabSz="914239">
              <a:spcBef>
                <a:spcPts val="600"/>
              </a:spcBef>
            </a:pPr>
            <a:r>
              <a:rPr lang="en-US" sz="1850" dirty="0">
                <a:latin typeface="Tw Cen MT" panose="020B0602020104020603" pitchFamily="34" charset="0"/>
              </a:rPr>
              <a:t>Implementing '</a:t>
            </a:r>
            <a:r>
              <a:rPr lang="en-US" sz="1850" dirty="0">
                <a:solidFill>
                  <a:srgbClr val="761302"/>
                </a:solidFill>
                <a:latin typeface="Tw Cen MT" panose="020B0602020104020603" pitchFamily="34" charset="0"/>
              </a:rPr>
              <a:t>Actionable Patient Safety Solutions</a:t>
            </a:r>
            <a:r>
              <a:rPr lang="en-US" sz="1850" dirty="0">
                <a:latin typeface="Tw Cen MT" panose="020B0602020104020603" pitchFamily="34" charset="0"/>
              </a:rPr>
              <a:t>' in hospitals across several countries</a:t>
            </a:r>
          </a:p>
        </p:txBody>
      </p:sp>
    </p:spTree>
    <p:extLst>
      <p:ext uri="{BB962C8B-B14F-4D97-AF65-F5344CB8AC3E}">
        <p14:creationId xmlns:p14="http://schemas.microsoft.com/office/powerpoint/2010/main" val="3029422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9FD6ED-F9D9-C247-9E08-2F2DB7C758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20" y="206071"/>
            <a:ext cx="9143980" cy="48018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381C5-2B10-3E4B-955A-89F8AFCC5969}"/>
              </a:ext>
            </a:extLst>
          </p:cNvPr>
          <p:cNvSpPr txBox="1"/>
          <p:nvPr/>
        </p:nvSpPr>
        <p:spPr>
          <a:xfrm>
            <a:off x="1751805" y="5509775"/>
            <a:ext cx="8785566" cy="6569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23 Countries, 4 Partners, 140 Delegates and unlimited possibilities ……</a:t>
            </a:r>
          </a:p>
        </p:txBody>
      </p:sp>
    </p:spTree>
    <p:extLst>
      <p:ext uri="{BB962C8B-B14F-4D97-AF65-F5344CB8AC3E}">
        <p14:creationId xmlns:p14="http://schemas.microsoft.com/office/powerpoint/2010/main" val="3058163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FD61D5-468D-F240-B59A-34D7B2DD0DDE}"/>
              </a:ext>
            </a:extLst>
          </p:cNvPr>
          <p:cNvSpPr/>
          <p:nvPr/>
        </p:nvSpPr>
        <p:spPr>
          <a:xfrm>
            <a:off x="2315730" y="2984992"/>
            <a:ext cx="3338290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300" b="1" dirty="0">
                <a:latin typeface="+mj-lt"/>
                <a:ea typeface="+mj-ea"/>
                <a:cs typeface="+mj-cs"/>
              </a:rPr>
              <a:t>TOGETHER for safer care: recommendations on patient safety in Africa</a:t>
            </a:r>
            <a:endParaRPr lang="en-US" sz="33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95E6C-FAFD-B542-B8CB-6731073D0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869" y="1681735"/>
            <a:ext cx="4152000" cy="343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5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9E3A63-BD7C-9945-82B0-C4DF6CFBEB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20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A47D74-8EC7-AA41-8018-054D6874D62E}"/>
              </a:ext>
            </a:extLst>
          </p:cNvPr>
          <p:cNvSpPr/>
          <p:nvPr/>
        </p:nvSpPr>
        <p:spPr>
          <a:xfrm>
            <a:off x="4904891" y="174564"/>
            <a:ext cx="2629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T. O. G. E. T. H. E. R 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4B005-0BF7-B248-94A1-15DC16E4F79B}"/>
              </a:ext>
            </a:extLst>
          </p:cNvPr>
          <p:cNvSpPr txBox="1"/>
          <p:nvPr/>
        </p:nvSpPr>
        <p:spPr>
          <a:xfrm>
            <a:off x="1864178" y="680200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65A90-BAD0-C745-B33D-35AEB0C2DB8E}"/>
              </a:ext>
            </a:extLst>
          </p:cNvPr>
          <p:cNvSpPr txBox="1"/>
          <p:nvPr/>
        </p:nvSpPr>
        <p:spPr>
          <a:xfrm>
            <a:off x="1864177" y="1382170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DD320A-D9FA-4148-89D9-BA530719E8AB}"/>
              </a:ext>
            </a:extLst>
          </p:cNvPr>
          <p:cNvSpPr txBox="1"/>
          <p:nvPr/>
        </p:nvSpPr>
        <p:spPr>
          <a:xfrm>
            <a:off x="1864177" y="2084140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B1E73-9FFF-514E-BC46-AA1DDDA00780}"/>
              </a:ext>
            </a:extLst>
          </p:cNvPr>
          <p:cNvSpPr txBox="1"/>
          <p:nvPr/>
        </p:nvSpPr>
        <p:spPr>
          <a:xfrm>
            <a:off x="1910442" y="2791871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00DAB-62E6-8F44-A394-5687EB6CB1BE}"/>
              </a:ext>
            </a:extLst>
          </p:cNvPr>
          <p:cNvSpPr txBox="1"/>
          <p:nvPr/>
        </p:nvSpPr>
        <p:spPr>
          <a:xfrm>
            <a:off x="1910442" y="3603014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773995-4C8D-B44E-8213-31300A912EA6}"/>
              </a:ext>
            </a:extLst>
          </p:cNvPr>
          <p:cNvSpPr txBox="1"/>
          <p:nvPr/>
        </p:nvSpPr>
        <p:spPr>
          <a:xfrm>
            <a:off x="1910442" y="4397986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063C41-7472-1A41-B51E-AD26CC2D4235}"/>
              </a:ext>
            </a:extLst>
          </p:cNvPr>
          <p:cNvSpPr txBox="1"/>
          <p:nvPr/>
        </p:nvSpPr>
        <p:spPr>
          <a:xfrm>
            <a:off x="1910438" y="5863267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887C4C-9964-4B49-ACDE-9EC82D6A7BDC}"/>
              </a:ext>
            </a:extLst>
          </p:cNvPr>
          <p:cNvSpPr txBox="1"/>
          <p:nvPr/>
        </p:nvSpPr>
        <p:spPr>
          <a:xfrm>
            <a:off x="1910439" y="5105872"/>
            <a:ext cx="832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00005-028C-3F49-A33F-EE4D423AA47A}"/>
              </a:ext>
            </a:extLst>
          </p:cNvPr>
          <p:cNvSpPr/>
          <p:nvPr/>
        </p:nvSpPr>
        <p:spPr>
          <a:xfrm>
            <a:off x="2696934" y="739486"/>
            <a:ext cx="8049109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tabLst>
                <a:tab pos="230505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ranslating the WHA resolution on ‘Global Action on Patient Safety’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into reality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747CF8-BD25-E140-A531-6A890A1EAF12}"/>
              </a:ext>
            </a:extLst>
          </p:cNvPr>
          <p:cNvSpPr/>
          <p:nvPr/>
        </p:nvSpPr>
        <p:spPr>
          <a:xfrm>
            <a:off x="2739528" y="1571455"/>
            <a:ext cx="4032964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tabLst>
                <a:tab pos="230505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bserving World Patient Safety Day 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F7C717-2E8A-4B4F-8C7B-A17D6729EF8C}"/>
              </a:ext>
            </a:extLst>
          </p:cNvPr>
          <p:cNvSpPr/>
          <p:nvPr/>
        </p:nvSpPr>
        <p:spPr>
          <a:xfrm>
            <a:off x="2694251" y="2290075"/>
            <a:ext cx="7336977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enerating evidence, and developing </a:t>
            </a:r>
            <a:r>
              <a:rPr lang="en-GB" sz="20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uidelines and tools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180081-228C-B340-9C8F-4ED64E5FEE7B}"/>
              </a:ext>
            </a:extLst>
          </p:cNvPr>
          <p:cNvSpPr/>
          <p:nvPr/>
        </p:nvSpPr>
        <p:spPr>
          <a:xfrm>
            <a:off x="2694251" y="2611280"/>
            <a:ext cx="6659347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</a:pP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stablishing coordination and collaboration mechanisms 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083567-5207-134C-9C5C-44F6FC22C057}"/>
              </a:ext>
            </a:extLst>
          </p:cNvPr>
          <p:cNvSpPr/>
          <p:nvPr/>
        </p:nvSpPr>
        <p:spPr>
          <a:xfrm>
            <a:off x="2730274" y="3761615"/>
            <a:ext cx="3726290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raining for patient safety 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0FC75B-7948-0341-A6FC-AC5CD99F6F94}"/>
              </a:ext>
            </a:extLst>
          </p:cNvPr>
          <p:cNvSpPr/>
          <p:nvPr/>
        </p:nvSpPr>
        <p:spPr>
          <a:xfrm>
            <a:off x="2694250" y="4556587"/>
            <a:ext cx="4572000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armonizing health systems efforts 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59BCE3-AF07-844F-A433-C6CBBE3968FD}"/>
              </a:ext>
            </a:extLst>
          </p:cNvPr>
          <p:cNvSpPr/>
          <p:nvPr/>
        </p:nvSpPr>
        <p:spPr>
          <a:xfrm>
            <a:off x="2723459" y="5179596"/>
            <a:ext cx="4254284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ngaging and empowering patients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2E39F9-E6D9-A94C-8674-88EDBB7E635E}"/>
              </a:ext>
            </a:extLst>
          </p:cNvPr>
          <p:cNvSpPr/>
          <p:nvPr/>
        </p:nvSpPr>
        <p:spPr>
          <a:xfrm>
            <a:off x="2739529" y="6022771"/>
            <a:ext cx="5013783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28600" algn="l"/>
              </a:tabLst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eporting and learning from adverse events </a:t>
            </a:r>
            <a:endParaRPr lang="en-IN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66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png;base64,iVBORw0KGgoAAAANSUhEUgAABAAAAAMACAYAAAC6uhUNAAAgAElEQVR4XuydB3hU1daGV3pCOqH3Kl1BqvReRQTsHVHBcm2INFFURJqI2LBi1ysKglSp0kGaICCd0GsK6f0+38rd45nJTAhIIGS+/fw818ycs8t7TvhZ7VseWVlZWcJBAiRAAiRAAiRAAiRAAiRAAiRAAiRQqAl40AFQqJ8vD0cCJEACJEACJEACJEACJEACJEACSoAOAL4IJEACJEACJEACJEACJEACJEACJOAGBOgAcIOHzCOSAAmQAAmQAAmQAAmQAAmQAAmQAB0AfAdIgARIgARIgARIgARIgARIgARIwA0I0AHgBg+ZRyQBEiABEiABEiABEiABEiABEiABOgD4DpAACZAACZAACZAACZAACZAACZCAGxCgA8ANHjKPSAIkQAIkQAIkQAIkQAIkQAIkQAJ0APAdIAESIAESIAESIAESIAESIAESIAE3IEAHgBs8ZB6RBEiABEiABEiABEiABEiABEiABOgA4DtAAiRAAiRAAiRAAiRAAiRAAiRAAm5AgA4AN3jIPCIJkAAJkAAJkAAJkAAJkAAJkAAJ0AHAd4AESIAESIAESIAESIAESIAESIAE3IAAHQBu8JB5RBIgARIgARIgARIgARIgARIgARKgA4DvAAmQAAmQAAmQAAmQAAmQAAmQAAm4AQE6ANzgIfOIJEACJEACJEACJEACJEACJEACJEAHAN8BEiABEiABEiABEiABEiABEiABEnADAnQAuMFD5hFJgARIgARIgARIgARIgARIgARIgA4AvgMkQAIkQAIkQAIkQAIkQAIkQAIk4AYE6ABwg4fMI5IACZAACZAACZAACZAACZAACZAAHQB8B0iABEiABEiABEiABEiABEiABEjADQjQAeAGD5lHJAESIAESIAESIAESIAESIAESIAE6APgOkAAJkAAJkAAJkAAJkAAJkAAJkIAbEKADwA0eMo9IAiRAAiRAAiRAAiRAAiRAAiRAAnQA8B0gARIgARIgARIgARIgARIgARIgATcgQAeAGzxkHpEESIAESIAESIAESIAESIAESIAE6ADgO0ACJEACJEACJEACJEACJEACJEACbkCADgA3eMg8IgmQAAmQAAmQAAmQAAmQAAmQAAnQAcB3gARIgARIgARIgARIgARIgARIgATcgAAdAG7wkHlEEiABEiABEiABEiABEiABEiABEqADgO8ACZAACZAACZAACZAACZAACZAACbgBAToA3OAh84gkQAIkQAIkQAIkQAIkQAIkQAIkQAcA3wESIAESIAESIAESIAESIAESIAEScAMCdAC4wUPmEUmABEiABEiABEiABEiABEiABEiADgC+AyRAAiRAAiRAAiRAAiRAAiRAAiTgBgToAHCDh8wjkgAJkAAJkAAJkAAJkAAJkAAJkAAdAHwHSIAESIAESIAESIAESIAESIAESMANCNAB4AYPmUckARIgARIgARIgARIgARIgARIgAToA+A6QAAmQAAmQAAmQAAmQAAmQAAmQgBsQoAPADR4yj0gCJEACJEACJEACJEACJEACJEACdADwHSABEiABEiABEiABEiABEiABEiABNyBAB4AbPGQekQRIgARIgARIgARIgARIgARIgAToAOA7QAIkQAIkQAIkQAIkQAIkQAIkQAJuQIAOADd4yDwiCZAACZAACZAACZAACZAACZAACdABwHeABEiABEiABEiABEiABEiABEiABNyAAB0AbvCQeUQSIAESIAESIAESIAESIAESIAESoAOA7wAJkAAJkAAJkAAJkAAJkAAJkAAJuAEBOgDc4CHziCRAAiRAAiRAAiRAAiRAAiRAAiRABwDfARIgARIgARIgARIgARIgARIgARJwAwJ0ALjBQ+YRSYAESIAESIAESIAESIAESIAESIAOAL4DJEACJEACJEACJEACJEACJEACJOAGBOgAcIOHzCOSAAmQAAmQAAmQAAmQAAmQAAmQAB0AfAdIgARIgARIgARIgARIgARIgARIwA0I0AHgBg+ZRyQBEiABEiABEiABEiABEiABEiABOgD4DpAACZAACZAACZAACZAACZAACZCAGxCgA8ANHjKPSAIkQAIkQAIkQAIkQAIkQAIkQAJ0APAdIAESIAESIAESIAESIAESIAESIAE3IEAHgBs8ZB6RBEiABEiABEiABEiABEiABEiABOgA4DtAAiRAAiRAAiRAAiRAAiRAAiRAAm5AgA4AN3jIPCIJkAAJkAAJkAAJkAAJkAAJkAAJ0AHAd4AESIAESIAE3IRA2vHjcnTQIImZPVuKDxggZV57TTyDgtzk9DwmCZAACZAACZAAHQB8B0iABEiABEjADQiknTghB+++W+J+/11P6+HjI9Vmz5aQrl3d4PQ8IgmQAAmQAAmQgP7//6ysrCyiIAESIAESIAESKLwEstLT5eSYMXL8lVekxH/+I+nR0RL1zTdSfvJkKfHMM4X34DwZCZAACZAACZCAHQE6APhCkAAJkAAJkEAhJ5C8a5fs7dZNPP38pNq8eZoFENm/Px0Ahfy583gkQAIkQAIk4EiADgC+EyRAAiRAAiRQyAkg+n9sxAgp9uijUuG99+TUxIn6c5Xp0yW8b1+Jnj5djr7wgmTEx0v5d96RiPvuE/HwKORUeDwSIAESIAEScD8CdAC43zPniUmABEiABNyIQEZMjBy44w45v2iRVPzsMyl6xx1y8MEHJXHTJqk+f754Fy8u+26+WRLWr1cqRe+5Ryp+8ol4FiniRpR4VBIgARIgARJwDwJ0ALjHc+YpSYAESIAE3JRA4pYtsrdrV8lKSpLqixZJZny87O/dWyIefljKTZyoVE6OGycnR48Wv+rVpcIHH0hQy5ZuSovHJgESIAESIIHCTYAOgML9fHk6EiABEiABNydw7uuv5dADD0iR+vWlwscfy7HBgyX97FmpOmuW+FWt6uZ0eHwSIAESIAEScC8CdAC41/PmaUmABEiABNyMwPGRI+XE6NHiW7Gi+FaoIOmnTkmlr76SwKZN3YxEwT9u0o4dcuTppyVhzRopM2aMdmzw8PYu+BvnDkmABEiABK4ZAnQAXDOPihslARIgARK4EgSQIn9k0CA5N22aVPrySyl6992ScuCAHHvxRYmdP19KDRkipYYPV8MsMyFBznz8sZydOlWS9+yRIg0bSvlJkySoVSsV0UtYt04iH3tMPPz8pMp//ysxs2bJiddfF6+gICkzerTW21sNPGfzlRo2TMJ79xbx9NTja0u//6fsl3zhBSnz+uuSfu6cznv2o4+k5IsvSslBg+TIM8/IuS++yBVZxAMPSNnx4+Xo889LzIwZUvmHHySsVy+9J27ZMjn04IPiV6WKVJkxQ7wCAyXq++/l+Msvi1dIiFT58Ufxr137n/mzsgTlBhAcjJ07VyL69ZMyo0aJV1iYePj6XolHd02vAeP/QJ8++h5h+JQpoxoNAddff02fi5snARIgARIoWAToAChYz4O7IQESIAESuMoEzi9YIPtuuUU8/f21Zj4rNVUO3n+/pEZG6s4QOa82Z45IZqYa9zDqrSOgTh1bev2xoUPVWPcuUUIC6tWTuCVLbJd6BQdL1ZkzJbhDB/0s7cQJOfTQQ3L+t9/s5vPw8ZGKH30kEQ89pE6FpG3btKVf2vHjGskP6dhRDt59t7b2M/urjLT/fv0kfvXqXGmWefVVrfdXjYC0ND1XaI8eqhMAoUA4BdA5oOzYseoAOfvZZ7b5IChY7OGH9Wd1SowZo5kGmMc64GSo8NFHypPDOYHMxEQ5/OSTEvXtt+pcSli7Vt8D8zzIjQRIgARIgAQuFwE6AC4XSc5DAiRAAiSQJwIZmZny5drN8suWnZKaniF9bqwjj7ZuInltOme9Pz0zU25vWE8eatEwz/dfaJOmZV7gTTdJhXfflchHH9XIthkwaMu//76cGjdODV6v8HAp8/LLqpp/dOhQyYiOluuWL5fgNm3k9DvvyJFnn9VbzXXIBjg2ZIhkxMVpNgGMaxjQ+OzUpElqKJceNUpS9u2Ts59+qvcWadRIqs2apVHh6J9+kgO3365Ohao//6xGuTXSH37nnVLps890fij7w3BHVLnoXXdJRP/+2XsJChK/664T7/BwOT1liu7Rt3x5qYaIc506knLwoOzr0UOSd+3SzgHpp0/LsWHD7NBdt3hxtvMiK0vXjxwwQI1/ZD8UHzBA94UsAtN6kFkArt88OIYgzFikcWNtzXhq/Hh1HNEBcKHfVn5PAiRAAiRwsQToALhYYryeBEiABEjgkglkicjU5etkxpadkpWFn0T8vL1k5M3tpVmVChec19n9QX6+MqZPF6ldukSu9x88Gy1j5i2TyHMxckP50jKie1sJKxJgdw8isTD4o777TiPu3hERcvbzz6XU0KFy7rPP1JCG0V5swADZ26mTpOzfL2Vee01Kv/SSRuTRTg+fIXMAmQK4N7J/f0EUH4Zd2C23aLq+abtnWu4h+r+ve3edH3OVfuUVOfP++zbnAe4vN2GC+FWrpoZh/MqVOj+M68OPPy4hXbtK6oEDgjRyOBqKP/aYlH75ZcF5zFrG2WA9cGZyshweMEDOffWVBLVoIVVnzxbvokU1m2BP27aCLAWUGJwcP16C27fXcoATr71m5yyAkwAZCciQCO3eXSpNm6ZL7O3RQxI3btTzYI6LGXA4oIQh+uefJaRLF6n48cfiU7r0xUxxzVyLDJPDTz0lZz/5RMq+8YagrAM/R//wg75HcMgcf/VVOfPee+Jfp45U/uor+9KLa+ak3CgJkAAJkEBBIEAHQEF4CtwDCZAACbgJgY2Rx2TU7MWSnpEp7WpWkY2Hjkl0YpI81rqJ3NGo3gUp/HX8lIz8ZZEkpabZ3f98p5bSvV4Nl/cfOhstw2YulDNxCXqNh4eHDGzdRPo2rGt3D9TxjcGMqDuMegixFevfX/b17KkRddTI+5QvrwYZUvKrz5unddqIkMOQhuOgwvvva0aAcQBAgA/13P61aknasWO6RuLWrbYMAESA93TsqHsxkXWrYe3sYCGdOmnmgE/JklIemQbPPaeOCwysU23uXDXgc3MApEdFyf5bbtFSAWuk3uwbGQf4IxkZWtZw9uOPNesBa0MDAPX9JssBa1VbsECCmjfXjAmUFcCQR5lCxP33X/DZWi8w65vPTEbFRU1yjVxssi2Q8QGD3796ddnXq5c6jZD1kbRzpzpjzLCWXlwjR+Q2SYAESIAEChABOgAK0MPgVkiABEigMBNIy8iQ4TN/ky2Hj0vdsiVlfN9u8vLsxbLx0FF54KYG8sBNN+Z6fET/X/t1iazce0hqlCou4/t2ldfmLJVNkce0jOCJts2c3o91R89dJqv3Rcr15UpJQkqa7D9zTrrUqS6Du7R26QDAFyb13sPf32YoW2/w8PIS30qVJPXwYf24+BNPaEYARPJg/O7v21fiV61SBX7jADAaA0iXR1ZA+G23yZkPP5TDTzyR7QD4f/kAUutj582TA3fcoZF8DBj7nkFBmmWA7ATx8lIdAbT4M5kLuK7EM89IuYkTJSMmxuYAgCOj3KRJdqKDMDp3t2olaSdP2kXqYeSje4AZcGhEPPywLVvAzAUHxMG77lIdhOB27aQqxALDwmxlCjBir1u6VHUGLmYk79wpBx94QJJ37JDiTz0lZV55Rc9dGAcEE+GkMU4blE0ga6T8lClS4qmn9NlAa+L8woUS3revOntQ/sFBAiRAAiRAApdCgA6AS6HGe0iABEiABC6awF/HTsnwmQslMTVNI/49b6gpL/40X/4+eVZe6NxKDfLcxoEzUTL4p/kSm5Ss99/eqJ4M/XmBOgCe7tBcbrmhltPbTdaBp4eHjOndRVbsPSgzNu/IkwMASv2lhw/XSD8MeRjpyX//LQE33KDp7Rgwvos98oiE9e0rPqVKaU18wsaNapBDsA8/GwcAoukQ+ov55RcJat1aOwOgDv9Q//4qAIdR+fvvtV4fI+qHH1TgzzgiYFxbDX2I8FX44APtMhD1zTe6v7DbbtNyATgIrCn+Vh0BzJ2VkiJHBw2S0x98oHs0kWVEpPd27qwaBBj+110n1ebNE6/QUJszAanqEKtL/PNP2duhg5Y1hPfpI5W+/loV/5G+f+aDD2xGrV/lyhf9vrjLDaZNIzJL0MEhsl8/dSrhPUA5BgcJkAAJkAAJXE4CdABcTpqciwRIgARIwCWBz1dvlO/W/ymmZj/E30+e/3GulgNMuL27VC2ebezEJCbJm/N/l82HjwuuGdatjTSqVE6+WrtZvlq7RT/D9SWCA+WF6fPk0LkYeap9M1m1NzLHPZjv9TlL5fc9B6VW6eIy/rZuMnHhSv3ZWdaBtQQAKe2mlt/xUFrv36uXOgFg3KO+3q96dcmMi9MyAER1rWr4uKbiJ5+okY7vMUqPGCEQGoTQHxwCWA/CfTC4S7/6qnYfQMs91NaXffNNXSMzKcnOAWB1FrgCD0McCvMYYbfeqs4KDMd1YYCG33GHqvnDyZGVkaHXmWg/WiFCpwDZB7gWf0688YYKBqIjAs6IfaYePCjHR43S81tLBfirkZOAnYOmQQNljvcAjhQ6TfjGkAAJkAAJ5AcBOgDygyrnJAESIAESsCOQlJam0f5dJ85IpWLhMumOHrJox16ZumKD1C9fWsb07iw+Xl56z7ztu2XSolW2+7VLQKvGMuTnBbLt6El1FEy8vbucjkuQwdPn6XW9GtSWr9f+o9RvSgJQ8//sf+fIqfPxWiZwT5Mb5Pkf58npuHgZdUtHaVSxrN0+YYAfuv9+TWm/kPEKYx7ReBhxjsPD21s8AwMlIzY2T29CSOfOgj/QEXBsoxfWu7eK4HkXK6Y1/0eff15Ov/uuXVlBbougFOEA2gQuXZrjsuC2bcWnXDl1TJiBtH04AkxGgilTsOoFWK9FtgIyFRz3jWsutQVg7Jw5yhZCh5W+/FKzD9Ca8MigQXJu2jT9rOjddwucEuhyEDt/vjpIkJUA9hdzLfaZmZAgZz7+WM5OnapCjEUaNpRSw4ZJeO/eIp6eelwII6LcwbqnjPPn1UkDAT+sjT1gfR1ZWaqFAIcKHEIooUDbRZSHoDTD1TOxPiQIKCKzBF0fwABdH+Bo0elTUiR6xgw59dZbkrhpkzqOSjz7rLZmREaIXoP2jOPGycnRo1XIEuKSaadOyck335SzH30kRe+9V8pPnlxoyyvy9MvHi0iABEjAzQjQAeBmD5zHJQESIIGrQWA/0venz5PzySmq9j+8e1tN5z90NkqGdWsrLatXsm0Lgn2vzF4sx2PjpFJEmLzcs4P4eHrKM/+dI+fiE6XNdZW1awAcBW8vXi31ypaUx9s2ldFzltndUz48VFbti5Q35i6TzKwsGdK1tcSnpMr7y9apBsGbvbuIr3e208E6NJX+qae0BlvF6zxcNCg0Bt64cXJ+0SJt/4cSgKJ33imZaWkSt3ix+JQtq63wMNDeL7RHD03Rh8EIgxxGW/HHH9euAp5+fhK7cKHW3sOgw1yo5UcEHs4EM4whCu0A1PkbYy+354oUfYj1YV3UlGPdYgMHareANCju/+c/2nceYoZQ7A9s0EAO9uunkf1KX3xhU+CHJsHhgQN1DtT8w0ANbNZM0/1Pjh2rW4CKPQxyCBteSgcAaycGZBkgGo6ouNFOAEdkZsDIP3jffboXDBjmaJsHR8nFXIsODCjLwPmtA46Qih99pKKOeAeMMKFtnYgINa5Ne0Tr+mp4jxmjgomOjpHQm29WRwC0HZBN4Wro+p98Ism7d6vBjlITnA/vlDo4nn1WWy06DnR/KD1ypDoiUIKCDg3IWIEjJ6BePTn0wAOSsGGD3mbVprgafy9wTRIgARIggStPgA6AK8+cK5IACZCA2xEwhjgE+aD2X7lYUZn420ppVqW8vNSjnS367wrMH4eOyqjZSyQlPd1W/z9i5kL549Axp2r+Zp6PV2yQHzdu17IB6AR8tGKDJKely+u3dpK6ZUrmy3OAUYdUeRh6GKcmTbJrsZcvixaQSWFoQocAGRQYJnvgYrZn7ZIAZ0K58ePVAIdBfez/ZRPl33orW2Nhxw7b1OF33imVPvtMnSV5vRbOk2NDhugzgmOh9KhRqn2A8ggMq26CcQD4Va2qmgg+JUqoEQ/nD4bNWREUJOe++EIiBwxQ41/bNT72mGZZwBmkWRFTp6pI5PklS9SBgP/GWdHyEMM7LEz8amR3tTAZKdbzmbIOOAmKP/mkXo+yCwzoTEBwEs6c6J9+0uwBGPqVv/lGTrz+up2jA+erPncuRQUv5gXltSRAAiRwjROgA+Aaf4DcPgmQAAlcCwRM/T72OqBNE1m8c5+24hvbp4uEFQm44BFm/7lLpixZo46CET3aScmQIBUA9PP2lkl3dJdSocFO53jpl0Wy7sBh8ffxlkA/X20f+GzHFtK+ZtULrnmpF8BQRJS8+sKFquJ/auJEKXrPPRrNRWvAwjoQqbZGl6FUX33BAinSoMFFHRlii3vat1fj2bQQtGYFRDz4oGY9RE+fLuXGjpXT770nSdu3qwENZ4FVJ+FC1xpdA6T9I1sBKfJn3n9fo+sYMLAhqOhXrZpG22NmzvxH0LFcOZtxjmsR1UcZBzI7TqIDQ3S0hHbvLpWmTVMHBjQjEtautcuKsLZ6dNbeD/syugsmmwKlGDDqsY55r+BYQCcBM5Duj/IOZGXELV8uIR07aicGaDZAwBFZJChLsGZYXNRD4sUkQAIkQALXLAE6AK7ZR8eNkwAJkEBOAmiphyg3hPG8PDyke70aMrBNU1uqO1rprdp7SKat3iRHomOlTpkS8mKX1hIeGCABPj46IYT2/vvHNjWyYWxP/X29bD1yQsX77m/WQHrfWEcck+J3HD+l1+09dU6KBwfKa706SbGgIhLsn12LPGHhClm4Y68a4hD0Q0s+jHJhIfJIq8bSolp2XTMGvhu34Hc19qENgJZ/7y5dK7O27rQJCC74a4+WAOB8z3dqaXfPiB5t5dOVG2XPqbO5viLVSkTIqz07yJj5v8vOE6fl9oZ1NbsgNT1D3pi3TNbuPyx3NL5eHmnZKM+vmjFUIYxX5bvvNGId9d13NiE9W314nme8Ni5EJP5Anz6Cmnh0N4j+8UcVOEQfe+/ixS/qEOe+/lodCVYRRqs4I6LWyDSAkQudBhi+yLqwaRWcPWvrVnCha1GmsKdjR93fdYsXS3CHDmI1yp1t3KTN+1WpotkOcPg4G8hEqP7bbxLUvLlqAezt2lUj/dasiAs5AKzOEHMfWO/r1k1SjxxRbYhijz6qZRAH7rxT4lescLqXgLp1VWAytGtXzXIAX2QuOGsNeVEPixeTAAmQAAlccwToALjmHhk3TAIkQALOCcBA/nD5eknPzLRd4OXpqS32OtWuZjNs1+w/LFlZcAX8M8qGhagwH2rioayPmn0TNUfdvRn4zCqeh1k+/n2D/LT5rxxzIu1+bN+ucl3JYjJ0xkKBcwJRfzgPUJNvRhFfH3mpR3tpUrmc4FOk9m84eNSm9g/RP3N/eJEAeaZDc6399/HyVFX/8kXD7O4Z0q2tTFq0UvUCchtwOuDPW7+tkozMTDX+UZ4AZ8DwGQtVLyC39oLO5jYRW0R+ERE+1K+fpsObtnmF8d1FDT1aFSIDAGnmSGtHzfqlGpcmfd+k2kOvAAbu302aqNGLYVLzEcFHtoBXeLgt2+BirkWqP0oJMK5bvlyC27RR8T5kbiC9Hw4dDOgxYB9xK1ZoujwyG+CE2N+7t3h4eWnbPlPPD5E/aC4g6g6jHa0bjVPDmhVhBPqQcQCGEOOD5oN1oGzg4P33az3/dcuWaRQfEf097drpZdasgcTNm2X/rbfaGGFdOFEMM1MagPaQcJokbt1aqN/Lwvi7xjORAAmQwOUgQAfA5aDIOUiABEjgKhPYcvi4CuclpqZpSn2PejW01d3R6FhVv3+8bTOZunydzNiyUw11GNLtalaRlXsPCZTyEQ1/6/bu6gAwavs4Egz+ntfXkhPn4zRzAMMo7OO/rU4HGPIdalWTv46dlINnoyUiqIi8c+fNmgUwaPo82Xf6nN5fuVi4PNG2mWoAQJ0fo0GFMhrtj0tO1daA2LfpFhDg423bU4ngICkbHqIZCfc1rS8PNr9RohKSctyDVoJoC/jDH38qE6zZ4/qauhYyGeqWLaUZDhP/n5lgWhPWLl3C1m7QlBu0tGQnXOgxm4gyIrNQ74ehlbB+vYq3QQCwsA0o0R955hmNglf+9luNoJv09Eup/wefY0OHqrieEdWDIXt60iQ5OnSoGucYZUaPltLDh8vZadMksn9/8a9VS6rNnSu+5cvLyTfekOOvvpqna488+aSq/+t7+f33go4GGOhqAKeGVQMAafN72rbV7yGMCFFFRPatonvWUgWTng8HgckUsGUPVK8upydPlmPDh2tJAXQHwvr0kcpffmlT5Ec2xb4ePQRZAHBAXAfRyJo1teRBSxQyM1WwEe0kUWIQv2aN7OvaVTzRvnL+fC1bgHMDGSgY6A5Q4YMPJGnnTls2grOyg8L2jvI8JEACJEAC9gToAOAbQQIkQAKFgIDpde/n7aWq+jeUL62RfJQCIAMAKf6jZi9WAbwyYSHyRu/OGomHsQ0DGsr8o2/tpCRMtB1zDe7SWtrWqCIbI4/Z7kcKP2r3D0fFaGu/s/GJauSP6tlBqhQvassgME4FRPtNVgGM6qHd2ki9sqVsRjvWxP23NawrR6JiZenf+zVDwOwpLjnFdr+nh4dmCaA7wITbuqmzA86Al2ctUkPfeo7jMeflmR/mSHRikpYdYM/WkZCSanNMlAsP1QwIODzQnWD3yTN2GQh5fUWMUBzSyb1LldJUbbSRg0EGI7WwDWN0ht9+uxqXCZs2qRHqU7q0CuUhin+xA50KIh97TKPXZceN07Z8iJJre7+kJFsEHtoC6JgApX1cW2bMGEnesUNr9SIhsOgAACAASURBVPN87aefap0/5kWEv/Srr0pWaqq29kuNjJSyb76prf1gYMORs7dTJ02lx3r4X2QMwHGA82KgJeThAQPk3FdfqRgfMj+S9+6VUxMmqKaB4z4DatdWJ4Pu2cdHivXvL2G33ioZ8fHqYIhfudKGD8Y+rjnxf7E/rIXMB+ggeEVEyKnx41Xdv/iAAVL+nXckKyPDzgFgnFBWR8aVdACkpqbKd999J++9957UqlVLXn31ValSpcrFvh68ngRIgARI4F8SoAPgXwLk7SRAAiRwtQmgtR4MebTPM4YsItpfrNmkW3uoeUN5Z8lqrcG3lgRYlfkfuKmBPHDTjXYOAGQJvHPXzeowsF5rMgCgrg+VfYx7mt4gD7dopKUDpt2faddnNeCtc37konTA8DR7st6P72Ckow1g08rl9VKcC9kEyGywnuNCDoCTsXG21oLXlysl4/p2lT+PnrQ5OgzLooEXFik0ezbRa6STo1UbMgAKs9CaSdeHIRlx772aDXDmo4+k5PPPq/F+KZoHiRs3yp7OnVVEz4yAWrXEu3RpFb5D3X+VH3+0S623/g4WadhQv0M2xoWuDWzSRA3u46+8kqNdHzI4kMmBtoIYSPmHkB/2h4GofNVfftFMBeuAOOHBe++1mw/ZH8gOMC0hcT3Whsghshr29+qljg7HEd6njyTt3q2ODTOwbslBg+TEmDF2jMycyMRA9B8lBkeff15Ov/uuLUPCr3JlifnlFy1dwLjULI2L/TsvPT1dpk6dKqNHj7bd+vzzz8ugQYPEyytnK86LnZ/XkwAJkAAJ5J0AHQB5Z8UrSYAESKBAErAauqiXn3h7d5v4HjaMSPfTP/wqkediBMbs+/f0UqE+0yLPmuqOa/t/+bNG9a3G+qRFq1R0Dw6EIV1bq4o+0vr/PHJCkPqPWn+kz1uNcVNTj4h9v2k/aVq/dU6I7Y2ctUg2RR5TrtAH8PXy0lZ/+G9kLnSpU10j/vd/9qPAYMfnfRrUloFtm9mECMfOXy6Ld+3Pcc/kxatl8c69kpKeIcbAx1nNAI8nvp2l62EddAd49del2jUAw9k9F3oBjEFc7JFHJP3MGa3/r/D++1L8iScudOs1+b1xeBQfOFDT79GKzjMoSKrPmyeBzZpd0plguKKNHqL7mSkpAiV/CP7FLVokh596SspPmSIR99+vUXk4CY4OHqwRd9S2F3/qKSnx5JMSO2dOnq9FzX7swoW6XuKmTWrYoxYfGgYQ8rONrCw598036uTwLVdOMx5Qk+84sH9kLECBH/tHVL/0yJFa54+U/MQ//pBiAwZIqWHDxKdkditKZBtAoR9t+3AmODFg5If37i3nFy+Wo4MGSerhw+qsKPPGGwJDPmHjRjn+0kvqVABzw8nMiXkR7Yczovhjj0mp4cPVIQNHAwQbMarMmKGZD/k9NmzYIE888YTUrFlTWrduLePHj5du3brJm2++KUFBQfm9POcnARIgARKwEKADgK8DCZAACVzjBKw18KEB/poaj1R8M9YdOKJRbYgDlgoJlg/v66WGvEl1N8J+15ctpZ9B0R/DGOsJqWnaci82KVmMgwHGe78vftK0e2QbfHBvLykdFiKv/bpEdQUwoM7frV4NmbZ6o/ywYZum9cNZMKZ3F6lbtqRYI/sQAHyjdxf5EDoFm3dolB9igw0rlpUfNvypXQtwv6MIIYQFX561WFIzMrQl4Ku9/rnnyzWbVdMAe3Tkgs9wJgj+YcABALFCq4giPkMJxMWM8wsWyL5bbrFFf5GmXnXWLDWOC+Mw/eitZ4P4oTE2C+OZeaaLI5CcnCwvv/yyfPXVV/LZZ5+pE+Cxxx6T2rVr0wFwcSh5NQmQAAlcFgJ0AFwWjJyEBEiABK4eAUTIrYZ3+fBQNbxh5P9x8IhsOnzcptAPg7jnDbXkaFSsbDh0VD/HdZ1rV1Phvr9PnrEdBEbzo60aa1vA03Hxgvp7dBMoGRIsc7f/bVPZ9/L0UJ0ALw9Prd83XQhaVq8kGRmZsu7gEcE1GOkZmVIxIky616spa/dHasq9r5en6hbg+tl/7pIpS9botfjZx9NTlu85mH1/lujctUoXl7Y1qsqBM+dk2e4DkpaRaTuf9R50CahRsrhsP3ZS5zNc8N/zt+/WNog4k2NHAsyXlpFh6wpwMU8WteTIAjg1caIENm+ufekRzS2sA2UOENw789572u4P4nwQv7uU1P+ryQi/BwsWLNDIdFxcnBqsPXv21KySwjiu5Hm3bdsm999/v1SoUEE+/PBDiYqK0p9vvfVWeemllwTfv/766/L333/Ls88+K4888oh4e3sXRuw8EwmQAAkUCAJ0ABSIx8BNkAAJkMC/I4D6/2EzF6qiv+OAEQPFeyjuW9v/ofUfIufO7snLbkqFBuu9aKFnBpT/i/j4qHFtBqL2A9s0lQ0HjwhaEFqHY0r/rhNnZPjMhZodYAacFnBEQIcAJQeO96OVHz53vAdrorvAkJ8WqAPDcRQPCpQAXx8VM8SAIwS6BWv2R0pGZpaM6NFOLqYDQF6Y8ZqCSSA6OlpT1JctW6YbfOCBB+S1114Tf3//grnhf7mrK3nejz76SF555RUb0xkzZgjq/99//33p0aOHLTsAR2rXrp188MEHEh4e/i9PyNtJgARIgARcEaADgO8GCZAACRQSAkeiYuTjFX+oKn5SWpqmv1ctHiH3Nasv9cuXkSlLVmvEPDMzS7sEvNiltRq/Yxf8rp0A/L29xdPTQ1PpoxKy+597Q8G+ZITcUK60zN2+W41sZAb0uL6G3Nu0gXy/4U+ZsfkvSUpLlyrFwmVot7bi7eWpJQeHo2I16j6oc0upUyY75f+D5etk9b5IW1r+vU3rS+8b69jq+ZHN8OMf2+Tb9Vt1Tqj9ozYf95+LT5TxC1eosZ+RlaVz92vRUFpUryTTXdyDM5yIjZMPlq2TTYePCUoXUIYApwEcBAfOROn5sbc+N9aVYoFF5L1lay+pA0AheY3c8hgQqfv0009l8uTJmqI+cuRIaViIMzeu1Hnj4+Nl2LBhMn36dFX979u3rwr/4XN0AyhVqpT8+uuv6mwJDg6WF198Ubp27VpoMy/c8peLhyYBEihwBOgAKHCPhBsiARIggStPYNHOfaqk37p6JXUKQM3ftPEL9PO98hu6wivC8YCyADgo0CrxUjoAXOEtczkSKPAEDh48KAMGDNA0/2+//VZ27dqlThYY/zD0OUiABEiABK48AToArjxzrkgCJEACBYoAjN8RMxfKtqMnVfTu63VbtKVgo0rlZGyfLgVqr/mxGZQwoCPCjC07bSUSEB9EZ4PCWQGeHxQ5JwnkJLBp0ya58847NeJ/2223yfLly2X48OFyxx13sM6fLwwJkAAJXCUCdABcJfBclgRIgAQKCgG053v+x7mq+j+ocysZMfM3iU5MUmX8i1XBLyhnyus+UBLw1qKVsvTvA1IqJEjiU1K1HOCBmxrIAzfdmNdpeN01TgDCfxCimz17ttamd+jQQU+0bt06TWGvWLGivPPOO+Lj4yNff/21fPLJJ1oiMGbMGImIiJADBw5oZHvp0qXy1FNPyaOPPqr97RMTE1VY8JtvvtHvUfP+119/ydtvvy1r1qyRCRMmqNhgamqq/Pzzz/Lxxx9rKjzWqly5su4BUXSkxsfGxgrq6fH5mTNn1JCOjIy0fea41s033yxHjhyRt956SxYvXqwaB1Dfh8Ces/P++OOPOieMdWejXLly8sUXX0jdunX1a6yHe/Dn9OnTWkJRrVo1CQwMlFmzZskLL7zgci7cf/3112smwNy5c7U7AK5/6KGHbEtj75gT32NPyBh4+umnpUqVKrZr9u/fL0OHDpWEhAQVGCxfvrysWrVKJk2apIxw9maX2I7yGn+luX0SIAEScEmADgC+HCRAAiRwFQngH9FIjcU/ordv3y6dOnXSf6jjH61XSoF84Y69mv6PTgCogx88fZ6cz2cjGGKEO3fu1H/4r1ixQmJiYqR79+6qAm79B35+PhpkPkxF28EtO+XGCmWkQ62q8vai1bokBQDzk3zBmxt96u+55x41NP/73/9KmzZt1MCF8Y+fkcYO4Tr0rYcRjFGnTh012GFooq4dxihGr169ZOLEiWrIr1y5Uvr166dGMRwHMFT/85//yNGjR/VaGPYDBw7UeeFUMAMOg44dO+qPRkSvefPmKpCHuvmFCxfKgw8+KK1bt1bDF04Ix7Wwf+u+rAJ7zs47ZcoUdWjkNuAgadKkiZ71ueeeE8xjHUFBQcoETo4LzYXfd/xdN2TIENmxY4c6SiC+iAHHi3XvZo0bb7xRnSPVq1eXjIwMNfBh7MPZgft/+eUXXdc4McAXz42DBEiABEjgHwJ0APBtIAESIIGrRABRQ0TckBZrHWFhYbbI4JXY2rtL18qsrTvl6Q7NpUxYiAr45acKPvqCw2hBpNUx2mj9B35+n33Jrv0yYeEKKV80VCbc1k2+U0HDHaz/z2/w/3L+5MMbJX7rT5KRGCXeoWUlrPVT4hUY4XLWrPQUidv0vSRHZhurgXV66B/rQI96GIu1atVSQxyRbBjpjz/+uPzxxx8C4xhR7tGjR9tug0GOqDU+27x5s+1zRLEheOfn52cz3tu3b6/Ra4jdWa+F4Z+UlKSfmwEjGk4HZBhYRfTghEDbPAysCceAq7VwFrQytBro9957r94XEBAgzs6L30u04oPjAH9++uknNagxEP3H+mjfh+yBwYMHa9tE/F2FbAeo9uPvMrN3OEcwFxwZ+IPfazj38L2np6dmVBQvXlxWr16tJQIYWAuOz1OnTqmTBI5BOBvgFAAPODgwYNDDOQBnCv57zpw56kSoUaOGMrb+nYLnhnIDDhIgARIggX8I0AHAt4EESIAErgIBRA3NP6KdLd+iRQtNjy1dunS+727ojIWy/ehJGXVLB1XMn7JkjRQNDJBJd/RQY/hyDqiPT5061c6QcpwfBgEMoyJFilzOpe3mSkxNk8E/zZd9p8/JC51bSbMq5eWF6fNU/NAdSh/yDWw+T5x8aJ2c/+MbgVFvhn/5hhLacqDzlbOyJHb9NEk+uE5EkPMh4ukfKuHtnhXvsHL6c0pKirapQ2QfUXc4pkJDQ9V4vuWWW6RkyZJqWMJpBQP4/Pnzes3tt9+uBi2ug8GK+xG5hiGM62FQwwiHsQ0jFoYvxPCQho8oNgTxsO53332n6e1YEwY6UuNNqr9VRM9EyA8fPqxZA3AkwNEAw9y6FjIO4HyAYQxHAObHvuCsgOGMcgNn5wWLzMxMTaFHFH3r1q1StWpVPRtKF5DRgKg7zo7vcXYY2N26dRO09nvyySft9o75EJ3Hvl219zNZB9YzI+W/f//+yh0cUHJgOglgTjgJUGYBDiirgGMG+4FDAn9nIIsK58Qw2Rz5/FpyehIgARK4pgjQAXBNPS5ulgRIoDAQwD+i8Q9ba9TP2bm+/PJL6dIlf0X4UO8Ow/dYzHkZdUtHWfb3fkFJwPXlSsm4vl3Fx8vrsiFH2v/MmTPVKHFVZ4zF8A9/pEvDKMivgVaJL89aJMH+fjL5zpu1dSLKILw9PWTkze2lWZUK+bU0571EApkp8RK9dJKkxxwR77Dy4uHpKWlRkeIdVlbCOwwWT9/AHDMn7l4icVt+1M/9SteV1DN7RTLSJLjRPRJQtZV+jtp6GK+okzdRdtT6oyYfnyPdHI44GOjjxo1TBxYMVxii586dk2eeeUYaNGighj1S2Y3RGR0drSnuy5Yt01R9OP0Qqa5QoYI88sgjujbedZQHwFBGpBzGMhwLcIDBwLaK6Jl5zb6sBq7jWidOnNCzIEsBzgI4HszfJ67OC+cc0vexF/x+Yu84P8oLzDh58qR+Dv0CnAEODmgdgAuYIBUf94eEhOgtuTkArI4Xcx+cDEjrRwmFtbzBembHh4yMhrZt22oJFUqKsEeUR6CUCBoCtWvXvsQ3jreRAAmQQOEkQAdA4XyuPBUJkEABJrB79279x/PevXttuyxTpoym3aIW3gwTsctPLYCktDR58af5suvEGWlUsaxGwGOSkmVg6ybSt2G22NflGih5QOTOmgKNFGKkAltZYL38Tt1F28PxC1eIn7eXdKtbQ1bsPSjn4hOlQYUyMqZ358vq+LgQP0RkEaVFxgdS0BHVvVI6CBfaW0H6PvHvRRK39Sfx8PKR0JsekfTzJyT+zxkuHQDqMFgyQdJjj4tPRGUJbf6oRC9/RzLiTknQDX0ksHY3PZ411d9E7/E5Iv54FmbAuEQqP9LwoduBgTp2CPohmn/rrbfalRDA4O/du7fs27fP6bWu5rX+3sNhhjIE/I5gTfw9geg2NACs5QpYq0+fPrbfIxjP7777rp4NGTUlSpSwGcOHDh3StHhE0K3nhYMBa6elpalTAxlKEAy0DmQS4F68s84cCsh8gJMDTgEIFI4cOVJ+++03dUQY/QIzHzIpHn74Yc04MKUMcBJi3enTp8tNN90kn3/+uZYXYD1kTcA5YAYyA6A1YIYpDQAnOBkbN26szxDlCxwkQAIkQAL/EKADgG8DCZAACVxBAlbhKrOsqXtHrbFVsAppw8gS8Pf3z9cdTlq0SuZt321bo3x4qEy4vbsUC7p8KfjOzo1/mMNIQYQOgmLz5s2z7SG/xbvg8Bg+c6Eq/ptRPDhQ3uzdRSoVC89X3tbJnZVEGEMGRhRHNoGsjFSJXjJR0s4dtBn8ibsWSMLOBeJbqo6m9DsO4zDA58H1bxO/cvUleulbkpl8XkKaPiT+FZvoLRC0M9F7pLf37dtXDWcYpcbANAYsUutNVB/3IsIN8UCIeML4NVFrZAvAMWA1WE0KvzWabQx1GNow9FH3bpxfcIqh5AAGO2rmEc3+/fffbeUzJq3edA3AXvB7hjFq1CjNADCp+cYYhoAgrkPqPNL9ree96667bM4KOKTg7LAOZDvA+QGnBIYRBNyyZYuyQu2++b01+iZwTCArAtkM06ZNk1atsrMuYOjDMYAzG7FCGP7IZIDDAhkL+HsBZRXImIADAH8XgoH5/UB2BEo0MJBJgWuRNWSyEVyVHfB3igRIgATcnQAdAO7+BvD8JEACV5SANYXWLGz+sY4oIjID8I9njCvlAEDd/+tzlmo9PGr+h3RtLTVKFb+sXJxlPSD6iBRj1EabtF+z6JU4O0odpv6+Xlv/VYoIUy2Ay33uC0FE/TgMypo1a6rxCCMRNdUmBfxC97vL96mn90jsyvclMzVRilzXXoJvvEuiloyXtLMH1LgvUrOTHQqrw8AzIFTC2w9Swz9mxfvi4eklYW2fEZ+ilfQeGLbG+Eb6PcpukAoPIxS19Rgmso2otXEAoDQABinE50yqOz5D9BwdLhAhR3r62bNn7dLRrQ4AY8zCyDdOCBjTiH4jeo3fG4gEWgfeEzgKILSHtVCr72otU2MPAxnGOZwduBbOJZzFet4///xT9RAw6tevb8s8QEbA2rVrVRQQjhE4K+C4QvS+ZcuWqnFghEwxHwxv8EPmA2r54diDM8M6J4x3ZLxgHoj54R44O7AGrkcJBta9++67NbPBXI+MIWRi3HDDDTaNBuzXlE1gb0Z3gQ4Ad/nbgeckARK4WAJ0AFwsMV5PAiRAAv+CgGnfZaYwkSvUEFsjkVfSAfAvjpOnW51F/63GEyYxquRX0gGQp83n40VW4TYYNXACwAhE5JMOAHvwCTvmSfy2X8TDy1tCmjwongEhErNqqnj6FpHw9i/k6AJgdRj4FK8mRTu8KPHbf5GEHfPFJ6KShHd4QTy8fHURGJpjx47VaLgZiFgjpR91+RjO0t2t9e6ImDu2m4MBCgcADFrrtbNmzdLovHVeq/K9dQ9QzocoHqLsGD179pT77rtPHRK4x4zOnTurYZ7bWuZaOBAQVTdnw+c4L/YEhwPEA10NZEegCwCi92YgkweRePwOG20PzAcHHzoP4N12pncCgUFkBJi2imY+iBjimVj3Z/aIDAQ4CuDAgJPFOEyNGCL2hjIGMHbUI8jHX2VOTQIkQALXFAE6AK6px8XNkgAJXMsE8I9a077LnANptoiEFS1atNA6AKyq5ebcjhF+R5GvK5EBcCXeJaQ6Q50ckX0YJ4hOwoiDrgMizDBmYIwh2hsVFaU/w/CEoYMoKEc2gehlkyX15A7x9AvWdP/4HXMl5ehWCarXSwLrdM+ByTgMoPwfWLurBNbtmV1CEBXpNGMAke033nhDFi1apIJ+UL5HjT2eA1LloTKPOnw8T6Syox4dv8t4lhjIIoDTBq3s4NRDFB/G75IlS1RxH8+9V69e+tyxFgx4zId5IbJnfU+OHDmiEXFcgyg/3h/sDZkG2A90ABDZR5T9uuuu05p8/HG2FgT/IKj3/fff677wfqFkAdF/x/Mimg+nFNZDJB7ZKTDo69WrJ02bNtX3EuVKyFbAWSFuCFbILEB0H7X3cKTAkQVnCOZDdg+i/HB8wtBHKz84DNBVAMY7yheQPYESCuheoKUgvsM9mA/3wDEKRwGeiZkTzLFX060A5RZwKMDZiDaO+DsVeiOYj6U0/FuEBEiABOwJ0AHAN4IESIAErhABZ+n/VtVxxwwA63dXaIv5soyz6KipPTYLmlRl8/OVEEDMl8M6TGpVZ8dXVscGOkHAODSfoV4bhpMjmyuxz4K8BlL3Vczv/Emt/y9SvZ3Ebf6v+ERUkbA2/xEPb78c2zcOA0T5Q256WLJSEiRu0/fiGRghRTu8IJ4BYQX5yNwbCZAACZAACeQbAToA8g0tJyYBEiABewIQ8ILAlXUYYTB8hppZRKygBYBhVei+VllC4As9vKEwbgaimoheImJnhqmhNj8XhrPjLIhkok4comuIjEIVvWHDhhpZNb3Nkb6M1Gqou+NzRC/Rdo4jm0B6zFFt/5eZEifeoWX1f5H6H9b22Ryp/7g+IzFaopdOlIy404L6/9Dmj0ncH99IRvwZCW54twRUa020bk4g+tgh2b5gupzc/aeSqNCghTTs/aD4+F8+4VM3R8zjkwAJFGACdAAU4IfDrZEACRQuAibiaz0VUobRTxwDKbdG1Ro/43r8jFpXpLUiNRcGJdJhUSuO+/KzReDloO9M/M/a5xxrWGvhzZo4O1KmC+s4ePCg1lyjDACpznD6wEkA479r165X9djJRzbJ+fVfiIeHpxrPvqXr6H4S/vpVkFrvU6yqiuqJh4ckH94ocRu/k6y0JAmsd4uttR5a8MVvmykphzeqcB+i9H5l6klwo3vF0y/Idr6EHXMFfzx8AiS83fNqsMdvmS7Jh/8Q8fSSkMb3iXh6y/m1n2snAAxP/xBtA4h9JkdukKz0ZPEtWVtCm/XT+1NP71axP+zJJ7yCeIWU0vn8KzWT0Kb9dN952V9WeorErPxAUk/tEt8SNfTM6EKA86ZFR4p3SBnNQPAKjNB9JUeul/jts9XRIOIh/hUaSUiTB2wZCinHtkn8thmSHnsCOvjiHVxSgps8IL7Fq1/V5+1Oi2dlZqrhv3nmF5KRnmZ39NI1b5BOT78uPgF0ArjTO8GzkoA7EqADwB2fOs9MAiRwxQlAydvaPxwbcIyEm1Zi+A71ul9//bUcO3ZMo8aoG7YOiGwVBGPxQiAda/txvWN03zFN3pwdLb0K64CqObJBEPG/7bbbVEUdXFDL7dh7/UozSNg5X+L/nCEeXj62dnkZCeeyo+rxZ8UruKSm0WemJEj08smSmRSjW1SxvY5DBNfG/P6upMcey7F1GNImbd86J1L7YdSfX/+lpEUdst3nX+km8YmoKHGbfxTJylRjOqh+X0k+tF7Szu63zO8hRWpkdwdI2r8y2ymRma7OAhj73sElbBkDed1f0oE1EvfH1zoPOg/4FK+umQSZqQm6rpUPnCPxf83RPdqGh6dNbyABLQu3z5asDHuj0zusvIS3f97OKXKln7fbrJeVJVt+/Va2/PKlai44DjhTW/UfLNVbdHYbJDwoCZCAexKgA8A9nztPTQIkcIUJOKv/t7apgniV6V+NraHvOJSz8Qctv5yNgq4R4Ez0EOdAOUCbNm1sR7KqeZuzf/DBB4Ke5RjIEEDPcQiCbd68WbMiIKoGMTEzUGoABwr+nD59WtPuq1WrJoGBgZolAScDhMugko4a+yJFiqgI2t9//y0PPvigtjxDizHrQO9xqJ1DAR4q7LgP7dngfIG4mRl4tp9//rn2XIdBjzZxyNDw9/dX4b/XX39d94/7jUq5UUt39lzh+IAo4NKlS7U9IuaDIByMFqibDx06VAXR0EIxP4ZxACCKHdygrxSp2UUS/14kcVt/UgPXOAAQgTeGOfbhV66BhLV6QmJXTdXoPO73KVpRPHz8JfXU37pVD09vCW58vwRUaS4px7dJ7JpPJCstWaPziPCnHNlsOVL2+ojawiGB+QLr3iwZ8acl+dAGdTh4BYRKMu7JyrQ5IOL//FkSdi6wzeMF47/FQPEOL6+f5XV/0AxI3LNUDf2gG/pI4u7F6twwQwUJ2z+v2gTImEDGgKdvoPhVbCypx7frtXBgFKneRmLQwjAZpQuB4l+pqTovIEiIbIjwds+Jd3iF/HiUnNNCYP+6pbLyswk5Iv9WSGXrNJSOT78m3r45dSUIkwRIgAQKCwE6AArLk+Q5SIAECjQBo/hubd0FlXAoiaNVGNS6YdAtXrxYzwHjHj2w8dmOHTucnq2gK+U7c3o4q/93bI1odWzAsIcTxLFVGBTE4QTw9fVVlfDnnntOSyisA4Y6tAbQacFaXgEHAhwJ1qwKRN/B2iiGnzlzRiPyv/76aw72cNTAaYCB/uboxY75rAOtz6BmjnWhug6DH44P9FqHcnluo3v37noerP/HH39oBwE8ayi3QyQQbdogmohsgfwY/zgARA3fIjU6ZCvonzuoyxkHQMrx7bZIO9LqIc6XlZkhyQdXS1ZGusDwLtphsCTuWWJnkMNwRyZAypFNajyLh6f4V2gsKUc3EUndPQAAIABJREFUqzgfjGRkAZgIO1r6Je37XZ0HAdXbSdL+FWrMh7d9VksATLQ/oEpLCWn6oMSu+VTT8TGQARDW8nF1DmConsCyyZKZHGs7h6v9Je1dpuULnv6h4lO0gqQc/0t8S1TXPUOY0HBAmQDYqHOj4d3iV/Z6iVqCbIkzmgGQkXBWHQk4J34uUrOTGCcFShZQWuAdQs2H/HiXzZyxJ4/IvHEvSGLMPw4cZ+sFFy8lNw+fIkXCiubndjg3CZAACVxVAnQAXFX8XJwESMBdCFh7f5szI6o7ZMiQHD2t8T2ixWi5ZerEnXEyva8LKkNrmrvZo2NvbmdZAkYFH1kR0AKAAwDGPNp6ISsAkfzatWsLsgSgiTB48GDVR0AEHyKK4eHhajzjHhjdEN1zzDIAV7QUQ+Qe7cys2RhWpwPmgKGNqDyM7gMHDuieoE+A1m9YG1kFcGwgKg9HD/aF1mgw1tEbHf+NlnLQcUDWArIO0OMcf/CM0evdZBVUrFhR28OtXr1aSwSs5RBWJ5JjFsXlfAccHQAwTmPXfqoRbqsDIO3cIbvPHffgV/5GNb4R7TYRcGf7hOHs4e0rWVmZ2bX9hzdJ8qG1ajDDmE49tVvr+fEzDHpkCoS1HCge3v66PsT+PCAK2HKg+JasJVGLx0namX2qKxDWYoBkpidLekx2OQL+N+XYnyJZGeJfsamENn/kwvvz8RfJzBCv4FISelN/iVn1oWTEndLoPcoCUo5tFcnKEk//YCnaaZjuMW7TD7pe8I13SvTytyXt7AFbC8PUs/slYdssdS4gEyKk6UOX8/FxLgcCmRnpsvKzibJvbbZzFcMvKEQ6Pf2aHNuxWbbM+uqfzwODpesL46RYpevIkQRIgAQKLQE6AArto+XBSIAEChIBxzZ32Ju1Ft7aKq969eqawl65cmU1dpEO7jggFDdhwgQ1FgvqsGoamD1anR74zDFLwJohgAg9UvMRBUeUHcY2Iu2IqN91110yYsQINaoRUYcBDcbdunXTVHxE82G0w1gHR2uLRewBbQaRPWC6D1jXteoWoEwA0X6zLvZsnAomcwFr43mhrAFCfsgQQAZAx44dtc0fshfw33BshIaGKgqzrtXxYH2O5n1BKQgcCnAE4CyjRo3SfulYD06Q/BiJfy+UuC0/q1BdYK2ukh5/Ojs138NTU+2R+h7W+kk1cjVS7+mtwnpa3+7hocYwBtLfQ296WP8bEXy07rPVwHt4aoTfOBX0+vINJbTlQNUBSDqwyuXRUGoAIzv5wGqtz0eJgWYqVG+nHQDOzR2ZnY7vFyR+FRpJ0r4V9rX5/5/5QvvTs2Rm6NWmdMGvTF1bS0LHDZqMB2uLQegjRP32pmQkRik/D08vZYD5/CvfpA4CzSYILJbNjuOyEzi+a4ssemekpKck2+ZucucAqdf1djm9b6csmDRU0pIS9TvfgEDp+sJYKV6l1mXfByckARIggYJCgA6AgvIkuA8SIIFCSyAlJcVmCFoPaSLdjq3yEPmF4Y86daSOowYdDgIYsWidB+MXRnBERLb6eEEcjpoGZo/Wtof4zDH931rWsG7dOrn11lv1VhPxjoyM1Gg/HCB+fn5aH79mzRoxJQFI4TdaCtZsA6sDwJphYK41hriPj4+tPR9S8d9++2012k0kv3HjxuqQKVu2rNbnT5w4UfUajJEOvQYIN2LfyG4wZR2Oeg25OQCs74vpmAAdBLQJBC+zntFIuNzPH2n1WtOekSa+Ja7TtHmk9nuHldNouRrWZetL0sE1unRQ3ZslsG5P/W+I853f8GX2vaVqa5o+DFujIYDOAkYDIHbt59mRfhjY3n4a/fcrV19r52PXfJydVu/hJR5+QTahQTgNghvcIQmox0cUHpH/Nk9rZwI4HmLWfCQph6E/INoRAHtNjzkuHl7eFgcFvs3KdX9+pWtnp/HHndK5vEPLSHiHwTqfdj7Y9IOWEXj6BAjcHchQwF5CWz2pzMxAWUPM6o9tjgSvoOLq6ChSo6M6Ls6vm6ZdC6gDcLnf4uz5EP1f9uFoObTpH4dSYHhx6T50ooSUKCtnDuySBROHSmpStrAjUv97DH1bQkqWzZ8NcVYSIAESKAAE6AAoAA+BWyABEijcBKy129aTmhaAjq3yjIF6LVO50JlxNojsIb0f0WwzTO08frZG4iGi16RJEzskGzduVAV9GMeIssMpYNVSsGYbLFmyRLMIzp49q5H4vn37CvQYkLYPo90Y6EeOHFHnyqFDh8SUWDgzyKHUj9R+ZDmglACZCCg9sA7oA0DHAZkM1mwPOCNQHrB+/XqnxjzOg8yH+fPnq/gfykTwrhjRP8c2ipf7PbGK85mov09EZW3jhzZ3EOPD/8Hgtqr6Yx9WZf/s2v5G2UbzofWqnm9Vvbc6ANAFQA1s38Acx1GFfV03W38gvO0zErv6IxXRU6FBaAqUrKlCg0j9N3vDtb7FqqqjAhkCgbW75Xl/kplu5wBAFwDU9+cYWVnaCSH15M7s/QVGiH/FxmgRkL2fcwdsGRH6fZGi4l+piX6PtoBwrngGhFAH4HK/xP+f79zh/TJ/wmBJiT9vW6FG6+7S8qHn1DHl6AAIiighPUdMkSLhxfJpR5yWBEiABK4+AToArv4z4A5IgAQKOQHUisOgc1TzN0atiS4DA2rCp06dKhUqXNuq4Nb0ffN4TR081PkxHB0frVu3lnfffVfT3TF+//13rYPHQMQchrkZcB4gAv/OO+/oR8aZArX+hx56SI17U4ePde677z6BcY8BB0CfPn3k22+/1VIAk17ftGlTmT59ukbaEb3HXmBsHz58WAYOHKhlACZDAWr++A71/JUqVdIsjRo1atj2h2eOto8zZ860rQmnA7hAxR9ZArt27dLShWnTpkmrVq30Oij9o/MA3hdkhsDoxzpwGBihQccyisv962NnxP8/Oq916lmZtswArAlxPJQCwDlgHU5b4uF630AV6UMKP4ZVrd+lgS2iIoKm24DpNJC4e4nEbcluDWgd0BJANgEU9+EAKFKtlcT/+Yv4VWhsK0fIy/6gMxC9eLw6GRCpD23+qPiVcd6WEk4H6AIglT/n8BDv8HLa6QCigDmGh6ddBsXlfpbuPt8f0z+VbfOy9Rgw0BGk3RMjpXKj1vrzoY0rZcn7r9q+L1Xjeun83Bvi4xegnyEzYPPML1U/AE4EdAeo1Ki1NL79ESkSVnAzsNz9ufP8JEACuROgA4BvCAmQAAnkMwGo+EPADgafGabmvFixYqr4DiE5DBh6MECNGn0+by3fpnfW9cCaug5D19S0m02gvh2RePwjHcNqeKP0Ad/BeRAVFaXGO8T7cC3mevjhhzUSD2fK8uXL9X4Yzkjth/MAUXfT+xuOA7TxQ4Q/JiZG2wrCQQCFfhj9iMDDwYASApRbIBPBGPKYD04JfLZo0SIbv06dOukcwcHBsn37dt0H1sTzRdYB9tKlSxftSgBBQjgScD+yBOrXr68GP/QcIJz43nvvqQMCDgAzoAuBloZbt261dQXIt4cnIgk75uofjMA6PfQP6upjVrynKetIZYdTwLd49ZzbyMqSxH3LJWHHPMlMitVIq094BQludI+dswAp/lDQx4BYn1Hqd5wQwn0xv0+RzLREXRMp9BjQFYj/a45tDe/Q0hJYq7vE/zVbU/fhAAi+oY/Erv9CkGFQtOOQ7KnzuD+IIcJZgPKCsNZPqWPB1cBZ4rf+pGULpsbfK6SUBNbsrC0OM5KitVsBsgJU98DDU7DfoOv7qNAhx+UnkJoYL/MnvChnD+2xTe6Y4r/+h6ny18KfbN/XbNtDWjz4nP6cGH1WFk152e5+c2FYmQrS/cWJEhDKbgGX/8lxRhIggfwmQAdAfhPm/CRAAk4JwMCCEYUU6rVr12ptO2qrIdxmHYikov79hx9+UIMKkVJEUKHs7jgyMzM1Sgp1ddSJY7jq8Z7DyEhP13sRlUdqNow4DPR9h+I7lOBRk5+XgX389ddfKkYHIw/7dhzGAXD8+HHp16+f1vojEo1U9gYNsiOkMFiRug6DEPXwYAQHAerLc3MQ4L59+/bp+sg6gFGJSDNS6BFF79y5swrgXWjgHHv27NHe82YeqNjDUIdxnNtwrO3HtdaafGv6Pb4zwofWKDrOAcMbkXzwcRz16tXT+vxVq/6p78X+YNDDADf3oK4fBnVeBgT26tatq++BGWCHlo1Lly5Vg90M6A+g1AHvm7MBRwHuRVmDdS48w/79++vnKIFwHHjOeO+s86LlIRwbeA752QEgL4wK8jUquvf/2n1oAIQ0eUDOb/hKvALCJLzji+LhdeH3viCfj3vLO4GTe7bLwknD7MT/ytZpKB2ffk0j+Y4OAk8vb+nw1CtSof5Nuohj9oB1ZVyLLgLlrrcvS8r77nglCZAACVw9AnQAXD32XJkE3JaAtb2bFQLSqBElxYDxiag4xPAcDWj0dYdRXLToP9GX06dP67Xff/99Dq6ooUarNRNZdrwAxjrE4KwRXcdrYDxDEA7GmasBgxVzQegut7lwPyLJmA/nMDXwVvE/XGMVrjNrulKNN9/nxsFcg1Z5w4YNc+nQuNA5oLQPxwqcF2i9B4dF6dL2fcytZQ1mXavAn7XrAb53lfmA9wAOIjhGVq5cqW3/8CxQ+4+af3QRwHNHNgD2AWcBIurIEBg7dqyUKVNGTpw4odda3w04kuDUgaME7x0M9R49emiWAcQF8Qzh+IBDAGn4uB9ODXQFgPMEafi4HvuBEwvXYp9wQKCUAY4WlHOAEe7B+4D9QXMAmQrIQMC9mNOcDfdiTggawtk0evRo1QHA+4szI4sEegT52QHgWv9LCToD0UsmaLs/aA8gdf/8xu/0WEU7vCBWhf5r/azcf+4Etsz6Wjb/8qXdRXW73CZN7xqonzl2BwgvW0m6D31L/IOyO3VAPPDAhuxsImejw5OvSKVG2aU7HCRAAiRwLRGgA+BaelrcKwkUEgKOrd9wLGtrMxhGSJVG6razyK+1ZRvuhaGMNPoNGzY4JWQ1PK0XwNCFkwGt2lCbfaEBVXi03nOmvo+0cdRyI73c2Z4d54YhD2MQxp2JKlsF8HC9MyPaGkV3nBNp98iOMLXiuZ3HldAg2CPyDOMZ6fF5GY61+7jHqNxb70e9Pcob4KQw4nv4HtF/lANc7rZ2RmQQWQxIz3/sscfU0Ddt/PJytoJwDZwU0BNABkB+dwAoCOf9t3uIWjxOxQDpAPi3JK/d+9NTU2TxlJfl2I7sjhBmtBs4Qqo0bee0O4BpDWiu/f3jsVr772z4B4dqCUB4OXv9i2uXGHdOAiTgTgToAHCnp82zkkABIWAVdzNbMlF9KKnnlvaN660OABjPUHfPzeh15QBAxBaGaF6Mf7NPa5aC+Qy12ohCQwk+rwNlBWglh/ZxGMh8gPMANeMYcCgg7RtOAOtwbCdnvssLB+s8zhwJMP4hQIjI88UM0xoPEWwMV20PEZ2Ho8aI75k18kv3wGRQ4KzNmjWT3r172707F3PGq3EtHFR4RwcPHmzLgkEpAp5PQEC2SBlHTgKxaz6V5Mj1Kt4X0uhe1QnAYAaA+7wtCVFnZM6YZyX+XHYbRwy/wGDp+sI4KVbpuhzRf2c1/Ue2rZcl746SjHT78iFkkjW49UFp0PNe1bfgIAESIIFrjQAdANfaE+N+SaAQEJgyZYqMGTPG7iRG2RxR/AsZ5Yg4Qy8ArdgQVf71119zpQJVeAi+IbXbjAMHDmhKtTPHAdL8kdqO2nnHYZTlzecXMpqhfA9Df/Fi+0gS1kCmAGrhMRxV7p1lSeA605rOui+0vnPFARFv1NXDGLZG9KG1gKh75crZESxXZRn4DnvFM0HqP7QIkP5vHR07dlRlfdTjY7hyXuC5o7YdKfUmW8Mxm+Nyvt7QmECGBcoN0AEA614rEXRrdgqeH4wOvEPOnv/lZFYY5oL4YPy2X9Q4K1KjoyQfXCNewSWkaMehNNgKwwPOwxlO7NoqCyePkIzUFNvVwcVLyc3Dp4int5csmDhUzkVm63l4eftImwHDbJ0BbDdkZUnk1rWy4b8fSdzp4/pxcIky0qDX/VK1aXvx8PTMw054CQmQAAkUPAJ0ABS8Z8IdkUChJgCjF/XnaLdmHTBGURuNaKdRxHcFAorqcCBAGHDkyJEX5GXtwY6LYbQjld+0kDMTIIKNcgDUYcPgQs05DF9jpOM6xwg8xAbhSHBM+4cDAWJ5aDeHFnVwcLgazlLo4XyAJoDjvI4CcDAUHSPqZh2kvYM1ShYgYGdto+doeLvKhujZs6cK1Zkaf2fOG0cHS3R0tEAgD3X51oF74diwOn9ef/11rXl3pc9wwYfr4gKThYD0f2RZoLUenDe5lVBc6lr5cZ95Hm3btlXBwBEjRsiaNWsoAJgH2Kmn90jsyvclM9V0UfCQwDrdJOj63nm4m5cUBgI7Fs2Udd+9b3cUtPjr+J9XZd33H8i+1f908KjX9Q5pcsejdA4VhgfPM5AACeSJAB0AecLEi0iABC4XAWf94U39P6LxiGSbgdrwM2fO5KhFxzUQZUPrNFM/D4MbbdSsKu1mHjgXkHJvhmP/efM5BPnQq90Yo+hAgDWgvG6GNQMA4nIw/levXm2HB46EyZMnS4sWLXQuZ/Xw1hsco//4DsJyjk4DZBOgzACt8MxwVNM3n4MPnBxggoHIPboHmGGNhLvKIHCcIykpSWvR4XCwDkcHiysHwN13361OFVNygcwBnL1EiRKX6/WyzWOeXfny5TVlHhkjEPYzmSYFuc2iyVYICQlRPocOHVLnDbI24MwoVarUZedVqCbMypLY9dMk+eA69NIQ79CyEt7uWQoAFqqHnPthnNXvV2zYUgLDismupbNsLUErN24jrR4eJD7+eevw4kYIeVQSIIFCTIAOgEL8cHk0EiiIBJz1h0cEHJFqRN9NajiiyjA2UZM+ceJEu6Mgkrxr1y416jBgcKN/O4xdKNzjOzPQWu/rr7+2ay/oTFwPAn9Q5Tdp7LjfmQq/Ec9zFXlHyj0MTdSbG0dCbg4Ax9p/rIt0fHQlwDmtwzHVHt8501PA546CgnCCgK8ZiLpDYwCK9kiVR3q8dYAbzoqsDDNclSU46iK4cgBY5wcnOFzgZMiPYZ4dyhaQjYBMETguXIkf5sceLmVOvFd4VsgewTPEewlnEt6Ha8F5cSlnzpd7srIk9ew+kfRU8SlZQzw8vfNlGU5a8AikpSTJb2+PkJO7t9ltzsvHVzLT02zGf5naDQRK/r5FggreIbgjEiABEshHAnQA5CNcTk0CJJCTgLP+8BA2q1mzpi2dH5FzGIeIDDsawjBMYQjB+Eck2WpwI4PAMW3esebbVRTbsbYaZQJwKmB9M6xp81FRURr9R2q9daC1HNq+BQcH2z7OzQHgaKjjJldlEo7lBzAWjXFo3YPjmdFKD04JXIsBhwkiyWgthz72EOGbMydbKM0Mq4PAfObMeWPt3mCuy4sDAJkVcPrAAZEfA46kW265RdP+ET2HEwAOjILeQg/ZGHDG4H/xjuPZDRw4UFDKgC4TaF/I8e8IpCYlaI/3A+uXaS/4ouWrSsf/jJLg4qVFsrLk1L4dghZyMCAhAFckvJjUatdT6nTqfcFI8ZmDu2XtN+9J1OF9em+Z2jdKx6dGiU+AJcKclSXnDu+TLb9+K8e2/yFQrMcaze9/Wio2aO7ycMnxsbJ7+VzZt3aJ1qRjftShh5YqJzfcfI/TuvTzp4/Lik/Hy+n9O/VspWvVl7YDhktASHiOdbIyM2XfmkWyccY0SYw+q9c0ufMxqXZTx1zT4+PPnpSdS2bJoU2rVHQP86CuvmiFatKo78NSplZ95/f/v8Z+40+fSuzJo7q/Wu1vkZvufcr+eodnkpmRrkJ+rR95UcLKVNRnuOLziXJ482qbcX+pbwh4NrvnCand4VaJP3daVn8xSY7t3Kx7CytbSdo/PlIgGJjbALu/fvs5Bw/oB9Tt3Feq3tRBvH3/0aNxOtdlYnOpHHgfCZBA4SZAB0Dhfr48HQkUOALOos0wmmFQG6E8YxQ7E5NDb3UYsLNnz9azoc4dNerom+7KuWBVTXeW1o95UKcPpXgMGODQB4ADwDqs9eowMGFYWmv04YxwZqQ5q5vHvKivR3aDNesAn7vaI4x4dDQww5Uzw5noYWRkpGYUJCQkqIgfzooMBWdGPeZ31BrAZ+h1DyeEdTgT1buQAwDPEA4eOA/ya5hzobVgo0aNtBwCziF0a8C7UlAHnhOcI8eOHVPnxcaNG+X777+/JvZeUJla95WWlCiLpoyUE3//abddtIer1LCVbJn9tfw593s1Yh1HRMVq0vE/r0lQhPOSFRj/CycNk5T487ZbcU+3wRNUgR4D362Esbp1bQ5jNTC8uHQfOlFCSpS1WzozPV22zf+v/DnnO3UWuBqOEW0YyuhlD8PcOprd86Q6M6wDa6z84i272nh87xsQKF1fGCvFq9TKsWxacqIK5O1eMd8pL9yAv2Oqt+giLR58Vjy97bMwDm5cIb9/9Kadyn7ZOg2l49Ov2QzkxJhzsuqLSXJ024YcvOAE6DZ4vJzYvU2WvPvKvzb+zQGrNGkrbR4bKis/m5ijDeCNUP/vdb/TR5AXHrgRjqa2jw2TEtVqu3yWl4sNsxuuhb+VuEcSuPIE6AC48sy5Igm4NQFn0XC0voOxD2PamopvoqFWBf2KFSuqEXv27FlBNsAXX3whDRo0UKaOae74zLE+3VlaP66DAwCOhblz52rrPVxnHTCqkTJvjEdna7lSmM9rir1Zz9UeHY1yV4a2Y6eC3F44Z+UQzs6BbAO0KXQsx3DWls7ZczN7gJMEc1j1CPLjF8JRGwHrIvoPUb2CPOLi4lQHA84WM+AwgUMKmhgc/47AmQO7VAEeWQDWUb/nvZKamGBXH+5sJUTo2z/xcg5jFteu/2Gq/LXwJ7vbKtS/STo89Yp4enlrRHnxuy/Luch9Tg/h7ecvXZ5/U0pdV8/2PaLbv386Xg5vWZOng1/Xsqu0eOhZXS8lIU7mTxicYz1nRiycC5tmTHNqRDe6rb/c0ONuu/UvdBbrxXACNOzTT7MUzIBzYsl7r6ojxDrqdrlNmt41UD+KO3NCfps8QmKOH3Z6djhMbh7xjuxdtVA2//Jlnvjk5aLru98lNVp3k7ljn5PEmCi7W5w5T3ABHBVL3n9VTu/bmZclxC8oRDo987qUrFYnx/WXk40rZ1WeNsmLSIAECi0BOgAK7aPlwUigYBK4GEE8VzXn5mTWNHVXvecd69NdGdeuaMFwREo2orL+/v56WVpamgrLwQlgHYjOIxvBXGe+cxY5z62fOzoAICsCjg4zLibVPq8OAFfncLY3V2UJzurS4cxBNwfHTg84yzPPPKPfoYVjfg44LJYvX67Pw6yLDgD5ve7lOBNaVOL9gvhku3btlFndunUvx9RuP4crB0BQsVKSgPT1rKxcGcGwhkEPw946XBnbxmCEIb9oyss56tKtczhG211F5XPboH9wqHR/caKEl6usafy/vvG0Oh6sw9EBACN33rjns9PwnYzru98pjW9/1PZNXs7iOE1Y6fLSfejbEhASpl+dP3Ush4ENR0G7J0ZqOz4Y/3DUnD99zOVxYdz2HDFFTu7ZLsumvnFZ3m1kXyDj4WzkXln2wet27wOefaenX5Ny1zexW+tSeGCCiIrVdS3/oOz2qWbkhU1ujhHMY9igtISDBEiABBwJ0AHAd4IESOCKEsjNAYBIJ0T/KlTIrrHct29fDlE/s1nHdHtn0XBnAoBwADz88MOCTgC5DcwPgxHGP1T3rW3qYOAiswD95a0DtfQwvh2HqUe3fp5bOzoo5aPVoXVAAR4Oh8qVK9s+xpnhBHHsQpBXsTicA+J4EEm0DtTLo+2cVSnfWfcG3ONYloDPEMXG/rdu3Wo3b36q/l/Rl5iLXbMEXDkArAdCHbhfkWBJSTjv1CFQs20PafHgc3YMzh7aIwsmDtGouxnGoI+oUN1per0jRBPRNlHb3KLyMBrTU5OdlgRA2K5So1aa5bDwraFyev8/oqhY09EBELllTa4p9NbrEZ1e/cVk2bNqQY53AH9HwgGBTAroE1iHo3PD2ZpFwopKj6Fvqx4CUvqP/rUx1/csuHgpuXn4FPH29dXsi2M7Nun1GampAr0Ex2cKTQM8W2cDafnVm3eSyk3aqM6Ds2wOq3PFNkdWlmz48RPZvuBHp/Oi1t/T20d1CpyNJncOkHpd7f+uz41NUERJ1XTYv95ee8ZxbjoArtm/orhxErgiBOgAuCKYuQgJkID+wywjQw1GpDM7G46GqzPD2dznqNrvLLLvzGiGmBoU+lFn72xAZA3icVCPR2mCswHHBAxctAG0jmeffVaGDBmSo6f9qlWr1JGAtHQzXJULwCiHOB7qvq0DkWAI94WH/yPehfWhI2Da6rli4+rtQ4vF2267LYczxJkjA6UR6EfvOBxV9RMTEzXqjtIMx9G+fXut/S9atCh/IUjgqhC4kAOgXL3GWq8OQws6AYunvJyjXKBk9brS5bkxdsJ+e1Yu0Np+6zBR7wPrl8r67z+8YHZBiaq1pMugsVp3H3vyiMwb94KmlltHYNHiKkSH+nHoAWBNiBlah8k6gN7BwreHy6m9f9l97+gAgOChqxR6a1QekxzftUUWvTNS0lOS7eaE1gFKI0JKlFGdA0SorY4Hx+i5MwO7VI3rpfNzb8jORTNdliNYFzXX+/gF2O3F2XkuxiB21UXAUc8Bi547vF/LLKy6D/gcz7DpPY9L9eadZcOPH+coDTEbNjoG1lp9Z2zMOwfHS17eJWfv6FX5heOiJEACBZIAHQAF8rFwUyRQeAnklgHgWOPuTNTPkHFU7XfmLEB7QSipR0RE6G0w+hHxnjFjRg7AqK+G6F/9+vVdwodxDrV8nAFp2o4DTgGIzCF7wIy9e/dqCjc6FFiHM8FAzA8D2bEbpMvlAAAgAElEQVTOHvdZOxDgZxja6DYAwUTH4awVoeM16DUPUUMjpmj93rGUATX9qEv/9ddfc6wFfQN0bcDIbf/43pVIItKuIXaHDAdkNBgxxsL7W8CTXS0CuTkAHHvCu6rFdmZMrv7ybfl7+Vy7YyGV/cY+/WT++H8MeUSgYbjGHDskSedj7K6H2j7E5zDQpWDbvB/svodRCQMZxp0ZMP4d099NBoArB4C1zh7z5OYAMFH5kJJlxZWoICLxXV8Yr8a/GZtnfiFbZn9j+9maAQDHBRwrJmJvLkJmBfZmdXzAAeHtHyA4i+Ow8rJ+928dACiZmPPGM5IQfSbH82z/xEi7DgXOnjs6ILTqP1iqNmuv90OI8cCG5U5fecfMiMvFBu+e416v1u8c1yUBEih4BOgAKHjPhDsigUJNwJUDwFlE3Jl4HuA4S+135izAdRB+a9y4sUBdHU6DefPmueQL43/o0KFq0Pr4+Oh1ME4RKYfhj1T5Xbvs02mtk2E9OBGQRYD74JRAKv2OHTucrgkhPBjxcFDAIIdS/Y8/Ok8lxQRwDvTt21c7JsDR8M03//wD23EBCBriLMiUMMKFaCmHdXAO3BsTY2+AmDlwL1oGggM6DSDzwJlTAtePHTtWuwpgT9i/s8i/dW8Q4UOGABwu+Mc9xBxxZnQowH6cdTAo1L8QPNwVJeDKAeCqHtuZ8eboAHBltKEFXnzUGfl7WbbjDO97g1sflBu636WCcY4CeCYyr3oC4wdrq0DrqNG6u7R86Dk7A9TR2LUalK4cAFC5b/f4S7apnWUvmC8rNWwp7Qa+pFkQiP5Dkd/RGM+Rxg79jY/etEtTR0bFzcMnCzIY4PiYN/Y5iTlxxO58aE+Ien5HXtWbd5Q5Y57LYZC7EuT7tw6AE7u2ysLJIyTDoeOCoxiiq3OUqdVAOj072tbJIDcHCwCgAwWcT8lxMXr+1V9OtislwTWt+g2SM4f25JlNg1vukxt7P3RFf7e4GAmQwLVDgA6Aa+dZcackUCgIuGqJ59jjHod15QBwVj/vKlsgLCxMNQXQFu5iRsOGDVXMD8a7K0PZ1Xz16tXTCL21k4C104H1PhjbJUqUyJEh4GpulDUcPnz4ovaE/YSEhFz0WaDJcPr06RwlBo57c7UnOBAc9QnMvdiTr6+vQPDQOlwJKV7Ms+O1JOCKgCsHgKv2bs4cAI6Cdq4MQXQW2P0/9r4DPIqy+/4kISGBhCQ06R2kSG/SO4RYsGL7EBtiQ0CKCCgogkgXFQui2AsKgvTekd577z2BJKQn+z3nxllmZ2e2kFDz3uf5/3+f2XfecmbZmXvvuecum2XP9Jet31J616elJJtS8zUHn33n548dIBl3zcgcaNv9QwcBuphzpzB3VF/Enj9jH6enfnsaALCisXvyLWJ7w/v6jRHRQc1YcsD96zstMFvf5MXe0p0g+sRhzB7RG4mxV+v0/YNyoc6jL0opgkan1/CKOnHISV/BLyAn2vUYisKVnBlbmQ0AmAVEzAQAqfg/d0w/p4CIMTDBFoYUgNTfT0+w1cYQG4owbv77e6fvkhk2vI5BhTL1W3izjBqrEFAIZCMEVAAgG91sdVSFwK2AgJVTz8AAle/1tmzZMul/bjTS0Xv16uVQa2/Vz97qzKx9nzt3rrQevFajU88MtjsjM4Dn27p1K4YNG+ZuuHxeoUIFUK/AE2Nt/dq1ax26BnhynTYmKChIMv3ujPR8MiNYVuHO/ve//0nnBGb7GZzx1AYPHgwGg/Sii55eq8YpBNwh4KkyPuexcqCNtedmczITn7dEWbvqP9XvI3p/jLzFy1qq83NNOtQUjDN2IwjME4YO700QdXcanc/FXwzBlairNHVSz1t1G4zi1erLGKtadiMDwEpvwB2W/DxfibKI7DdGat5hs+HwxhVY+e1oB+dff3ZeYxaEYalBgbKVcXTjSlk2V1g+RL49CqGFisPMgTYKJur3mtkAgLF8IWM/GQKFLIXQzKz8wiwwYfU98gRfbW0rbMyCEK6CI56uqcYpBBQCdzYCKgBwZ99fdTqFwC2HgJmjbkbp58ap1E+nk3X0ejO29uNnrFPv2bOnS4o/x5ERQGr8008/LfXv/N/eBgE4B9X+WdPObgCurtfX41Osj2KALA1wZd26dQNLIigqqBcONLuGwZBXXnkFP/zwg2gTeHsW0vcZyBg9erTLPUVERAjFn+UQdNCN90R/McUCKWTIs69ZswY8j1Go0GyxevXqiUCkvtPBLfcFVhu6rRHwJgBg1o6Nhzd2AXAnLMhrqkZ0RL2OXYS+b9Uy0BWwpM7TIb506pgIyp3Zu80hSKCVF9R84BmHEgEzBoNDAMNmw6ofx9up5d7eXAoXtnj1XZzdtx1bZ/8m2X29Gevh+dmRDSukBEJvzLD7+vnZuxroGRk7F0zDv7987jDeSgCQgzZN+x6bZzh2NjFV8Lc4rBlmZgKAZoEGY02/tsTZAztFPNEoFugJ3q6wMcPSm7N6sr4aoxBQCNx5CKgAwJ13T9WJFAK3NAJmgnLM8rOmXatV1w6QnJwsf9dnnCnsxzp7Bg2MNn/+fLCTgBVlnw4mhe9IWecLsyY+xzr8f//91y1udPyZ2X7++edRtGhRpKamiuPNrL6Z483xzIA/8sgj9v7zFLtjpwAzXYCyZcuK2B6V/Wlff/21pVPPsXSyWePv6+sL1vdT34B46UsPrA7FTghs90dxQYr30fG26s7Aun2esUyZMoLZ9OnTJXBixJnn5dmeeeYZoffTOH7JkiUivuhqX2R/cM4iRa4Kibm9IWqAQsBLBKwE3sxKAPavmo8Vk0Y6Odpar3ptaQYA5ox621SojmP02ez//lFg5eSx2LvcWo/Em2Ox1Rxp53c3be/g/HOO+WP74/g2x4CjvkzAStXfm/WtxjLz37RLPxS7p47DEDOnVT+A2f3IfqOQp2BGtn3Z18NxYM1ChznMWjFyQOz50/jnwzeREBPtMJ40+oi3hkv3BFdmxZooUaMBWr0xSEoYNPMmAMBr2N6P3yd9q0hvcTZik1m2g7frq/EKAYXAnYGACgDcGfdRnUIhcFshQAX9Dz/8UBxWOrADBw4U59LMTp06JUJzFIqjOjwdSdbnmxmdzV27dmHixIlC76eDSke5Tp064oQ3aNDA7pjqr6cjv2PHDixevBjr16/H5s2b7c4ta9UrV64sTnn9+vUREhLisLS2JtX4ly9fLplurtmmTRtpm1e8eHGnrVKIj+KEbK3H8dwX56dTrm/zR6eeGXQK661YsUL2RIFBjuN44164EJ15BjN4ftbXb9++XdbnnngWBlBat26NAgUKONDsrdZ66qmnwOy/PjjDMxMvljXQuWcwhiUVdOIZGDGz6OhoTJs2DXPmzBF8GTDhfogpA0AMRDCQoUwhcD0RsBJkMwYArGjboYWKIfLtMUIJ1+zUrk2YO/od2NLTTLduJt5HR3XuqH6IOXfymo/L7HrZhq1R+6HOyBXu3LKU2fiZw3o4tTHU2g2Sss82gaSR642tEAuWqwKei/vUjK3/PHFe6WxXaf0wqrbvmFEaYLCNf32LLTN/sTx3tcgnUffxl+Rzq/tgJgDI0gnW2pMdYWZNXuiNCk0iXOLN9f4Z1t2JyWDWccDsu+QfmAsRvcwDDdREmDe6n0N7RGo7BOUJh/Z/g0LDcXzrWo+w4SAztoJqAXjN/6TUhQqBbIOACgBkm1utDqoQUAgoBLxHwJaUhHMTJuD0kCEIuucelJw4EYF33+39RF5ckXLqFE706oVLM2agQNeuKPLBB/DVtVb0Yio1VCFgRyDq+EERkzO23+MAYwBg3/I5onhvrMXXO6fioCbGY8En7+H0ni2mSLuqx+Y+tsz4EYc3rEDC5SgJyOXOW1AE9Y5vNWck0VHMW7wMKrfsgNL1moEOp5NZ1OJr46gjcH//T7B3+Rxsnv6Dw+VmLf20AWa18dpnDEYULF9F9sVsuW+Oq5lybYwtPR3b507BxqnfIj3NPFiSMzgP2vcZKdoCNKuSDa3VoTY3nX+WFZzatdnyGy8dDV4d6JDFNw4mO2HJlx867c+MIbLmp8+wa9HfTutZBRqo8D9vzDtgIEUzY2kBWSfLvxlhegYjNlZshaJVaqP1mx/YuxConwCFgEJAIWBEQAUA1HdCIaAQUAgoBEwRsKWmiuN/+oMP7J/f9dZbKPrxx/AxecHPChhTTp/G4aeeQuyyZTKdj78/ys2YgTwRrjN3WbG2muPORYAK7CsmjXKikmsn1jt4VvXa7HPfvs8IBOcvJJfR6Vz2zQgc27zaErj8pSrINQG5gj0G17JVYYmyaNvzIwf2gXFSMgr+/WWCCOcZgxfaWAYA6nXsilU/fuJQk84AROPn3kIFlhKY2OENy7FkwhCneenwN+/6jnkwgvPYbNLScMV3Y3DxqKOei3EZo/NqhoUxqMIgzIpvR+Pw+ozfDPnd8PGFzZbuMD3ZCG17DgUz5E5ms+Hgv4sl6MO2jkYzCidSAHD5pBFIS0lxGssyg3Y9hznc8/TUVHHsD65d7DDeWMrgqjzCiI1V9wnjXj3+4qmBCgGFQLZBQAUAss2tVgdVCCgEFALeIUAn/ODDDyOocmWE3ncfTg0ahNDISJT68Uf4GUohvJvZfDQDDmeGDZN1CnbrhtToaET99BOKjxuHgt27Z8USao5sioC7Wncto2ymrk/IWPvd5IVeKNewDZjJPr13K1b/8AkunznhEtF72j2G+k++4hXqDCzMGdkXF444dwHJV7I8Gj/XE/lKlBPaOI3OJYMWW/75Caf3bJX9uTJm68kcSIy72oaP47W2e2bZe37O4MLs4b1xJfpq5wH+nYGDYtXqyTlD7ypm1yGgI00mw9ZZvyHq2AHLgIR+r0Zq/+ndWzBv3ACkGZxytsWr1r4j4qLOYdnEj51o/+HFSiH6xBEnGKhLwCBH8er32vGLu3AGG//+HgdXL7Tco8aMCMlfCHuWzsTaX79AWqqz868tWLpOUzR+oZeUQJD6z/H7V85zmN9MMNBVAMCIjZWehQoAePXPTQ1WCGRLBFQAIFvednVohUDWIUCK5o75f+Hw+uW4EnVOJiaNtXLrDqjUsoOiIWYd1Dd0pvT4eBzt0gVRv/yC0r/+ilzVq2N/+/bIVaPGdQsAJO7eLWv45syJcrNnCwvgKHUUVADght77O20xOqKLPh2EEzs2WB6t1kPPIvrUUVGot3Kg6egGhoQJ7d8sS2yc3Kx3vKfYWpUgaNdrNeN0/o2OvHENH18/S30CbSwF9yJ6D0dIgcLWW7TZsO6Pidg+9w/LMQwuCEZJCcKQ8MbM1OutAgC8F2RVmLVMZIeAOo++gEWfDTYt9+CetH0mXYnx6F5q1/j6+1uKPRrPyjUCcuVGYuxl08BCxRYPoFGnNx2EGykUyO+qUxvIkFBE9h0l5SGaWTFFVADAm2+dGqsQyJ4IqABA9rzv6tQKgUwjwBfg9VMmYvfiGZYvzKxvbN3tA3vv6kwvqia4YQhcWbsW+9u0gX+xYig3axZSz52T/w5/8kmU+Owz+Pyn8p+VG2L2/+SAAcjfpYuscXbUKPnvMlOmIPyxx7JyKTVXNkLg2JY1WPTZ+2AZwPUyZs3pjOvNVa96d/vwJGjhbg46yeUatRFWQNyFsy6d9mZd3wGz1u6MWgWzR/SWdoTXagyMMICRlpLsMIUmTqgXDqSQIdejE+2JFapQFa27vY+cuUOwafqPThoHnsxB3Niu0R2TgnOxA0Nwvrtw6bR3eIQVKSEOfVDoVTFJzmfl1JthowIAntxNNUYhoBAwQ0AFANT3QiGgEPAagfhLF7Hky6GWasv6CQtXrI42bw4BlaGV3T4IaM543qefFuG/i5Mn49jrr6PkpEnI/8ILWX6QtEuXcKhjR8QsWCBr5O3YEYc7d0b8xo0oP2cOAitVyvI11YR3PgJ0pBeMGwiWANDYa56OnVV9/LUgUrxqPaSmJImjrTez1nHezM+e8Qs/HQSKx3lrdIAbP98LpWo2xMrvx1m2HKSzW/Ohzqj5wDNOLQSt1rx85jjmjx14TR0MyDBo8MwbWPf7l7h0+rjDEmat/Yz3z2pPPEeZei3Q6Lkedi0CT4QBjfPRoWd5waF1S3B2/06XsFOUr3mXfggtXNyrjg50/tv2GGrKtrCq6zfDxioAcC1lJ95+v9R4hYBC4PZGQAUAbu/7p3avELjhCLDucOGn7+Hi0QMere1OWMqjSdSgG4pAWmwsjnTqhEvTp6Po0KHI98ILOPTEE0iPjUXZ6dMRYNLaMLMbjN+8GfsjImBLSED5BQuQHhcn+gNcu9ioUddNdDCz+1bX39oI6LP//C26u9l9oIAb67JdGR1V9q/ft2KuZa03nUWKB9Lhoho867y1wALXavJiH5Rv1DZTANEB3vDnJOxZ8o/LmnNtEbMWfFbdD5iFr/3wc6h+31MeO//aOgxOUDCPlHVPMuVsdVfzoWcFjxz+AVj143g5k2Y5cgai3VsfgRl8o1mJMtqvDciJek++gorN7rPX9WufsVxj3e9fSccDd/ukvkLzl/shrEhJadW3cPy7liUEBcpURPOu/UFhSFrMuVNY+tUwnD+0x/J+8zvBoBC7BDB4YGo2m8fYxF+KwuyP33LQociq712mvrTqYoWAQuCWR0AFAG75W6Q2qBC4dRBw12fZaqe3cl9ivhSe3b9D+lLz5Y1nZO0m60jrPdFVWm5lN0vctw8HIiORdPAgyv79N+I3bcKZjz5C6Z9/Rvjjj18XOC7++COOPPusaAyU+PprnOzTB6kXLkjAIWfZjJZgyhQC3iBASv7iCR+Ik0oLLVQMtR99ASu+HWVax82a8vwly6NSywftreyijh/Cuj++xtl926VWnL8NIQWLoFyDVqjUqoO9zz3X0kqiuBbnYCbZSlDPm3NwLOv8D69bhkPrluLSyaP2un9Nl4At+O5u0h5Uijdbk+dY9cM4+Y3z9fVD3hLlpE6+SKUaXjv/+r1TQI/q+Uc2rhQnWKv7Z3Ahd3h+FK5UE3c3bY+CZSs7OOcct/K7MTiyaSXo/Nd+qDOqtHnEci9yH37/SlhnFN+zug9WuHKfuxZNl33GXTwrwQBiFxSWTzCr1OJ+FChd0WF9jts4dTIYRNKeC8SZrSCLVq7lFGwwe5ZwP6T5F6taF/e0fRR5WcPPEgMX5g021LVYNXmsnIkBKeoK1H3sJft3gPeE3QfOHdwFdqRo+dp7qiTP2398arxC4A5EQAUA7sCbqo6kELguCHggAGW1rpna8XXZo5eTXjp1FEu/Hm7ZmoovVMzWlKnfwsuZb+/hcStXYl/LlrClpCD0gQcQu2gRio0cifwvv3zdMvGn3n0Xpz/8EAElSyKgRAmknj2LUj/8gNz169/eYKrd3zQEjH3Xmam/q1wV6RevN9LlI3p/LA6SMoXAnYJA7PnTTqUJxlICdr1gO0MGCiq3egj1Or6cZUGrOwVHdQ6FwJ2IgAoA3Il3VZ1JIXAdEDi+bS0WfTrYIxqq2fLGFkbXYYteTXl040osnzTSLRWYbaPoHOQt7pyFTk9IQNSPP+Ls6NFg1jxPu3Yo8cUXyFk6Q6nZlpSE6KlT5XPWsgdWqICCPXpIDb1Pzpz2/cYuWYIjnTsjZ5kyKDN1qqjgn/vkE5wZNUoc4NLff48cBQsicc8enHznHcTMn49C/fuj0Ntvi0Me/ddfONGzJ3LVrYsS48fj7JgxOD9hAnKWLy+Oe562bR2yTkmHDuHM8OGI/vNPodyHPfooio0YgZiFC3H0pZfE8bcyZuOp0J+zZEmnsxV+/32p3Yevr1D4j/fqhYvffYdS33+PvE89Ba57sm9fXJ4zR/ZOLI537y76Aq4s37PPosRXX8E3MNCre6wGZ2MEbDasnDzWXvuuUcwTYy45BQCC8xXEAwPGI1d4/mwMmDr6HYWArpSA5QphhUtg/6r50LPxjKUVrsow7ihs1GEUAgoBqACA+hIoBBQCbhEg/XTuqH6WmXKq/bO38qG1S7Fj3hTzlkfN70Ojzj3drnUjBpCyumLSSI+DGeUatEaTF3tLL3DN6OBSFO/iDz84bJnOfYkJE8SJPt6jBy5MmuR0pMLvvYfC774rzjvnodjdpalTRf2+6PDh4sxr8zIjThG8lFOncPh//0PKmTMyX56ICJT57Tf4+Pvb2/Vp2fO4FSvsa2rXayJ6/Oxwp05IPnrUYV8FunaFX968QvV3ZSEtW6LUN9/g7LhxODd+vMNQv/BwlJ89G7nvvRcxc+fiwIMPitOu1fTr9y+BDdL+n38ecatWuVyzyPvvS8CDeClTCHiCgLE+WnN8GMikgKnewgoXR2S/sWCwT5lC4E5A4OKxg5gzso+UurR6YxACg0Mxd0w/5MwVLMEu/8BcWDD+XSmpKNewDc4f3iOdHch4q9Ak4k6AQJ1BIaAQcIGACgCor4dCQCHgFoHN03/Epr+/Nx2nz5CbiRJpF90qvYndCUqZHTJXWF7c128s8txVVD62paaCKvmnBg0SB/yuPn0QUKwYTr79NgIrV0a5mTMR/ccfEiDg5wVefx05wsJwavBgud6/SBFx6oOqVUPS4cM4cN99SNy9GyW+/FIc/dMffGDfBmvii44YgeNvvCEsA820rDid4hNvvYVzn34qH9HhL/LBB0g+dgyk1dM05X4GDyjmF7d8OXLXq4e7+vZF3LJlci0d8jJ//omUEyeEfRD122/CWCgybBj8QkPh4+eHnOXKwb9wYQlOHH3xRfvZg6pWxelBg2R/2lpaF4HcDRqg+OjREqRI2HlVVTv8iSdQatIkUHCQLQfJDOD1eZ98EvlefFH27RccjJwVKiBHeLjbulm3X2I1IFshcHjDciyZMMQejKSeR9WIx2H2W+atRklyahq+W7URM7buFkxfaV4fD1Sr6DW+hy9EY/icpTh0IRol8oZi8IOtUTw8VOaJT07BZ4vXYOm+Q8jh64vXWzRAuyrlvV5DXZA9EVg/5Rtsm/0bGJxv32ckLp8+LgGA8CIl0a7XcJzYtg7LJn6MkAKFEPn2GKz9dYLoS6gAQPb8vqhTZz8EVAAg+91zdWKFgFcIsOXT7I97g63/zIyCSHUff0k+Yp9t9tumaJLRKKrXtudQ+OcM8mr9rBzMDgZzR/V1UE32dP4WrwywawHonfaC3buLSj2z2PvbtEG+Tp1QZOhQHH7mGcQuXgytjR5p/gfuv9++XKF+/RDSvDmip03Dha++gl9ICAoNHCjU/IKvvYbU6Gih8Yd16AC/sDDELl0qjv3ZUaOQsH07Cg8ciCJDhsh8J/v1w5mPP5bAAkX7ctetKwGF/e3bS6afdHsyC0j5P/T447JWublzEdywIS7PmiX7ytOmDcr88Yespc3HoACDGTnyX6VG69v1aWyH9ORke9eAMlOmIDQy0s5KyNe5s5Q7RE+ZgmLDh+PcZ5/J/u/q3VvKDiiIRbE/7oGBAG2vnt4XNU4hYESAv0NLvvhQBN9oeg0SswBA6TpN0fK1dz0KMtkAfLn0X0zdvMseXCgYEowxHSNRKDTE45tx5EI03pk2D+djr3YjaFahNN69vyUYYPhw1mKsPni1t/xdeYIx7on7USAkt8drqIHZEwF9K0GtJeCRDSuk9IWChy1eHSj/Pk7u3AhqAtR/6jUsHP+etLFs8+YHKFatXvYETp1aIZCNEFABgGx0s9VRFQJeI+BG+C93eAFE9huFPAUzMuM0vlgwk2A0b7NsXu/VzQV0ClZNHod9K+c6jeT+2/b8EBeO7LcsDdD3VqYo3r7WrWUeOsih992HpP37xcmlSj4d4gN0vo8fR8mvvxZqvz77brZVZtb9ixZFjrx5Ufqnn3B6yBDJzDO7nnrxojj/wQ0aYH9kpDj12rqcy8xh19rqpZ47l5GVf/55nOjbVwIIwY0aoey0aZJxP9a1a0bm/ptvQFaB1XzanpnF185Gkb6wBx+UsgHqDgQ3aYIyv/4qGgCaQ5+rTh1hNTDgwSAD/87uAgwUhD/2mEyrAgBZ/W3P3vNdiTqPmcN6iDI6Tf/bY/b75E3f9EW7D2LkvOUyb7O7S2Pd4RNITEnFgPtaoHG5kh4BzyDC0FlLsHTvIZTMF4aiYXnE2S9bIC9GPR4pc3KNgBx+aFq+tLAAaGQI1Cl59bfWo8XUoGyHwOndWzBv3ACkpySjxWvvggGutb99iR3z/pSWlRUat8PsEb3BVo78PF+Jspg9vLd0Nbi//zjkzlsg22GmDqwQyG4IqABAdrvj6rwKAS8QcJf9Z8uhRp3edMicWQUAbjYDwErEkMJHbboPQZFKNZF0JVbqJi8ePeCEkr6E4cK33woFnlZh6VKENGvmMJ7Z+n0tMjoH0LHO/99YttM7+NBDEhigsWaegoH8u2alf/0VYQ88gCMvvojo33+XP7Pung5zwubNEngIKF4c5VhCUKUK0hMTsb9lS8StWSM0fi1jT/YASxCY7WcNPgMJRzp1EuE+Uvr98uSRffgXKoRio0cL9Z6OOzsAnOjdW7LxLD/gfAxMaBa7bBn2NW8u/0lBwJSTJ2UPDHwUHzdOWAgMUOxp1Eg+ozEIUG76dBEBZHcB0QqYOxe5ataUcorTgwcLOyFx714HZoAXX1U1VCFgR4D05gXj3xNGEk1z8K0YSp4KlJKW3+fPOdh75jxqliiCd9o3xztT5+Lg+Si81aYxIqve7dFd2HHyLPpPm4ek1DT0btsEYbkCMXjGIuQK8MfHj0Zg9IKVskaT8qXQvVVD9P5zDsgY8GYNjzZygwYZ2+nlDM4jLfF4X9hp5VYytvI7uHYxts78xc4UY8u/Bp3eRJ6CRVxuNTnhCjZN+14C4AmXo+AflAuVWz6IGg92uqHn3DrrV2z4cxICQ0IR2XcUgvPdhXlj++PC0f1o12MoYi+ckVaY2udkyrDEr2pER9Tr2MUjJsytdM/UXhQCCgHvEVABAO8xU1coBLy6ziQAACAASURBVLINAlododmBrRSDrQIAN1MDgEJIfAE6u3+H01EcBP5sNiyeMASsHzaafv8abZ5jSnz+OQq89pp9OJX/Tw8dKi3tYLNJ5p50fVLd41avxoGICPjSKf9PA0AfTNAcblLmtQy6fo0LEyfi6Msvi0NdftYsEe1jBp9z0LQAALsTHOzQAWQBaCUIFCXc07AhEnftkrHhjz6KfM8/L8EF36Ag6Vhw8eefxfn3z58fifv3S41/uRkzRHBQzGYTUcNjr7wCW1qatOujeGD4k09mdD7w8REnn5/HLFhgx6TIhx+icP/+uPDddxI4oSBhuVmzJJBxbtw4nOzfX850Zc0aKXko9eOPErjgemlxcfDLnVuCE8oUAp4goGU7OZa93lt1ex8lazYUQTTj7wCFPT2lPS/YdQCj5mcIbNJxr12yKN76YxYuxF3xKjs/ZsFKzN6+F8XCQzGm4304eP6iBAAKh4Xg6Xo1MHr+cqTbIKyCasUKyRqnL8Vi8IOtULdUMU8guDXG2Gyg4OrKyWOQmpzk/NvbqA2aPNfrlmk7xzI3CkRSGM9oZIlF9B6OkAKFTbE9sWMDlk8cDtLvjVbuRp5T9wzT6v9jzp4QEV9q2LTvMwJrfvoMB9YsFH2AWg91lm441PJhsCAoNO+t8d1Ru1AIKASuKwIqAHBd4VWTKwRuXwRcCfrxVMyYt+nxoUNmIyUpAfPHDjB9gaKj3ezlfjcFELY/ouq/zUby7VUzC2J4EsAghf1AZKRQ55lBJ709sEoVkG5PZXxmz+k80+lmtpu173758uHsiBG4sm6dOM3FP/lEauP1AYCC3bqh2JgxYJ29FgDQCwbqa/1Z/0+HWZz/9HQ5FJ3o4mPGiNgg9Qd8c+VC0WHD4F+smAj7SXcAOtLp6dIasMArr0gwguc5//nnUpvPfTNgcf6rr4S6T+E/di1giQLFA8+OHCnOv3a2Qr17I1e9ehJAuDRtGqJ+/lkYAWQYpMXESPtCLdtPUUIGRujcU1wwcedOCShQbDDsscdw+v33Zf0igwcjV+3acgYyFhiE0LoY3JQvkFr0tkGAjibrmVnfTNOynOHFSiM++gL+GfomqAWimVHg0+qgKWlp6D9tPjYfOwWtHj8mMQl9psxGDj9fceTp0Lsz1vz3+H0mzsbEiahfn3ZNJRjAoEClwgWQL3curDxw1B4cSExJQfffZoLrD3ukHSoXLuhuiVvmc3fdVhicafJiH5Rv1Pam7zk5Pk5YI2bOv7a5UrUbS/28vhsMP3MnLHsjz0kWwrzR/XDu4G6UqNEArV4fhA1/fYvtc/8AhTArtrjf/ozOFZZPnok5AgLQ5s0h4L8RZQoBhUD2QEAFALLHfVanVAh4jcD2uVOw7vevLK8zo826otDXeexFVL/vKa/3kdkL+GI3Z2RfXDhyVUFfm9NMl8CTAAAz0+xdf7RrV3GEjUanueAbb+DU++8jLTra4WOq75f++WdxrGl6NoFWF58aFYWDDz4owoJ6cT6N1q+fkOr8dMg9sbydOkmd58XvzTs6MJhBzQJm/FnXzy4HRuOYgm++KYEOrSWhcUzep56SIMblOXMc9n+Rbf/+0xnQriEe1BKg0v+hp54Sp19vWvkAAyHKFALuEGDgcuawNxF7PqNdppYFzZk7BNEnDkvtc2LsZfs0BctWElV0CgW6skPno4T+fzkhEfVKF8PQh9th6sYd+HL5OtQoXhjDHm4Lfz8/d9sT5571/6np6ejZupGUDbDef97O/Wh+dxkcOHcRJ6Iv29dY9d94Bh0YZMib++aJqLo9nG7A+cN7MW/MO1Jn7sooStf6zQ9uKEXeuJ/01FSsmDwaB1ZdZS2Z7VkfTNI+jz1/WrLrMecyyp2szJNzpiTGY9vs37F7yT+CW1iRkmj56kBxzFm+subnz7F32SyUrd8yI5hus4F0/43TJtv/xuDWzKHdcSX6vAj8VW3fUer7Wdrg5+8v9H9XxkB9lbaPSDAkLTkJEb0/Rv5SFcBzzh83AAmXo+1/47N18Rcf4tTOjajbsYuUEEQdP4SV343GxWMHUK5BGzTq3EMYHgzM7V48HTvmT5VAHMtA+D7AUhA+k5QpBBQCNxYBFQC4sXir1RQCtwUCfFgvGDcQp3ZvNt2vVdYs5uxJzBreE3wJ15uehnujAWBHAnYm0OqB9etrrcG0v7nqYuAkFJaejpiFC3F29GjJjNMJp7NaoEsXhHfsKNn3Kxs24NTAgWAHAN/gYFARn2wB/7vusm+DrIHDnTtLVr7U5MmSaeeLHcX6KARYYsIE5P3f/2Q8xx7v3h3Rf/0lYoEcyxp6ZttZXkAj44DietQlYGcAZvWZTafqvojupaVJVp0Cg/EbNkgAg59TJJDrUB+AxnlZl899xG/caJ+X+89ZpoxQ/Tn/5RkzJBDAdcMeeggFXn0VuWvXRtQvv+DYG2+g+Pjx0hmB5QEMhpzo00faCObIlw8F3ngDBalTEJbRf53aAWQ5XPr7b/gEBcl+Cw8YIK0NlSkEPEGAgb65o94WPQ+a3vEyagPwczpJjTr3dDs1s/RjF66SjOnLTevh4ZqVhRGw7cQZKQdoUzkjoOfOvl6+Dn9s2I7gnAGS0Wfbv95TZuNY1GU8Xb8GpmzYJi0An21QE882qIUJ7DiwaaedLeBufm8+5+/00U0rcWzrv4g6dhAJMdHiKMrvSA5/EYMrUrkWyjVsjYJlK3vsqPH5sejTQSAtXm+siU9NTHBgYlFI9v4BnyA4381jNrDka9lXHyEt9Wowl+eX36yUZIcz6LvBWAnLklnG6zQsOYG7c1oxEDSmXey5U/bglfYs0qv913zwf6j18HM4f2i3BCTIBKj10LNISUyU7H/F5vfj8Ppl9n8XZt8TPqdrP/K8iGfuWToL+uf8zgXT8O8vnzucQ2PW+fj6SRkNz8xyAq5N4z19YMB4EI9l34zAsc0ZzyjNiHGrboNRvFp9b762aqxCQCGQBQioAEAWgKimUAjcaQic2bddsjepSYmmR7PKZpi9YHMCs8zJjcDM2A5Mv6a+NZj2dz190rg/T4XCbsS5uIamJ1BowAAkbNsmDjdV/Et89RV8AwNv1DbUOgqBWwoB42+QXrtDE0fTb1jv0Lk6yJCZi7Fs32ER6vugQxvEJSbhozlLhapP5f6QQPdidixA6vfXXGw8etJO8T90IQqDZywEWwmyJGDiivXCJGD9f/VihSQ4QEYA2wPeW6ZEprGmU0pHbPM/PyPq2AGnsiirBUILFUPTF/uiYLnKbvdwaO0S6TGvD7qyDr5x557YOHWyOKSamf0Ou10gCweYMcSYnaYwbI6AQBGF1bMYWDNfs0Mn2YHZc5Jit3SG9y6f48Cgc3VOfSCBTniZ+i1EuI8sPDrhdKIZTKFwn16zQvuu29LT7DoXWgcAZu8rNI7A8W3/SrY9ss9IJMXH4fD65dg6+zfJ7rM7QMnajeUsfEYz00/ThHC15zz/ppXV6MV8V30/VgIF3GuTF3rJPde3C9bG7pj7p4gMamfjOltm/iK46vHMwtuqplIIKATcIKACAOorohBQCDghoD3YraCxcobNemxzDj0N90bCffHYQacXOG19sz1ZMRj8AnKKenLhSjVu5Pat17LZcHLAAHH6WTZAFgI7BhR6+20UHT781tij2oVC4CYgoPU715a2BwBMBD49rf9nrT+F+KjETyr+kA5tRAzw6MVo6QTQuHwpj06qn4fifsMficD4xasxd8c+PF2/Oq4kpWD6ll3IE5gTIx+PxOlLMRJkKJU/L0Y+1l6CD5kx0rOZob14dP81TcOMLWv2y97b0vJ6M6FF1ppHvj0KoYWKwxigudkBADN9GM0pNQsIa98ns+Cy/iznDuzC3DH9RHhSM9bjl6rTxAk7fWkKxSpbvvYejm5ZjSUThqBwxRqitbNq8lgR7rN/ZwsWwcrJY7F3+WyHALv++69pFdA5L9ewjazryBC4GszQNqVn0GhMA/1zVGPM6O9z4YrVJchwfMu/qNC0vXRBoHNPrO595g38M+QNKT3gWdr2HCpMAS3IcKsF1q/pH4a6SCFwGyKgAgC34U1TW1YIXE8E3In/Wb2wGcW39Hv0lGab1eeyCkhwHbM9kQrKly6jWCAzHLdSf+TU8+dxoEMHUd4v+tFHONSxowgPsg1fwe7dsxpGNZ9C4LZBwBgAECG0NwYhMTYGsz9+y97ajQfypC6b49jmj2J/dOCrFi2E0vnDMXPbHikDeKX5vfD5Dx1S939dt1VE/Ti207010P6eu6Vu38/XF8ejL6PHbzNFR6BZhdJ4pn4N0RWgjXisPVgeQHYAgwx0+FlysOX4abzStB4erX2PjEtOTZOgALUEyhbIi9GPRyJ3zgCX94c17ptn/Cj14npa+rXcVP7+04mjfoqZmZVc3d00Eo2f6ymUer0DyutvZgDALPtPqn5kv1Gg6r9ZSZgWADDL/utFAs2CyVYBADIm2H2A1uSF3qjQJEKCNHuWzhTqfp5CxezCfVrgOiXhimjbxJw75RBgN37/qRfQ9KW+9k4L7gIARzevlvINPgO1veifo9rf9IKaxCwpPlaCDDXufxozh3UXoU3ulToGB9dQ18WG6vc/jWqRT2Dtr19g/8p50pUgoveIm1r+cS3/BtQ1CoE7AQEVALgT7qI6g0IgCxFwVTPPZcyE8/h3q+w5sxB8AeeL+I00V+J/pCK2eO1doUDazWazZ1SM+9ScCKP68408j36tuJUrsa9lSxQbOVLq5NkxIH7LFmEDSJ2/MoVANkXA6ABp2eez+3ZIOzp9cE9zZtxBpQn3UYm/QEhuRF9JQKn84Rj+SDuE5coQ5SM7YODf83EmJs5pOuoDvB3RDBuOnhS6f2JKKh6uWQUJKSmS/X+kVhV0urem0P0ZbKBj/3CtKvh00WqnEoNFuw+KaCBFBHnda83vdbl9/g6a1V+bXZQjIKdkclMSE8DrrMzqGWCWFTeyp4wBAK1OPFd4fne3Ics/N3vW0WFu3vUdCVbQjKKwEgB4ZYDTs8L4TDHrOGEVANA72GZjUuKvYNrgriJsqQWtts/5Q2j1ND7HWr72ruyZpQerf/hEghfG1oUMBC39ehiOb12H1OREOOnaADiweoFQ+X39WNc/BGFFStgDDdRwiHhruJSBxF04i6nvviTfFZoWOMkREOQgwqm/aTlzByM5IV6CUAXKVETzrv0RFBIGCtnyu6dMIaAQuHEIqADAjcNaraQQuC0QcEf/N3tp4MH2rZgrNYpGY+1o5NtjhLp4I834oqlf20yTwBXzwVNH4Uad78LEiTj68suosHAhqI6/v317pCck2Nvt3ah9qHUUArcaAmbUazNRNm9+lyjax+y8ZmQAUAegcGiI/OlSfAL6TZ0nCv50BMsXzIcKd+UXZX8GDTrWqSrCgfpAQqNyJUVAMHeAP0Z1vA8Bfn5SZsB6fwYAOA+DCmwT2KpSWVmHDANqCOw6fQ6B/jkw+MHWqFOyqOUtoBO/6PP3cWqXuZgrLyQOzMySeh6QK9g+F38P1/46QYTjjIwoq6CuWZcFY6mVMUDjaReGrP6emQUrjE68WTkDxfaoZ0BlfSrta2ZkiRmfP3rn2XgW/bOzWuSTqPv4S/YhZNat/2Midi36W/5WvPq9qNa+IxZ+NtiuTaCVLLD134JxA5AUfwXUBdAHM+j8r/p+HPavmif3mSKZrMVv32eE/b6Ttj/9g9ck0OCbw190EA7+u8jeHUEL1gSGhGHZxOFC9ddMz/Igi4AlC4mxl5A7X0EkxlySLgBke5Su1wyVWz2EvMVKI/rkESwY/y7KN2pn11XI6vus5lMIKATMEVABAPXNUAgoBOwI6FWFzWAxzZxTnd7Qe1t/rf7F4EZC7Yr+b1b/b1YLyv3qKaE3cv+u1qJSPuv/y82Zg9QzZ7CvdWvkbtAA5aZPR44CBW6Vbap9KARuOAJXos5j5rAeomTuyrwRH/t08RqpzaeRAfDRw+2EAaCZptTP/25Zsax0BVi4+4BQ+Gn8bwr8sTRgzIKV8jeWBNC6Nq0nmfxTl2LQ/beZiI5PgK+PDygYWLdUUQx+oDUCcmS0F9Rn//nfEfdUQK+2TewlCPrzumttx7aI9Z98RWjbVm3YOMfiCR+ADp3RzEqozFrHGsdtmjYZm2f8ZJ/uZpWHsW2fOyfeLADAdrZklayYNNIhMGJkDhgDAMRba6lnxFJfY89MeMUWD4hzThYBHX/S6fns1QdiyNTgc5difsWq1gUF98gKYNAntHAJXDp1VBxuUu6DQvNi16LpUlaQp2AR+X8UFeScRe+pI4EC6h3smP+XtPszGp+BDHbIfPc9hTN7t+Ikr/f1RXpamoMwofHaxLjLmD28lzj71JCo1PJB5C99t/z75H4ZiFA6ADf8Z1ItqBCACgCoL4FCQCFgR0CvIGwGi5VolpXYHjNv7d76CIUqVL2hKLsKSHAjesok/9tVuQB7G9fr2MVOCb2hBzFZLD0+Hke7dEHcqlUoP2cOYubPx/EePVCwWzcUGzMGPjlyZHqL8XvmIW7HLCAtBYFlGyNP7advmfNn+nBqgjsbARelPNrBNaV2fcbbFSjM7m84ckKU/kn7T0hJxZGL0XIJs/LTNu0Ux51K/mM6RqJQaIjQ9MkA0Nr9VS5c0CEAwGvrlS5md/D1AQB+li84l4gEkm1AY2lB7z9m4UJcPHL658CVpGRx4B6rdQ+6NqvntP2dC6ZKrbUxe8+BpIa37fmhiPK5M6vOLkb9BLPfXL1iPdcxtpe1Cii721NWfG4W8DWWehlp/Nxvy9ffw8E1i3BkY0YgRzMjS8zIdAgpUAj39x9vzoSz2aQrw+a/vze9XwweMCBwcudGWU7a9T36Ik7v3mz/m/zd1xfV73tKnrdkCBi7+JDtwRKD1JRk6fKj726gnSNfqfKIO3/G3i6QJQBV23fEqsnjHLo6MIjA+3vp9DGEFS6OyH5jEZQno52r0Q7+u1gCJvo2i9f6bzEr7r2aQyGgEIAKAKgvgUJAIXAVAVdZc47StwDS47Z+yjfYNvs3Jyi1HsY3ur7PSo9A2yCzOHxR0swq+69Xr75Vvie25GQce+MNsAygUN++iF22DPGbNqHcjBnIExGR6W0mHtuAmLWTYUtNynjZ9A9EaMMuyFmkWqbn5gS29FTEbvwNiYdX840VwVUfQK6K7bJkbjWJQoAIMIvJXujM8hqNDk3bHkMRUqCwR2CxTr/vn3Ow+/R5hOcKQmTVu/H7+m1Sg280CvuxXR+d815TZktJANsEjul4nwgBztmxD+MWrkIaa6ANTIKLcfF48fu/EJeUjBy+vni1eX10qJHRco/Cf2/8OgOHzkehQdkSeLZBLbw3fQHOx16RzgDvP9gaNUsUsW8n6vhBzB31NsjoMpqxLtwdCFalVEYdALPfXGPA2Bgo9qYMw90+vfrcZsPSrz7CwbUUp7tqxky08ewsHWvRtT9WfDfGgWFiVlJmfJa6E5xkXTz3s3XmLxlClTYbcuctKKr6Vdo8jOT4K8LGiDp2ULLodR/vgpO7NmLZ18Mle5+/ZHnUeewlFPmvU82RTauw5ufPhEVAtkC5Bq1R6+HOksWnkSHw7y8TcGbvNnHMqcFwT9tHUKnFg9izbBY2/vUtcuctIHX6oXcVw/JJI3B00yoE5A6xz7VnyT/YOG0yanV4NuN5+p9ugtO9sNlwavcWbPjzG1w4ul80AOzrteyg6v+9+vKqwQqBrEFAMQCyBkc1i0LgtkfAXdacBzSr/zejUnIsswPNurwtPY1vtOmVjI1rG7NSCZejMHtEb1w6dcxpm97QhG/kGc9PmIBjr79uXzLsoYdQavJk+IWGZmobtrRkRC8ahZSLh5EjvDhsyfFIu3IRwdUfQe7K7TM1t1xss+Hy2u+QePhfUYWm+QXnR3jL3vDLnS/z86sZFAL/IUCKMXvOH9mwXDLPZk6QJ2DFJibZxfmozk9Hfs+ZC1Kzn5SaKtlYysWl22x2Ub4dJ8+i/7R5wg5gPf+oxyNxKSER7/w1D2djYuWbz+z/0IfbybV08IfOXoJVB47KlrgGgwYMHvCzbr/OEHHAnDlyYOKzD6NIWB58u2oDflm7VcbrxQBZ275i0ihpGWc0MrJY183ArKfmaQBAr2SvzW10eo2BYmO9u6d7yuw4s1I3s1avRl0blo7R0WXwgDhrZiwpM+seYKWdk9mzqOsVAgoBhcC1IKACANeCmrpGIXAHIuAua84X3Vbd3hexKL1ZsQaslKJvBHRrf/sSO+b9abqUQ7bGZsOqH8eDmQyjUem4Xc9hDsJYN2LvnqyRevEiTvTpg+jff0do+/YoNno0AkqW9ORSl2OSTmzB5TXfAOlpCKnbCUkntyDpxOYsCwBo7AJuIqDg3Ug+swvw80dY09flv5UpBG41BPQBADrzNUoUwV8bd+CtNo2FDcA2fczG09lngIB/m79zP05eipGjkDXQulI5LN57EMzysySAWX6K+D1QrRLCyQzYvldaBPKzK8kpcl29UsVQt3QxqfvfffqcBArYCnD7ybPYe+a8aAiQSUB7tkFNYQXQzNrTaZheSzmTVVmYkQ1mJh6rd3qNgWLSxVkTn7d4hsDhjTSzM5lR9I1nol5BjpxBTs8WZtebvdzPfgRjgMEYdL6RZ1VrKQQUAgoBMwRUAEB9LxQCCgFBwFXWnJ+b0Rxvxey/OyaDvl7RqjaR2UJmyu4qVyVbfTtiN/6K+H2LJRsf3rIXYjdPybIAANkFl5Z+guRz+xBQqDKCqz8s/021ahUAyFZfs9vqsMYAwCO17hEa/wPVK0oLPr0yv3YwBksrFsovlP2k1DT7easVKyRigOMXrXb4OwdQP6Bbqwb4etk6CQboLYefL56sWx3VixfGoP+CDdrnvO7jxyJQPDxUstJsW2esT+fYaxUz3blgGv795XOne6Z3eklBnze6H6hCrze2yxMGmM2GdX9MxPa5f9g/ptBdo05v3hRtka2zfsWGPyc57NXIVjA68bynTbu8jb3LZgttXm/G0gGjboKxQ8Bt9Q9AbVYhoBC4IxFQAYA78raqQykEvEfAVdZcXlDLVkK7XsPtNYRmL3XaqsXuqSNsgRtd+8/12b5q5rA3pZWRmWmZq6jjh7Dgk3edhJCoVNzkxT4oe29L70G8ja8Q+v/CEUiJOgr//GUQ3qoPoheNRGr0cQTXeBSJR9dJaYCvfxBC6jyNwJL1vTpt0qltuLx6ImypyQip1RF+wQXkv31y5JRggy0lUdgHabHn4ZcrXHQH/AuU82oNNVghkNUIGAMAdPrf/2cRKhQqIIKANDrsH85cjEMXohHknwMP1awsGfkf12zGlI3bwSKB+6tXROcGtRAU4I+5O/bhmxXrcTkhUWr42RLwlWb1ERoUiMMXojF8zlKZy48tBe/KJ59VKXKXlAMw+LB4z0Gk2WwolS9MOgzcXSij84eVGCs/u1a6vRnDyyjeZ8Ye06veGzUJKCDH9nPB+Qtl9e1yP5/NhsUThuDwhuUOY40UfSNLgE58y1cHYtHnHzi0/zMrHTA+S40dAtxvUo1QCCgEFALXFwEVALi++KrZFQK3BQLusuY8hJHmaFUbei11plkJktW+tDV4jhoPPoP5Ywc6iYTxxbbmQ51R84FnbkpmKitx8Hau1JjTiF48GukJl8W5D67WQf6bon2BJeshfs8C+5SBpRogtMELXi2hsQt8cwYjrHl3YRZc2TkH/gXKIm+rvrj873dIPLLGPmeW6Q54tUs1WCHgiIBRA2DAfS0wdNYSoft//GgE/P0yWvTdCmbWho/7IqOpfZ+RyFfCe7q9GQOgcMXqaPPmELC3Pc2sU4BGqQ8MzuPQSpC/sY2fe0vE7W6Gse3cnJF9cPHoAYfljSr+Rvo/29mWvbcF5o0bKK33NDMKHZrR/1u9MQjsMKBMIaAQUAjcKgioAMCtcifUPhQCNxEB9hmeObS7Q2bDuB09zZEBg0WfDpJewka7mdRO7sXYfsm4v1J1mkg/ZCNDgC+mVds/gdoPPwffLGildxNv5zUtnXh8I2LWfAsyAXJXjkCOsOLSDSBH3pIIqf4ILq/+Bmnx0fALKYDQBi/BP19pj9fRswtyhBVFaKOuuLT8c6RfuYiQ2k8hqFxTJB5di9gNvyA9JUHmDm34shIG9BhhNfB6IWDsAjD04bYYPX+FLEdxP7YGvBXMVRA3M91Y2CJ15XdjcGTTSqHyFyhbCS1eGYjgfAXtxzaj1GtMq8Nrl2Ll5DH29nbUkGn52ns37Tc2+sRhEX1NjL1aZsFARsRbw0HdFxpZZLM/fitDjf8/QVs68XxmGMshjMy4Y1vWYNFn79tFAm9ap4Nb4Uup9qAQUAjcsgioAMAte2vUxm51BNjKhq10ok4cRkpiAvwDg4QeX+juqvAPzMiM3C5mJfSk7d9Ic7TqMc2XnYjeIxxeDm80Bu5aGZrtJ7s7/8Tkyq45iNs6lY3/EFLzUaTGnkfCgeUIrvYQcleJzNRtTL10AtGLxyA9KRY5i9WAj3+QdAIIKFwF4c1uTh1wpg6kLs5WCPSbOg8bjpwQQb9bNQDgKohb88H/odbDz123e8ZWdMauA2RaVWz5gEOZlbctCK/Hhs3YCtRHuH/AJ/bnlrEtbP5SFaRkYf2UidizdJbDtkrXaYqWr70rjDEzDYZrLb24HmdXcyoEFAIKAQ0BFQBQ3wWFwDUgcO7ALiz9+iPpN22066kez6DDuYO7cGD1QpzavVl6/DLz4+PrC6rus0cx++t6a1ZCT9o8+hek84f3Yt6Yd0xr55t1fQd8IfLU4i6cAYX4KFoVc+4UmG2i8TysuSxVuzEqt+pgWit6atcmrP5xvD1L4+ma1zqOatWtuw126B9O8Stit3/lPOkLzftD3QOyIOo+9pLrLJfNhoNrl2DLPz8j9twp6cVM/YGStRoJRVaj117rfr29TqPo+/j5I7jGY4jfODuIIQAAIABJREFUuwC21BSEt+iBHGHFvJ3OYbyeXeAbFIb0xBjJ8oc1fhW+QZlrXZipjamLFQIeIPDp4jWYvmWXqPT3j2yBSSvXy1W3EgPAzLGV31KL7i0eHNujISlJCZg/doCTMF65Rm1wbv8ue5nVraKtYvas07fx4/N0wbiB8nzVrN4TXVGp5YNYOP49nNy50QEXvXaAUYMhM6UXHoGvBikEFAIKgWtEQAUArhE4dVn2RcDKAdYQMfYEzgqk+FKye/F0bJ8zBQkx0ZZTXmvferMMjn4RraWfzZaOBePfc3rZ49gKjSPQ6LkeYMsjl2az4dTuLVj3x9eIOnbATg21uobBgLubtgdfwjRmhZGimRUYezJHncdelD7QNAYrrLDQC2CZzmuzYfM/P2Pz3987nZ8skojew1GgTCX7pVd2zgL/HzPn4S3eEqc5bvMUJB5bD/j6IU/d/zmI8iWd3Ia4bVORevk0fAPzILTRy8gRXAB0vvXGen9m/RNPbIYtJUE+4hqBJesi4eBKBBaridDGr8j/jt30G3x8/YSaz8y9ZulJcYjbNg1JxzYgPTkBuSq0QFD5FvALzo/43fMRt306YMtoV2ZuGYyD9MRYxO9dJGcLb9ETfiF3yfC0+CgpDUg+uwe21CT4BuQCNQiCaz4GH9+M71ralYu4tPwzpF46iaByTZBHWhhukz2nXbkgLQbDmr4hgoPKFALeIjB7+16MXbgKvj4+eL5hLUzdvBOl8+fF8EcjpD3frWBWQVy3v0WZ3Lyx5l2bjs8BZsTlN0WnrZKeloZDa5dg6+xfJXjr6+uHYtXqoWGnN5ErLJ9Hu0lPTQWp9rsXz8CFo/vlt5gB02Yv9kXJ2o1dzmHWrlDfAYCOP8VhU5MSZR5NsNAvIBCzh/fEpdPHHea3l8aZdDogC6LJi72dnokMFJ/dvwM7FkzF2b3bkRiXUY4QkCtYtAJqP/KcBMDNjO8CW2b8iH0r5yPhcpQEnFu9Pkgw1BvHHVyzCNvm/C4BZt6P8k0iUK9jF48ZipnB2bj3zJzZDAe+h635cbzcf85NvFimQbaGMoWAQsA9AioA4B4jNUIhYEfAVZslbRDFgho/1zNrRORsNpzYuRGrf/jElG1gvDUUXipUoRqiTx6RQAGdyRI1G6Ja5BNX1fsNF1llcPTD5EXmhd5YMXk0Dqy6KganjclXsrw4rYHBrrO5zJivmjwWh9cvc+v4G8/GmtI2b34gL0nuWhZer6+sPcBi8rKnX9PMidd/btU+UV4CDQEAOrfRi0chLe4CpH6+wUuIWfs9UqKO2Ke0i/LZbIhZ9z0SDq+Wel290bFnxj2gUEZgIfnsblxe8y3SEy45jaNQH+n6XCtnkWqIWjQCKecPSHBA37KPf7u06iunOTghqf6+AcFIOLTS5e2gUx5c83ERGUyLPWtvQcguAdbz+yCw9L0Irf+8/DtjAIKCgvzf7DBgS0vBle0z5P/SeB4GFXKEl7heXw017x2MANv59flzjqj20+jQvtK0Hh6tfc8tc2qrLi6s1X9gwPhrYoZ5cjizDgDG68gGaPJcL0SfPIwlXw41ZW2R6dXgf91cLklH78DqBeBZKeZnNLLvKjV/ABePH0RooeIoUb2+w7n5/GZ9PoMHeitTrzlavDrQJYXf6px0vqkrY/xNpxhuu7c+QqEKVR3WYtng0q+Hiw6NldGp5/NWWijqjPtfNXkc9q2c6/B3YxtCsuNWTh5r+s7gSUlCZnE2niszZzbDyCoJo90LT763aoxCILsjoAIA2f0boM7vFQKu2ixxoqxUwGcEf93vX2HPkn+8dpaNhzKqNus/ZxnBP0PfBGtIrYyZb0bYV0waKVR1vZHm2Kb7ENxV7mpW2Gyey2eOY+Gng3Dp1DGvMNcP1lgGuxf/Y9qb+pon9vBCTSn6StR5zBzWQ2j/ZqYpYFMh2sxclVwYVaXt7fNSEhFY6l4R6Us6vkk3bUYGPVfFdriy4x/E7ZgpGXc61jmLVpO2fmmx5+CbMwThLd8SOj8z5dFLx2U47j4+kiEnG4CdADQLKHyP1Oczg85uAAxE+IUURHjL3tKmT7LuS8chNYbtFn2QI08hCVAkndginQOCyjRGSO0nkXjkXwlIpFw4JBn7nCXqCjuA5h9eAv4Fy4MaARQFJAuBLQjztu4HW3oKoheNktaD3GPOQlVEhDD18km5lkyA0CavI6BgBUQvGYfkMzvF0adeQRyd/5QMZ42m37eHt1oNUwjYEWAo7cul/2Lq5l3yW1yxUAF89Ei7W0YAkBtd8sWHOLRuqdNdux6MNP0i7rquaIFbKZubONypdEybS2OZWZU+Mcu//NtROLZplcfPQ612n0FjWkpCPOaN7S/Zd71pGgln9m2X8jYt+8/St8h+o0DtArNz6sUD10/5Bttm/2afluVrDCroGXFHN67E8kkjwUC4O+NzlQGEAqXvtg81C0IY9XnIrljx7SgpDTQzvWaB2efXgrOeQWGcM7NndtqjzSbBjb3LZzt8pL9X7rBVnysEFAKACgCob4FCwAsEjA9546XF7qmDVt3eF1peZiwpLgaLJnwAivNlhbnKAvHFbO6YfvJyZGbMdlVu/bCIPHFfevO0rpPOv1nbPW/PpmVV+CLEl5wbaXqBQ/aQXjJhiOWLqKsXIqsslHaWsMLFEdlvLILyZND17eJ8Pr4ILFEXSSc2CZXfNyC3sABYs5+n/nNC9b+0bLxkvZmpD63/nDjTUYtGSWadDnp4qz4y7vLKL8G6fDruWiZdy/JzTZ+AXAhr/AoC7qok47TuAHS2OQeN7AGtbV/OIlVF2Z8U/rhtf8vnWlBCP1bbK9sK6i1+zzzEbv4LgE0CB3nqd5ZAwuU13wjtn+uydSA7EbB9YIb5CMvAL1cYEg6tgi01GTnyFAb8ckiAI7BEHSSd2p4RVMhbEuGt+8LHL+BGfmXUWncQAgwCHLkQjeTUVJQrmA9+vr63zOlc/aa4c6wzewhXXVc00b/4y1EOYoBma7rap6tyK1f7N/6WsnRs5rA3nTrAkNnF0q7FEz4Qdplm+pI6M9aZxtZigGH2x70Rf+miXGrGADt7YKdbDIxnqdj8PjTq3NP+530r5jo99xiYv7//OOTOW0D0dMyC9Pp5NbaDGW7XirPVvcuKMxv3GXX8IOaOehssPdGbJ8yGzH7X1fUKgTsJARUAuJPupjrLdUXAXd05HeUWr73rlQheVj6EXR3eVQCAGQPSMq/FNGqnq7Z5ZBbMHdU3y8T6KLpEoTx9puZa9u7NNXTGW74+KIPOabNh6Vcf4eDaxZZTuNJicMce0Npn+ecMkvk1R5vZc58cAaAOA6n5icc2ZjjgPr4Zmf7z+5GelJFZCirXTHQBks/ttWfWAwpVEUE/ZvmZ0WfGn5l4yejnzoeohR8L5Z5mLylgSyydc56rQktp25cWd97OCvANZM1+hlDgpRUTxEH38Q9EaMMuUj7gcIb/ghXGAABLGqRUwMdXKPy5KrTKYDNsnyHXB1d9ELnveQCJR9dJa0KN2m+8AWQFMBDgf1dF5CrfPCOAkJKInMVqIqzJa97ccjVWIXDbIGCV2eYBrncAwMwp5boaMyxXaF7MHdXPLgZoBapVZppnWzD+XZzes9XpUuob1H7keZS9t6WpQr/xt9SK7dbilQGiIbDo08F2hptW+x+cv5CsaxboEHHc/mOxdfbvwtTTzFj77+oZyCB6QK7c0paQ7BK9Ge+dmVYPNQNY+06avZljbASNe2v2cj8nLF3hzPcHPtOor7Dy29FgAFxvZkGFrDqzcaNmSRgltnjb/FSpjd5CCKgAwC10M9RWbm0Ets+dIpR8K9NH4q/1JBTdsaqzN84ZXqw0qkc+iaL31BEqOh/+ZnWR7l4Cr6VtHufU1+Rbndeb83iKGbPr7CO96e/vsWvR3yIAdD2M4oPM+vOFqVKrDnYNBSvRK20PRkqmcW/u2APGFzR9pp1zBRavLcJ8dqfZsACz3KGNu4rzrXfec1eOQHD1R5F4ZC0u//sdYEtzcIyjF41E8rl9Qq0Pa95DVPppl1d+gcT/Sg5Caj4mpQaJxzbg8uqJUmqgBRao7M85WBLAgEJ4y16QOv6Lh3F5xRdIS4iWEoCQOk8jqGwTh11fnPO+lAFw73kavCBn5Px0+GnB1R9B7srtJfhC0cIre+bZNQ4oTCgvzv8JDWqlAWQ9UDyQ5Qha4OJ6fE/UnAqBm43AzQwAmD0/NOe/QKm7sfybES6DpRp2ejV9O54uxFILV6qBVq+9J4EGy04EBmfXqlyh8fNvgYEMsuFoDObXf+pVVGnziH0rZuekY1y348uia6PR+hksjuj9Mdg1RsxCL4ZrsFsMxW3JGGSAg10G9OUBegYDn+1zRvbBxaMZQVrNWJ5XuWUHyyCJ8bupF7L1FmerPTi1mcyiMxv3zq5Bc0b2lY5BerveOhc3+9+3Wl8hcD0QUAGA64GqmvOOQ4DUOD54LhzZZ3m2TGdaXLzs6BclvbD+06+ifMO20i6PZpWF0a5zVfdnVTvq6iZ62s/5+La1DlkVszlJXazX8WURK2Q25MSO9Vj1/TgwU25mepwZYEhkWcJ/zt+eZbPAFzUrY9Ci6Yt9ZB1XFpA7xLKMg2UZ88YNQJpFjaWRduqwjkX9ovGFTus0wL/rAwCs6xdhvmI1pAb/8uqvxcH28fEDyA5Ijr8qeBdWXOr8k89kvNSKE10pAtFLxooAIC2wZH2ENnxJaPYcmyH0dzV7z//meOoO0HnPc+/zUoZwafmnQq+XOUrdi9AGLzpQ9qngn7dVb6nZv/yfSKAtPS1j/H8BDO3MCYdWi3Ch6Bb4B8l1vD5q/jCkXs540dMYDfzfMet/QsKBZXYNAF//QNkjuxHQAgpVRnjzHtIF4cquDLEsewDB5V1XHyoEbk8EWO9t1qKOp3H5e5QFx900bTI2z/jJYSbtN/rM/u0Ov/98Xvn5B9hr7PUXafoq+r9Z0b2NwWdmm2cO7Y4r0Y7PDKOzaxUA4H7PHdhpz8CbPcutAh1BecIl+66Zkf1lJfhatn5LNH2pr71VLB3/eaP74dzBjN9mmn4f0ScOY/aI3sIU0Iz6AhTGZenByslj7PuX55uPD9JSkh3ui1VLSE9xthJCJINCL1iYVWc2fj2tkjCKAZAF/5DVFNkOARUAyHa3XB34WhDYv2q+1NYZKXr6uTIbADC2HzLbJ7MLrd8cgoJlr7aI4ziz1kb6650i9P996CpzZIUTnf+2PT8UlWVX5sncFKhq3e0DMIKvN1d4c33SLoNCnQX23LEZXNU/evq92DrrV2z4c5LlcI2SadYO0ZMyEmpIlKzZ0D6/PgBAkT2p4w/I7bS+lsGXkoAi9widnq3wtOCIqP+npyH5/H579pzCgIGlGyLl4qH/6P8ZFFTWzPvnLytsgfTkq4JVnIPBhqQzO6/OERSaUW9/fLO07KNRjC9n0eqyPrsJ5Ai5C2mJsbClxEsgIaBI1f/ECE8gmXX66RntwrjnwOK1pOMBxQszzCaChgw0ID1VWAEsAdBEClMvHbcHAPQMAz1uKgDg6bdbjbtdEbAK5BpFRbP6fGbr8lnY8tWBWPzFh3bBPTppzbv0E3G6RZ+/77ANM9YUdQ1WTBol2jN6YwC8bc+h4hxrZhaU1ZxjfXs8d4KFnM9KyNfds4XXmnXDMQvOmzmsZqVhDBI07/qOOPMntq2TtrNaa0WuxxIE0v+XTxphF9fV2BdXLp5zKu0LDAlFZN9RIHtQM29wNtuDXghRmzOrzqy/7+6enZ6UI2b1d1/NpxC4nRFQAYDb+e6pvd8QBDxxZLWHsaYY7O3GPFnDSm3fkzZ+xgi9tj8rUSSr/Xuq+M/r2WqJLZf0Lyz6ec1UjrXPXb2ouQq0uHtJy2wAwJ2AH/dvSrH872BuMckdIvRRfS/juK1/2TPZrqjsFOCL3fyH3eHnknTwqRtAtoBmFOKjyB81APRGkUA64FrWXfuMwnqk7+tV9UWPgHMk6kUhfZAjrAjSYs5edeglmFBKShZY089sPx16B/PxkW4AKdHHHfZOJoJ/WHEkiy6B4zUsMWBNP9v6OegRBIVK6QH3TEFEYSnodAW8/XepxisEbhcEzDLx8hvwX5bY2Cc+q85lFQAo17AN1vz0qfz+6yn1lrX0Az5xCASbZby5Z7M2u2ZdVcwCH54EAEjLb9TpTac2vu6eLcy6t+o2GMWr1b8Krc2GxROGONXMO4nE2mzYNP1HbJ7+g/1a3rdmXd62Z9bNzshEAOfSGBi8pskLvUDszQLVZh0hvMHZbE7RQdDfuyw8s/476gn+TV7sI3oQyhQCCgH3CKgAgHuM1IhsjgBF8pZN/NjSkdXDU7PDs6jVoZPTy4M7CPctn+NA4TOO5wtU4+feQoWm7Z2msqI/agMplGR0KrXPPOnhrI1l5oX0eQoBuTO+9PHF8MhG6x7wVSM6ol7HLqZYmWUatDVdlTNYvQRr12Y2AOCu/t/Vy7YnmJi1DyTFn+J6tLBGXeFfoJw5/DYbYjf+goTDa4Syz6x7SL1nJePOenpm1Sn6F1LrSWnjF7PuB6REH5WMfsBdFaWTAB36y2snIzX6OHwDghBUrjly33M/rmyfjvj9S2Ve1vWH1HwCvoEhiPn3W6TGnpXafWboQ2o9IUGIxIMU9PORcoHgmo8LI4C1sFd2zpR50hNjKeIPv9z5kbtSOylFILU/6fhGETlkQIBaATnCi+PK9n+QcGAp0pMz2AMU+MtTrxP8cl1lgLCEgMGFoNINkKdeZ1mb3ROubJ8Bn5zBEizQNA3cfXfV5wqB2xEBM5V67Rym9fVZdEizAEC+EmVBbQ6tZE7fhtbMkTOK9XFrZg6vlb6KmTiembPrLgAQVqSEZMivhV1mFjgwo/XzbHpGnlW7X2NHITPcGAxPSUwAKfw0Mseoj0NRXjNWoNmzM7M4MwjRrtdwu0ZOVp5Z+4qyi5C+y4LVV9ebBEUWff3VNAqB2xYBFQC4bW+d2viNQMCTzLx+H9fyAPJEX8BVe0F3NemuetK7eyHSzuZpuz9tvDule5c1e27q5O99+nVUafOw6e13p2eQ2QCAVbZE24wruq1VXaT+IK7aB96I77taQyGgELg9EXD1+0Ix08i3x4C/T1ltZr+5vn5+Is7KkjljZtxsvLHdnRXTysypt3I4zZxdBiSsxHJNM/g6sFyVflkFDqy6DtR66FmUbdAaB1YvwK6FfzuJ95pp7JjhRvHA9LQ0SU7oWw9aaUIY2WnXA+esPDPhp87Pwk8HgXpCmrHtYnpqipSTGM1VECerv/tqPoXA7YyACgDczndP7f26I+BN9l/bjFkdoKuNuqOFW9UkanOaRfA9dSpd9XC+Vuef17nK4PNzV46uq17GpBu6KrO43gEAV1k2nsvsBVXD0V0XCY4zvghf9y+4WkAhoBC4IxBwxzC6VnaaO3Dc/ebqg9dWzrpRANCKaWXm1Fux2MxYD3RO/x78KhJiop2O5YqRxsGH1i0VVpvRXD2frZxhV5iSDcGSvVxh+RyGLf5iCA6vW2Z5aanajdHi1YFS8mFW2mfGTvMGZyumoVFfKD7qPKYNfhWJsZfcfXXsn1ud2ZaWhjmj3sbpPVvsYzU2JNkg1GVKS01xWqdC4wg0eq6HYKFMIaAQMEdABQDUN0MhYIFAYtxl6V988eh+rzHyVJDG3UsbFy5SqSba9PjQUpXejP6o37Ar+qe77gHMirBFElvTkVbtibFV0PY5v2PrrN8sh5uKEtpsOLxxhfQZ1rdC0k/i7iXN3ctoZhkA7oItVuUJnrA8eE5X7AZPsFdjFAIKgeyLgCshWW9ZXJ6i6Oo3lw4YReoojEozc9bNROSsHHWzZ5lVsNmsqwAZADOH9XBSxy9YrjLa9RwGZpZNjay078dh77JZTh+7CqzwHDM+7GbZ0UY/GVkatR95HqVqN7F399E+ZxZ82nsv49LpY6bbYxCi3VsfoVCFqvK5GbPPTAAwK3DW6wvxuc33ESY1PDF3Z17xrbMIpD2g5B+Azf/8jM1/f+8kzmzEw5O9qDEKgeyGgAoAZLc7rs7rMQI7F0zF2l+/cKn8bzWZWR9hs7HuqPLunEKrjIp+LbMXIe1zd8I6+ow2X0LW/fE1di36W+idmTHjnkhf/feXCcIcsOq0YGz9ZLb+2t++xI55f1puLbMBAHfzW3Vb8KSLxPUW68rM/VLXKgQUArc+AvyNXjzhA5CpZGaaEn9WCQJKX/ZRb4tjb2YUM23fZ4TdsTYrVzMrmzq2eTUWfjpY9ED0ZmyxR12RlZPHYu/y2U7Lt3p9EErVaWL/e+z50xLQ57PGaC5Lr2w2bJ/3Jzb+NQlpqf91K9FN4CpoSyX+aYO6OlH8tct5Pxgcuafto8hLZX6TIHtSXAyWT/wYx3QUeOP+jUkCM2YfO+08MGA8coXnt1++f+V8rPjWubuRpzjbgzdlK+H49nWSkSerwJV5emaKJzKgpTfqGVFvoEDpu+XPDKzPG9sf5w5ktLrVm2LT3fq/V2qHNxcBFQC4ufir1W9RBKz64nK7rM9Lio8FH8zuHnSMymsPK7Ox7qjyZlF7/TzuRPzMsiv66921D7Qr7gcGYf2fkySz76oVoqe3ky9nfAk9tWsTGGg5vWery6CCWU2k2VruAhpmYlOe7pnj3DEMzLoteKoj4e5ee7NPNVYhoBDIngi4E0zz8fVFhSYRqPdEV7twmzdIkRl3cM1iCQTHnjvl8nlQLfJJ1H38Jfv0LKlb8uVQh+WMjqk46qMZVDjltC19Wzx+aPWcNmaA4y9dlNaDZo4i57HSpGGgm6VbFJc1o5rzWiuGnjju34zAsa3/Op2DGgn1n3oVlVt2sGTWMZjDFojrfv/KMoCgTWwMQpg9B43ladSzmTeuP65cPH/NOLMkL6LPCOxePB27F89w+Qz36sy/fYmk+DiHffn4+KJpl74ZbESdWQXXM/us9+bfhBqrELgdEVABgNvxrqk9X1cEGFVmv90ze7c5raMJ7cScO21Zf6a/SK9+bLZpdz3lXdWUcz53AQSnFj2GTbhzaDVKO6P7iz4dbPkS5O0NYSSf7AVPmATEgMrGeQoWsV7GZsOOBVOx/o+JLrs1GBWLvdm3lbCSNodVsMVTHYmwwsUR2W8sgvKEebMtNVYhoBBQCDgg4EpHRRvIkoCStRqhfKO2KFC2Evib7GQ2GxLjYnDh8F5hFZzYvh5Xos55FAQ2o2GbOab2GvqKNXD2wE4JEJAZZ2Z01Fu/MRh07uIunpWxVk59o849ULH5/VLCx3GXz5xw+S0htbx51/4SDCCz4PLZEyDjyxUrjROSuVXr4c6o1v4Joe7TcT+xcwP+/flzMJhhZRTwqxb5BKq0ecSh9ID1+2Q07F403VSrwDifWeDYjKnGc0X0Go78Jcu7zdZ7ijN1Cvz8A1yeU7/fzJz57maRaNy5p1PAxEqYVwnqqh9FhYBrBFQAQH1DFAJ6BGw2y7oyDrO3+gFcjtOmdFcK4K5+31XLO66RmQCCJz3tSZlnb90F4wY60fGu9xeHL6hV23dE9fufttQ/kD3YbJIpWfndGLcBCncBEVdnysjkv4Oz+3eaDtOrMGsDEi5HYfaI3rh0yrx2Uz+RuxeW5KNHcaJXL1yeMwd5//c/FB89Gr7BFjWr1/vmuJs/PR1Rf/yB04MGIS0mBsXHjUN4x44e60i4m159rhBQCLhGgIFH1lCbKaVbXRkYHAq/gADABhFxs8p6e4K9WfDaiqFFx5m/n9SPcWd8pubMnUdYeK4CyBzHmn4G9I2sNbIOKGpnNO4jKE+4XGOGG+ejw28mcEfnlp9TYNCTwLZ+bV7nnzPomjA3e25Ylarxmerr7w8+y9yZpzg7YejjgxI1GyL2/Bl7e0Kztbw5MxMpEb0+RlpqsgT5mfXn/XGFuSoBcHeH1efZHQEVAMju3wB1fgcEDm9YjmVffWT64sN2ehG9R9gz0a6YAvpJmblmHWRw/kIOa3nigJPu1uzlfqZ3yZPrXTmVfAmgc6r1ajZbhDXtxavXl9pJK2G+rP4K8SWlVN2mqPPoCwjOd5fr6e31md969LJq1UfakzMQr+kfvGaZSXIKANhsWPfHRGyf+4cn07vsAJBy+jQOP/UUYpddVYEu/euvyPvkkx7NfUMH2Wy4OHkyjnbtCltKhkJzYKVKKDdrFnKWLn1Dt6IWUwjcTgjErVyJY6+9hqT9+1Fo4EAUevtt+OS4diVzZsepHm+VUb+e2Jg5YO66qOj3QwfUxj/Y5P93aaXrNZOSAU8Ee0vXbYbyjdpg8RcfIjUp0d3U9s/5+970xd44e2C3x7/p2sUhBYvIPWDrums1rm/2DDbTnXEnVnutOLvbO9lrTBgUr1pPWAZZwRosXv1eYX2whGDVj+OxZ8k/7rYhQRq9+KTbC9QAhUA2REAFALLhTVdHNkfAlUiQ1nqmQtP2Dhe7Ul3WD2S9ZdWIxx2upUNJReKoE4csb4mTGI9upCd95V2J3kUdP4QZQ95wUkTWb4br5y1RFos+HeQR7TMz362QAoVxd9P2uLv5fWAmyp0xA8D6SL4QeKNL4ApTyzVtNqlxXP3zZ5YvpMYAgCc0XP16VmJStqQkHO/eHee/+grhjz+OgFKlcHbkSBTs1g3FxozJlIPgDuNr+Tzp4EEc7NAByadOofC77yL6999xZe1aVFi6FCHNml3LlOoahcAdj0B6fDyOdumCqF9+kbPmrl8f5WbORI78V0XbrgUEOo38nWTHF28z0+7WYwY2ME84KAaoNysHzJNnFudhELjGg/8TjRjqw7gyTRyWwncrJ4+xfBbwGV6uUVs07PRmhjM5eRz2rZzr7ogZ9yJvAbR89V2wWwCZA3NH9XVbUqBNXKL6vWj6Yh9xiD1hqRk3xH1TKLDsvS2x9OvhDiVuVsKxF48dxJyRfdzqFPH+1X28C45sXOESZ+4hKCwf2DXAzLRrI4BuAAAgAElEQVQ9UtxXSihoXjDzzM5MhgDZfxRIJDPDrLWh1c2zaxcF5fLo/qpBCoHsiIAKAGTHu67O7ISAu2x+yZoNpQ7d15CN8aSNHxczy8R74oC7auHnSV95K2eXAkXzxw3EuYPO6rl6cHg9+wuTKZAYe9kBt/CipZCSlIiESxc9yr4bQedLXnix0iJIVbJWY1AN2lMjdku//gis//PW8pUsj4jewz0KMmgvMnuWzcK/P39mqgKtX7/GA8+g5oOdsHfFHKz77UuP6beuOgDErV6NAxER8A0JQfk5c5AaHY19zZsj79NPo+TEifDNdQu95NhsOD1sGE4NHIj8L7yA4p9/jlPvvouzo0ah5KRJ8jdlCgGFgAkCZM789JME+/yCg1Fs1CgJ+HnaftUdpnTeWDJ2cO0St46hq7nomBWuVANVWj+Mu8pVkTk3/f29wyWu2uBunfkLNk79ztJRZyC4+cvv2J3thZ++h4tHD5huiWUGrbt9AFL6WXu/6vtx2L9qnnNbuICc4LOMz1M6kzQGkFf/OB4HVs13GTQgY6DRcz0dBBMptLjw00EuS7voXNd78hVUbHaffU0yMpZPGuFR8IBONbsoUCyQOLO0wFhOZuyyYAfJTSkjx7EFH0Vr+TxkUMMKZ+6DpXgsYzNr70ftiHuffs2yVXBmzqz/7rvT4NHOzgBEm+5DBDNlCgGFgDUCKgCgvh3ZHgG+OKyYPBoHVi0wxcKdAr1ZayPjREaBN7INWE9++bRrYSJG/kllo4Oot5hzpyQLwTo7V2YWAKDzz5eXM/u2u733VOvnyx6zCcaXMH1wgg/n5P/qN0mzjzp2EPPGDUBacpLlGlR0bvpSX6egiqtNUYF6w5+TMpXN4gtNzYc6o+YDz7h9ueZ3Y/OMH+UlN7PZM+oPXIk2F7ey6gDA7D8pwRe+/Vac5xITJiBm4UIcuP9+oQcXHT7c7T28kQNSTp3CgQ4dEL9hg2QvQyMjcaJvXwkAVFi4ECGtWt3I7ai1FAIKAQMC/B3j84OCfid2rJcgKp8Jxpp3srD8g4KQt3hZcRIpoEqH0ygWyGcZW/ZRkZ/OV7mGbVD74c7wD7QITNpsEoTY8s9P4ghzPwwqUJyuUssHJdutD7RzX1SZ37VwuggQ0kipp+he2QatHPRhONeB1QuwYep3kq3mfsrWb4Hq9z3l0P5O7yhTeHDzjJ9wdt92wYABApaeMfBduVUHp9I97VqOPbhmEXbM/9N+Djr9YUVKolKLB8CyBDMMuEcG3g+sXigMB5YGaFoLvJ4BkNL1mqN8w9ZOa7Ncb+lXw2Q9OvAULeQ9MTOuc3DtYlB3QevWoOHMc7FOXwuG8HonnBmAKFketR99AclX4oRdoS9B4HOUnXzIqHBXqpeZM+vPxnu14JN3LQNYeqaG+oevEFAIuEZABQDUNyR7I+AmUu5JNJl9b2cP74lLp49bYqlvdcQXrgXj33XrvHMy0srb9hwKUto0c8dW0G/i7qaRaPzcVeVcvvixT7RVRsV4AOmlXLsx2JOX+gh6c6Uv4AkmnIsih41f6OW2HRUpppv/+RkHVy90yzbgPWNtZ1pKsuX9IPuAmRWqROtfgvQXUGWaGSW+KGfWGBRhO0izzhLyQlugEO7vP96JBZGwbRv2t28POtZlpkxB+GOP4dwnn+B4jx43NaOeHheHU++/j/OffYbAKlVQ+ocfEFi5MqL//BOHHn8cuWrUkACAX3i40Jov//MPyi9YILRmZQoBhYBCQCFw6yPgKgCemY46mTk5gx+b//5BSir4LsRARO68BcHyzCptHnb7LpGZtdW1CoE7CYH/s3cV4FFcXfQSIQQNDsFDcA3uDgkuLZQaVIEqLW7FtViN0tKfAqWCuwR3d5eEBBJckqBJgCT/d254y+zsm92NQeTd7+vXNjvz5Mzsztx7zz1XBQBS09VUe4kzAncCL9CGaYOlEWU4ibXe/YIpfNZomPaI8SEA0HrwD3T93FE68O/MOAnqIapdo0sPyleyAoXdDKaDC2fZJXYkAgjQH3Av60X++7bQmY1L7VJaFkByAKBafWm3AVtt6w4t/h+dXLfA5jUR7ag8ajWhnIU9yeEFRTP0+hV2vq8c3ROnNkO13/2Szm1bbVXcUCwKJQjlm3dilgPWgUwMKIuoDUXtaUKz/mIeZGlcs2Wn4BMHpHgY9Sy+8+uvFPTFF5S+SBGm/6cvVIgCu3enx/v38/+7VqxoE9+kOABihChDEAZ6f85u3ehqnz50++efTeUJUaGhzFaAISDgXKBAUixHjakQeKUI4Pt3pUcPSufiQh4LF1LYypV0Y8wYpu67jx3L978Q70OwLLhvX7o3Zw4VnTePcrz9NkUGBNC1AQO4oweYPPmGDCGKiuKgGgJ8GCPvt9/yniLOnqXAbt0o+uFDFtLEb0DIf//R9eHDyTFrVvJYtowylCzJQcIbo0fTPcyBLiE//mheHhQTQ0+OHaOb48fT/bVrKedHH5H7qFE8Rjoo/xORvWuNefqUO5LcnT2bA5E533+fYp4/57FvTprEpUnAQFnKRQCskJ3/+56CTuyXbsJWh6KUu3O1coVA2kBABQDSxnVWuzRAYM+86XR++1qLTy1o4jExdP3ccTq89E8KCfJnR1G0DIJIHurj9EJI2kGhjuucIRNBBCklmQgAoBfypp+GmwkQGdHWxf6Ax/rJA5hu+iosVqW5PxWpWo8u7lxvVRDqVaxHO0fVTh9y9v/amSPSqWXdHrSiYG7t21PR+fPpaWAgMwKy+fhwOQAckNdh6EoAB+jBhg2U/Y032NkgJye61K4dPdqzhwqMG8dODQIFfs2bU+5evZKlYOHrwE7NmfIRuDZoEDu6TnnykGuFCvRwyxbTphyzZKHiy5ebyl0e+PqSf7t25JAhA7Ng4DwHvv8+oa0nTIj9Pb9zh7/b+DvaZubp3Zud6msDB9KtadMoa/PmVOyff+j2L7+woy8M4prOuXNTQJcuFH4mtkWpa7lyscGCIkX4/4VzfmPsWFNnDnF+tjZteFwEAuxdK4Q+8b2OQlACpT6tW1NkYCD5t25NEefOqXKfFH6LW9MEEFur9ubHXFqhTCGgEEiZCKgAQMq8bmrViYTAtpljKeDgdrPR4PyXqOtNdbt/E1uLaIegTiItJ17DgFoOFXxr7fziNTARiQAAyhb0QoDWhOvEfK/KEdfX/qHDwobpQ+iW3+n4bj3RzmOxpc++o+2/jTUsE5FqNWheqPMPG0b5R4ygq/360b0//zRzMBJtoQkcCM6HPxyY4GBT/f+1oUO5/t9z1SrK6uOTwBnU6QqB5IGAKMPBalDm4j58OAfj4KzDKdbqcyArju9Bptq1qfDPP3NJDDLxwsCcKfz77xxEEGwZoZcRFRbGjv2DTZt4TJeSJSmoVy+TE48ARNG5c/k79nDrVtOYmevWpeKrVpFTjhz8/NK25UTAIVePHhTy99/0cNs2Zu5gfgQo7F3r3d9/5zIkbXtPUf6DNZXw9aWMXl7J42KpVcQJAXtKFBPSTjdOi1EHKwQUAkmGgAoAJBm0auCUgICepm7h/BORvS114rtfBwdHiomJjlMrOzGX0Ch4cOsa7Zo9OV5jWFu3CAAY1fSj7Q9U/I3MmjJzfPHSn1ewQnXCOjK65TT7yJZgUHzmz5rHnZ5FhlP4/VC7ThftI3N7lJZ2UhCDCJy1g8IhuNisGf8J9f9OuXPTpY4d+YUdCuEJ6Q9u1+LjeJBYr3AA0L4M7QDhIPH64YwoUwikAgQgynnl448pnbMz39tu7drR83v32IFHy0vRoQNbFa39cn7wATnlzMmCnvkGDaJ7s2dTxMWLpmABSn1Q8uPi4UGe69czrR/ZdMEKAF0/dNEicvXyItfy5QkshIxVq1KWxo2Zil9gzBguKWB6v8ap144BUc6ic+ZwSRvEOh/v20cILrqPGUNaxpG1teYfOZIC336bwlasoGzt2lGxv/8mh/TpTWKlQv9DlfukvBv99qVztPmn7wjPe2Fw9h3SOfBzTxgEbdsM/ZG7LyhTCCgEUiYCKgCQMq+bWnUiIYDWOhC4Az0bCrzoOwt1Ya0K8ZlNy2n/vzMSaUbzYUBbB9PAb/cGunr6cJzmQM16/Y/7c39gZLwhLGirZ7J2Aifn9ISHe+QL9X7Z5MIxNWrB49XuParS8QOr60YQ4MCC31jJGUyFxDKoUdfs2otVp42E/AIObKNdf06xux2ftbVxP+dPBtDZLSst2l4ZnSfaYUHtWV9CIc7BPYC2hLk9ypgNI7KMnOWbPZuzfLBi//1Hzvnzc/bucvfu7DCgDtgxUybz2uBFi1iYTxjqjm9OnMhCfcgCYkxHNzeLNoLoPBC6bBndmjqVIEJYbP58yurtzRRheqHP8OT4cRb7c8yWjYovXcpU47t//MFlASIr+GD9etYvKDxjBuX+/HPORGprkNO5ulKujz+m/N99Fzu2MoVACkFABACENgfu+WfXrnEAAN8NwQB4fveuKSiQsVo1rtPP89VXfN/7t23LwQKU92Ru2JDbZUY/fswOfXF8n93cuIQGWhsINGSuV4+e375NxVeupPtr1pgy8KjbR80/xkWAEGOKEgLAKX5HUJrg6etLmevU4e+hn48PjyfERe1da6Y6dVh/AL8TuXv04FafkX5+pkCFKFfCfMpSDgIy5x/itDW69KR9//xMT8JCTJuxJgCccnasVqoQSNsIqABA2r7+avcvEEBNvyNa7aVLZ4EJWsCh9VxiG7LCaOODrLI9NXfa+WUChWjH5DtlkF06A6DM13nva36wY24j02amZXoJHjUaUePPhtmERrRnQiDAWsDB5kCg3Do5U4l6Lah6lx52Kf4isLLzj4lmWQ175hHH6Ps529uFAcJ+zb8ezS2uLu7y5UCEzLQdIsTnqNkVgnoQ/XIuWJAizp+n4osXc20xXvohBhi2bBnl+vRTbgd4AwJiP/1kmgLiXGgdyBTg+fMpqGdPio6IMFsCsnWgCmMOGGr7L3/wAT3YuNFiqUX/+ovFvjAeKM03J0wwqf0j2yfqohFcgD7BlU8+IYcsWVgkzTlvXgpZuJCzhBAG1FqBCRPYYUqsfudxubbqWIVAfBAQTrU2ACDq52OePTM51ajnP1+3LgcHYAgCeK5cSekyZDDpZYj5EcTE76Q2e4/v96U33jAtEeKA+QcPpqvQBXgREARTwHPdOv5uixIcUUIQHR5Ofi1a0KPdu1lDwGPRIg4s4PfgcrdurGEg6PrPbt6kC3XrskChrbVyIDA6mgpNn065v/ySf3ugLwBDIKLgtGnJjqEUn+ucXM6Jio6m5cfO0qLDJyn0SQSld3SkBiWL0ueNalGWDAnXgZG9O+Qs4knNvhpN94L8acvPI8yC97KStdeJFdIKu/0u07y9R+lq6H2KiomhvFky0Sf1q1PDUh5k+Vb3Oler5lYIJA8EVAAgeVwHtYpkjMDNi6e4UwBayyXU8JKH3rpVOn1IBcpWMctcQ3UXTmLQ8X1WM+XoE4zWfu5lq1gsB/V7W2aM4j7BMsP8oOyjM8DziHBaPe5ruwMAskAI2hN6fzuenF0Nej7rFoE+wkeXz2OVfbAW4mLcY7p2M6rc7l1Cj+q4GOY9tGgW+e3eaLONoBgXgYbidZpR1Q7dLXpI2wrYCLYA1gwGxN6/f6ILO9ZJlyzDEHXEl99/n9XFYaDRg7oLqjEcZa3gFhx9ZA6Dv/7aND4yhiW3buWsIaj5lzp3ZsfbxdOT8vbrR4+2b6eQBQtIWyuMoAIy9vf++oszjshSZqxSha4NG2aWKdSuLftbbzGTAPXPImCRpUkTylipEouVQVwse+fOZlRmCIaJGuTQxYtNdGmHjPbdQ3G57upYhUBiIwABPJS2QPNCBACc3d05cAZafOYGDTjo5ZQ9O10bMoQF/ISxAw/F/3Tp2ClHQAyBPc7u37lD4adPv2QP3LtHgaj/f1HbL5z1DKVKmcoKMG7ePn2owKRJ9AhsgWbNOJiHEgLXsmXp7qxZdAXsm+ho0/csnaOjia4v1u9SogTdHDeOuxAgwAczWmumGjU4SIBgIZgGKEcQvy84T8s+SGzs0+J4YU/CafSarXTy6k2L7ZfOl5smdPJOUBBAFtDO41mW9X9QVoeg/ekNS0xzJ7f6/ydPn9HE9TtoX0CQxXuTk4MDfdaoJrWv/JIJlxbvIbVnhYDUH4hJTE6uwlghkAoRQJu/PXN/YKfVXoPzmCGLGzmmT88Of+Zcedlhz+NRxrqzHBNDIVcD6fTGpawYHx52jx9qyELnKV6WyjRpR4Ur1zYrUdCvCXR90O3Pbl5Jj0Nis/vok1usegMq3+INkzP7JPRunAIAlw/v4uCC1pAlaNl/MoGOHxeDU3z3ih9dObqbrp89Ro9D7lDEwzDTA1x0WMiatwDjVrRKXXJzL2JI9bd37mcRTyjo2D5uLXjn8kXGF+wPGK6Zq1tOQn9jtDgqUL4qOWcwdkotcE6Xjq81lJELe9XhtdpqpYR5ZR0AQM31a92anhw+zM54kd9/J9Tliiy5oAaDZotsG7JveDFHJv72Dz+YHBNk4KHWDScDauUeS5ZQ+oIFX9Yla2qFBa0Za4JDAcdCOBWYBwrmyO6jbtm/VSuCIySrH4YjjywougOgHZhD5swmcTGRrXQpXtxETQaDofAvv5hakdl7LdVxCoFXjQCYOdpsNxxo3OMQ1EPgDJb/heDf3f/9jwMCKG+JevCAtN8h/boRwLv88ccUunAhf8fyfPMNl9Rohf0EtR4OvNAVwG+DENjU6hIUnDyZNQluTZ7M3yvMjyAFunNE+Pnx3/EdxZrcx4+niDNnWEcA40ELwNpataUOYh/4Xj8PC+NAoegK8KqvTWqc7+nzKBq7divtvRQk3R40Zj6tX526VKsQv+3HxNDRlfPp2MrYexeWNU8BLklDogFsvfWT+9O9K/6mz221/43fQuJ3li18MGo21ww0+c2W5JFbadDED2V1VmpFQDEAUuuVVftKVATgsB5cNIvObllhszd8ziIluB1djkIeibqGxB5M9nDXz6EtAbgTcI5LDJBNFyajryf2OlPqeOjKsPnnERzcsGaydkpa4S44+Lk++YSeHD1qUv8G3Rg1+nipxz8x4eFcG4zAAMTJ+MV+9GgKW7WKtQJg0A7I0bWrWa2yaNenzeojgy9E+wTVWSvshczlxSZNeC2iflgrIIa54BjBEUB2UOvcML351195nVwO8OBBbEeDhg1T6mVW605DCGi/l/ZsG98liHWipEZLwZedC6f86oABZh+5dejAbTXBDhDfVVD9Uc6DgINWhV9bgiAGgWOes3t3uj5ypFn7P7Bw8J0Vvw04HoKCrDuwZYvVtaL2H99dBBxg+K3JN2wYCxii5EB1ALDnzrDvmHWnLtBPW/bS8+howxPK5M9N37/Zklydne0bVHPUncALzG5EoBrm5JKBmvceQ+5lYjs4yNiPpRu1prrdv43zXElxwu87DtKSo6dtagt1q+1F3WpbMiaTYk1qTIVASkFABQBSypVS60wWCIReu0ynfBfTjXPH6HHoXQ4GIAqPbH+eEuWofPNOBEq3kShdstjEi0XY0ypPq/KPTgNrJ35rJgaEzL9Pv0mUq2jJ5LS117uWmBgKPLKLdv851SxYIluUUStFCHmJPtuFfvyRRbvQysvIhNCeqO3VHweKb4kNG8ilWDGmHgsHXmTrIi5cYLEx1AELRwP9yoO+/JIzkSZhr0yZ6PqIEcw40JYZgDaMXucQJ9MzFiAudrFpUxYUhBYAWAyYB+UIKB/IVKsW90YHU0CZQiC5IiCy/1DiB9NGOM9onweH2u3NN01ZezjeuT/7jHL17ElhS5fy96jQTz/FamhIdGawZ2TsoaMBNkH6woUp3+DB/L1DUABq/ajfF6KeoUuX0pUPP6S8AwdyyQCCDCjhAYX/Dtg0rq7s+KPbADoP3JkxgwVAoyMjTcKboPBzS8JDh3idmO/hpk12rRW/FzgX4n8Fp07lDiXQGohLBwAUGly+G0q7/AI5w33rwSN6FPnU5Myld3Lk7G3lQvmpQ+WyVDJf7jRVyw3qf59F6ygo5KUiP941HNOlMwsIAKMfurahQtnjVhYHZuOu2VPIf99m01eudOO2VPf9r033qJ7+b0/r31f1/T19/RZ9t2ITPYyINE0JfNI7OlDk8yizZVQtUoAmvuGTpu6fV3Ud1DwpFwEVAEi5106tXCGQIATsCQBoxX5kJQNGCvYJWlgKPhkBoeNr/mVKJf7blmV0y0GtB00nlDpoTVD88TfQ7EP++4/QExxjopYfjvSzW7f4FC2tXusEIJuHemGMBVoxnH04AzfGj6frw2KFG0tu305ZGjTgOmXOPkZHkxAPfBocTP6tW1P4qVMs7AWxL/Q5B60ZhlpjBBUylC7NTIPAd97hrKJWGA3HPTlyhAMAUffvx2oLfPQRZX/7bdYfAIsAAQXQirlcQOkA2Lpl1OevCQGUvKD0JVubNrwCfGe0GhqvaVmvd9qYGHq4cyd3I4HgoT0dACBot/70Rfr3wAm6/fCR3euHg9vPuz6Vc89r9zkp+cClR07TbzsPviyLS5eOOnmVpUqF8tO4tdtMTm4GZyca2a4ZVSti/gyxtXfoBa37vh9FPLzPh0KvBuV8OQsX5/+H6v+6SX3M9IQQ6G/Z/3sWtn2d9iwqikat3kr7A16WRoh6/7qeRan/4nUUHBq7L1jx3DloSudWCdJKeJ37VXMrBJICARUASApU1ZgKgRSAgFFrP+3StQEAUP83TB1EaBckDBH3pl+NoiJedVLAjpN2icBz7/yfyH/PRpuURLES6A14951o0c1AGwBAS7A7M2dylk04ydp6fWs19Ggthmw9aLr5R4wg1A9fHz3apMSP/t/Ivt/6/ntChjMmKopf4jHmvXnzCCJ9/HJYrBjTe5G5R/ZTqJrjfDj1N0aONGXwkfHH+dAAgPYAMo+gMGNsmPgM84k6aaUDkLT3pho94QjgOxfUqxcHve6vW8cq/DneeSftBq6io/k3AuUAorsIBEYLfv+9IcvhzPVbNGXDLjPnLC5XBqyAXg1rUrtK5i1T4zJGSjgWDu7Apb5mwn95smSmaV1aUXonJ+qzaC2r3cPiGwDQtzfWt/Y7tnK+RbtbiAdX8On82iE8fOUajVy1mSKePTetBYGRCR29CffImDVbacfFQNNnKgDw2i+ZWkAyREAFAJLhRVFLUgi8KgS2zRxLAQe3G06nDQAYMQa0OgGvat3JbR4oKe/43/cUdGxvnJYmEwDEANoAAFp6oRvA44MHY7P4uXLR/bVrub84TNThyyZ+vH8/+bVqZdZ6D1lLBBNEJh/ngXIM+i4y+UbG2fsePViMEDoDoPQLc86Xj4rOm8eOEXQDtAaKdP5Ro3jNj3butBgeDAaPZcvItVy5OGGnDlYIvCoEhMYFum94/Psvt8EM+fffNNvyDsE7iI2iywHakiIgCKaQ0W8R6P4LD52kv/YdJQi3JcQypnemYa2bUI1iBRMyTLI+9+yN2zRk2QYuiRBWv0RRGt62KT2KiKR+i9fRpTsh/FF8AwA7Zk00o/9rW/revxlM6yb1oydh90zzZ8qem1oNmsIiga/TcC+NXr2FdvldNi3D0cGB+rWoT83LevLfft2+n5YdPWP6XAUAXucVU3MnVwRUACC5Xhm1LoXAK0BA/xKgn7K895tUs2sv/rMKAMgvCASUIPYHwaS4Wq13vqByzTtanGYWANi+ncKPH6db06dTifXrWfgLatuB3bszZb/o3LnknD+/fOqYGM7igwnwNCiI3N54gzN0qBlGXTKCAGgtWOD778kxc2YK7tOHa5YzVq/O7fvAHsBcoPVDvC+bjw9n9+DMX+3bN3bMDh3Ifdw4cvHwYFG/G2PGsKI4hAlRG51vyBDK6OVFz27f5lpkaAowkyBfPmYD5P7ii1htAGUKgWSKgOh8ka1VK3IfNYouf/ghB+WEXkYyXXbSLCsmhvVIrvTsyd0KwBi61KkTzyUTAITDNstOsTYI2bk4O9GTp0+tBgpSu0OHQMlf+46Zrh+Ydt82q0utKpTimveEBgBk7D+IF0P9H4LH6PZz2/+s2f1TwacL1ejyqSG7I2luNstRA+6EUP8l6+l++Mu2zAWzZ6NpXVpTjkyu0gBAtaIFaWIn71e1RDWPQiBFIKACACniMqlFJgcEjhw5QmPGjKE7d+7Q0KFDqWXLliwAmJJNRvPT7kebFcDfZYyBtMwAQIZE9rJkzz1hrZ+yNgCArBos6IsvXo3Ctq6uFxn64qtWsZ6AMoVAWkQAyvgXmzWjIrNmkVvHjsy+gVBnWmx5J1hF2by9Y1sgLlrEjCCj+v+Vx8/SzO0HpEr2eH6WyJOT3q1ZmaoXLcj0bWFw9H7aupfOXL9tUVKlz/impntSRv/P7JKexnfyprL581gEALSf2Y1DTAxt/XUMBR42Z2Q5u2ak6GfPTK1xxXhZ87hz7X/mXPnsniKpDtQHRzCPd7kS1N+7gWnKQcs20OHLV03/375yWfqqSe2kWpIaVyGQIhFQAYAUednUol81AgEBAfTll1/S0aNHeerq1avTzJkzqWBB6zTE27dv0/fff0++vr70/vvv01dffUUZk5HQ2cVdvrTrzymGcKoAgPGdZsv5d3RypoKVatK104fpeeTLbIUY0Vo/ZW0XAIjyuRQvzir9LNqXlC3zYmIoZOHC2BZ9oaG8VHuEvV7191HNpxB4lQgIzQ2U4zjly0f+LVsSOTiYGDmvci2vcy7RAhCsIk9fXy4bQjcAlEMU+uEHytO7t9ny/G7fo0FLfc2yteIAUNc/b1SLWlYoZajOjnKBwcs30IngGxbbbliyGH3XpsnrhCNJ5ga1HyJ2DzTq9toMN/4ODQB0UIDlzJyRfnyrDeXLliVO69Er/BudjOdY/Y/7U/Farx/rJ0+fcfb/ws2XrXURDBro04CalNupGqIAACAASURBVI4VL9Tjo/88TiCpgxUCqRgBFQBIxRdXbS1xEIiKiqKpU6fStGnT6PPPP2cGwOLFi2nVqlVUo0YNw0lwXP/+/dn5h2XOnJnmzJlD9evXT5yFJcIoV47tpS0/jzAUrdMLAykGQCzoqPnf9NNwunnhZR289nKgO0KDj/vTo5A7tP/fGdIrVbhybWr65QhCayW9afuNv7IAgIbam6l6daZ6ogc52oOB6mzUviwRbkM1hEIgWSOA9nw3J03iABw6bYABkBYDY6IUAuU+aEsYfvYs+fv4kEOWLBwMca1Y0XQdZUrt4kOh2I7MrC3bev4STfLdSegeoLXUWgYg26+2jd31sAfUe8EaCn0SznB45slJUzu3okwu6W1BafZ5SPAl8p0ykMIfvGwzqB8ADA2vDt3Jq+27yeL3X6aNkDdrZvrhrTaUO0smXv7pa7doyPINhGABDGUBKA9AEMWaBYeE0aydh+hI0DUuP4HWRF3PIhykypLBJU7YqoMVAikBARUASAlXSa3xtSIQFBREvXr1oocPH9L//vc/OnDgAA0YMMBqAABBg99//51Gjx5NX3/9NT148IDmzp3LbIBu3bq91v1oJ78TcI58pwwy7Feft0R58v52PIEaCFMBAOIayV1zp5L/nk3S64h2So0+HUQFK1Sn7b9PoEsHtkqPM6r/x8Gou/dr3ZqeHD7MznemunWTnAEAmvOlzp0Jzj90Aq589hn3H0+LNOdk8wVVC0kWCNwcP56F/3J98gl3tED9f+EZMyj3558ni/W9qkU82ruX/Jo2Jae8eSn/8OF0788/OUiYt08fKjBpEmuLCEOLNqix63uy4/NGpTxoaOvGdvVllzl9GCO1BgB+3rqPUDahtU5VyrEjCjt0+SqNXLWFIp/HKuAnhAlxYec62jf/ZwvKP8ZN5+BAlVq/TV7t3icHzXV9VfeabJ5Fh0/RrJ0HzT6qWDAfTXrDh5wdY8tH/txzmFtMChPiidaKNU9evUmj12ylsBdBFe0EKLuY+IYPBwSUKQRSEwIqAJCarqbaS5IgsGHDBurevTt17tyZJkyYQMuWLbMZALh06RL16NGDXFxc6LfffqNDhw7RF198kewCAE9C79LqcV/To3u3pdjp29TpAwDIXjf/ejQVrGjMhEiSi/K6Bo2JoWOr/6FjK+ZJWRNw/pt9OZLylapIkY8f0vrJ/eneFX+L1YIhAMGl3B7ydlZCdRzUWgjlQUTv5oQJ5IksWxKo5aPH+aX27XmdxVeupGe3bnFmz7lgQfJcu5bbACpTCKRVBB74+pJ/u3YU8yw2q4jvI74n6QsVSlOQPL18mfzbtzfrAIKSpGL//WcmRCpTahdAIZs6pkNzKu9un/BnWgoAyOr/gVuf5vVYABCmd4J7NKhBXapViPd9GBIcQAcXzaJbF08RxAHTZ8xMhSrUoEpt36HsBYrGe9zEPhH3FMpJjly5ZjZ0t9pe1K12Ff4bHPg+i9ZRUEgsq8HFyZHLRGp5FDZcDjAfsnwjHQu6Lj0mXhoLib15NZ5CIAkQUAGAJABVDZl6EEAmf9KkSfTTTz9Rv379qE+fPlwKsH79ev4b/g1WQIUKFWjixIlUvHhsHRqy/yNGjKCePXvSsGHD6M8//+T/nzdvHrVo0YLLAsAGAKtg+PDh1LZt29ciKGik7C+uYOaceajt0J8oY/Zc9CwynDZOH2pGe7flyKaeOyF2J5f2b6VdsydLMyamzP+LYIg1dkXOIp7Usv9kcslkXLd559dfWfhPmFunTlRs3jxyyJw5cWGNiaEb48fT9WHD+EU+x1tvmf4fwYfCv/xC6dLHjV6auAtUoykEXi8C0eHhBBbArSlTKFOdOsyQyVi16utd1Gua/dHu3awREunnxx1ACkycyF1CtHbz/kN2xG4/fGSxSq/C7jS+YwtTxtbWNvQZb3F8amQA3Hn4mL5ZuIZuPXiJm4uTE41s15RFEmHDVmwisCtgack5lWGDrD+YJPU8Y++/pUdO0287D5qC8/Zk7/VdFfT3Y3zbLNq6r9XnCoHXjYAKALzuK6DmT9YIgLoPp3/NmjXs8Ldq1YoGDx5M4eHh9N5771HXrl1N658xYwa98cYbTPcX5+Bv6BaAc06fPk2zZs2iHDlysJbAtm3b+FyUBKBUIEOGDK8FC2utADNkyUatBkyh7AWLSdsAagMEr2Xxr3BSWW9kMb1MKOnMpuWG9f+lG7Wmut2/tbr6ZzduUODbbxM6AqBlXrEFC5JEADAqLIwCunQh1PeijhfOPtgA+H/PVasoK1r/KVMIKAQUAnYisNv/Co1bu42QXdUaasp7NahBb1Qtb+dIlhlvcSKyumM7NLd7nJRw4PHgGzR85SZT/TrWnDWDC03u3IpLHkIeI8O9lq6G3uftpMYgiNF1kgWCsrlmoB+6tqFC2bPR3UdPWDwx+AU20JlAZ4CmZWKTMkb2OPIp9V28jvxv35MeotcYSAn3kVqjQsAeBFQAwB6U1DFpFoHAwEDO4p88eZIWLlzIqv+g9rdp04beffddGjVqFKFEoEOHDuzk58yZk86ePUuffPIJPX78mObPn09PnjzhMRAsgCggDKyBH374gUqXLk3fffcdVX2N2SRrjqqW4o8ygTXjetPj0JcKvKC6t/h2HDm7xPbfTa2Guv+tv44miCbKzKt9N6rS/n2TUFJ01HPa8ssoCjq+z+JwYArxP4gA2rKYp08pMiCA0hcsmPiZ/xeTP797l0XNIs6eJffx4+nRzp0ElW9k94rOnUuO2ayLJ9nag/pcIaAQSFsIoE4bVHW9xSdj/ev2/bTs6BmzoeITSEgJV2DDGT+asnGXWXmZVuVfr6uAsgCUB6QFk9X/awUQ5+09Sn8fOG7CDgGiEW2b2MU00Z8r8IyLWGVauAZqj6kLARUASF3XU+0mkRE4ePAgtWvXjhX8EQC4efMm9e7dm/7991/DDgArV65kh79OnTocIEAHgZCQEAIboFAyrBm1JQQoxOrgzMKphXMrzJ5MdiJfktcyXMCBbbTjj0lmexcLQRAEOgionRT24NY1WjvxW3oSFmKx3mz5ClKrgdMoo1uO17IX/aRQNQ/s3p3Cli0zfZShZEnyWLYsSfQGksWm1SIUAgqBJENAS1PXTqJtZ2fv5P8cOE5z9x41c4pL5s3Fwm+pTZ1dFjjRZvmnbdpN605dYOjsqW+3F+OUcBwEJXdcDDRbqmCB6NtNghkA4b4SeXLatTV0mPj34Alacewst6xEgAmsgg/rVqV6JYraJVZp10TqIIVAMkJABQCS0cVQS0l+CAgBwHLlytH06dNp9uzZXLeP/85mkBlFqcD48eMJ57i7u9O9e/dYH6CipkVSctopWtqtnzyA7l6+KF2Wexkv7gO8Y9YEunnxZVYnLpns5LTfuK7Fmk4CNBDAgEC3BK357dnIWgExMZAuMrdSDVpRvQ++TRZtlcTKIi5c4Lreh1u3UpYmTWzWOGNXBwODacmR0xR4N5ScHR2oeVlPeq+mF6V3ilVjVqYQUAikPQTCnz2jAUvW07kbL5liAgW9Yrs96KBGG20ADwQG8+FFc7rR8LZN2UFLbSZzckULwPs6gbu0RP83oulD/PCDOlVp8PINdCL4Bt8OcN4/rV89QcKIqe2+UvtRCMgQUAEAdV8kWwQiIiK41R7a5x09epQz8RDMAw0f9vTpU9q4cSML6+3atYuqVKlC77//Ptfhp38hWvb8+XMT3f6rr75iJX445KjFx3lQ9gd1P2PG2DZ3MMwLcT98vn//fv4bsvkfffQRDR06lAYOHEjvvPMOnTt3jr799lvKkiULC/r98ccfLPZnzT744AMuA4CwIPYGVkDTpk35FDiLKB/AOBAJBOsAe0YLwjx58piGRYeBQYMGcYnBzJkzmVWwe/duFie8c+cOMw5q1YptGSRMnHPs2DFmMuhLDg4t/h+dXLcgTvcCFIJbDZpKGTKnvhcxLRAy5oP4vHTjtlT3/a/NnHkwJNAt4fKR3RZ4poagCfor/7B5D227EGAR4EDf5GGtG9tFu4zTzaYOVggoBFIEAtZE1VJj3X5iXRQjlftqRQvSxE7epNdVeKdmJfqobrXEmj5ZjwNRyd4L19C9R09M64Sj37d5PQq8G0LLjp01PYvqFC9Mw1o3UYHoZH1F1eKSAwIqAJAcroJagwUCqJuHMB6cf62hth5BADj2aMkHZ1lvUN2H0+zk5EQXLlzgenw/Pz926D09PdlpB7Ufhiw9ggFCvf/GjRs8/urVq82GRQCgcOHCFBAQwE47ghCo4Ycjj8+Q4cd6N2/ebPVqYmwEKiAg+OjRI3bGGzZsyA8vlA7AsQ8Li21hI8zHx4cmT55MuXPnJnQlgIMPZx86BAg8LFiwgP8f48EGDBjAIoTCECgBVggWeHt78/m5cuUymyMk+BL5ThlI4Q/M5zbaDB6+Nd/+jMo175S6796YGNo9dzqhX7LeoPoPJf+chc1FhqzR/+1R/0/OgD59HkVj126lvZdiVagtMLGj7VJy3p9am0JAIZAwBB5ERLJQ3eW7oRYDafvZJ2yW1Hc2VO4HLvU1tbATOwRmnzWqRaNXb6Fdfpf5z6C4T36zJXnkTh5lZEl9NWTiiFDnR8B5x4VAeh4dzUvInSUTTejoTUVzZU/qJanxFQIpHgEVAEjxlzD1bQBOLtrowaFGFvzLL7+kfPnysRNbtmxZ+vXXXzlDDycXn8PBRxZ+zJgxDEaJEiU461+qVCkW6OvevTs7+nCWf/vtNzPnvkGDBuwYQ7zv/v373OoPzr+bmxt9/fXXdPXqVbOsPuYQAn9gDixevJjFAMeOHcsZ+RMnTrCDDcYCnPxOnWIdZDAMihUrRlmzZmVhQDjpZcqU4QAGghLaQAU6DaBzAPYJlgEMDj5YB9oOA2AiYI9Yp3D+cSxKELp06WK6MbCmjz/+mPeiDw6YDoqJoYOL/qBTvovsuqHyeJYl72/Hm9W923ViCjsIAZF1E7+lsBux9FOtFa1ajxp/NoyQ1dfaKd/FdHDh79KdVmzVlap3/iSFoRC7XGSofoMglybbIttIw5LFuPeyMoWAQiDtIXA97AH1XrCGQp+EW2w+oT3r44Im6rpRNrD82Fm6eOsugUYOc3V2psqF8lOPBtWpUA43u4dEb/lFh07RoStXWY0fhjZz6EQQXy0C1K4vPHSSe9uDOSEzBAB8ypWk/kvWc306rH6JolwGkU5ygn6dSC5AzA76C93rVDGsacfv+8YzfjR/31G69fAxj9y4lAcNbtXIbB5R/vX3/mPkd+seRcXEUJXC7jS4ZUNyy2hbDPhY0HX6ees+VuvH2hDMwPMC18TItp6/xGUguKbCkITA/qNflNllTO/Mmf8axQpyR4DZuw/R/oBgxhWfta5Qmmv6ZSVqJ6/epOmbdtPVsAc8fOl8uZnJhg4AWgsOCaNZOw/RkaBr9Cwqmo8b074Z7xtr23TWn8UvRSeCXJkzUofKZamjVznFSLD7m6YOfFUIqADAq0JazWM3AnBUP/vsMzp06BAL7oEyD4caDjCU9PE3OL/r1q0ztdA7cOAAvfXWW6Y54OhWr16dAwnIysOhRub9xx9/pCFDhvDYy5cvNznvrq6uLOwnggoIFnTs2JFr/fHfsLp169Ivv/xC+fPnJ213AIwHJxwWGhpqavEnc7YjIyNpxIgRzGxo1qwZswkQFMA6R44caWIkZMqUicfZuzdWdb5t27YcUECJAIIYt27d4qADAiEIfjRv3pz69u3Lx65YscJUAqDN/uv3oL8g4fdDaN33/Sjsujy7K45H5rt57zGU17Oc3dc0pR4IXQQwIyIfP7TYQv2P+lHJ+uYt8iD6t25SH7p/86rF8UaMgZSCzW6/yzRh/XaKfG7e2ku/fq0yc0rZm1qnQkAhkDgIWAsAQLEeyvVJbRdu3qGJ63eYHDHZfHAEezWsSe0qlbG6HDh9UzftpjPXb1uUPKEPfdtKpTmogIBHjWKFqLZHIXJ0cIj3mPoTgdnNBw/p3wMn+CMj8T84uijN2ul3Wao9g3PhNIMiP7RVYwuHFOKCP23Za8qm4/gy+XPT92+25P3BQMEfv347wWHW69vY05EAzv+IVZvN2hxiTf1a1CfvciUMMZN1ANAeLNT621QsTQsOnSQIR4Ktpj8GwQwEqLVmVLKiv1fh1A9c4ku3H8YyLWOvhRONbNeUAwF4Nh66fE2KPbQvhrdpYleAJKm/G2p8hYBAQAUA1L2Q7BBA3T3a6sEERf7KlStcFw86/LNnz+jTTz/l7LjIdt+9e5cdYGT8ZVazZk3OksPpxrnffPMNBwag0g/Ffm1mHYEEsA2QtUfmXQQA4KxDXwB25MgRDjhgTJQWgFoPsxUAAMsAOgSYG/OiXAHlDPj3P//8YwpIQMMA80FMUGZYG0oH/P39OXiAEgeMh6AHGA1CJwGYgUEBpgCCBgiugGGAkgKwHvT28M4N2vjDUMMgQJbc+anJ599RrqIlk919kxQLunx4F22ZMcpiaIj/+fSbSLk9zF8ej62cT0dXzJMuxbN2M6r/cT8LxkBSrDuxx5S9JIFuOapdM5q79wgdDHwZ8NC2rUrsdajxFAIKgeSNwNkbt2nIsg306EXGXawWlO2R7ZpRtSIFknQDvqcv0i/b9lHEs5fdaowmRGYYv2Fehd2lh6At34xt+8wcVmuLt9WeENlztDScs+ewXevDXBC0wzqQ2YeVypeb6f9YuzA4p9+t2ERXQ+/bxBZrfLNKeerZsIbp2GdRUVx+AMdea3DK+3s34D/ZmkMfLNAvBHvXljGIz5ElR5ChsBU2hqwVpDgf++nkVZY+qleNZmzbT+tPXzQMgMhKUPTaChgXAZyBPg2oSemX5X0IkKALg95wfcA00WOnP86nfEnq26K+6ihg8w5VB7wqBFQA4FUhreaxG4GlS5eykwyDUF6NGi8fVPibaM2H/9Y65WfOnGFnV9DmCxQoQBkyZCAI4MFEaQCcazjLJ0+eNAUY4Ei//fbbFBwczA5/t27d+Byh6K8tFcDfFy1axFl/ZOrx3xDVQ0Qc9fjI0IPSj8/BVHB0fKmKfvnyZZ4HDALBHEDQAOKAYDGA4QA9AawbQQloBmBMGMod4Mgj+CAMjAUEPkSwAKKGCF7gWIzXo0cP1g5AkAClAGAlIGiBcYGBdm1izOdPI+nc1pV0dvNKehxym/+cKUceKtOkHZVp0pacM7wUTLT7oqbQAy/u8qVdf06xWL0sAHD/ZjCtm9SPnoTdszjeySUDefeZQPlKVkiRSCAD88euQ6YXK7wgIWsD5f9VJ85x5khY9oyu9GPXNuTuljVF7lUtWiGgEIg/AoevXKORqzZbOLiZXdLT+E7eTJtPKkMgEholECq114xKllYeP0sztx8wy4jbM2a32l7UrXYVi0PhAM/acZCWHD1t6KDqTwLDoJZHIdZcAcUcv7tfNK5lxloIexJOg5ZtIP/bls8do/WC2v7DW224Zh526U4I9V+8jqDfIAyO9bfN6jJjw545bHV40LfqE/PYwxzA/g5ftmTVYQxmNLRuTH/uPmyzPE0WAJAFF2T3qlEAAAFvrTihEeYI2Izv6E3lC+S15zZSxygEkhwBFQBIcojVBHFFYMeOHSY6v6h9F2OA0o4MN5x0aAWATg/BPzysoHAPRxqUemgAFClShB3dv/76i08XAoLHjx9ndf28efNyPX6FChW4zh8UfLALBKsAmfmff/6Zhf60mXUo7UNXAGUJCCqAzu/h4UHbtm3jcgU43JgDQQOcj3lgWDucewQIoqOjTcELBB/AJrh27ZqpLAAtBsEWgGAhSh0EDtrgB8bF3NASEPsUrAI4+8ACY6CM4c033zQbr3HjxqwxkD27Esuxdn8aZfRR99/869FUsGJscAqtFDf9NJxuXjgpHS4lZ//x8tdn0TozcSpka6Z1acWURv2LUXx6fcf1N0IdrxBQCCRPBIwCAEkdGJRRtAVCoIi7pndmVoKeui5rpyejw2MsvGcggPFxvWrkkC4dDVux0YzpYI3Obi2ggPNyZ85E9x4/Matzh8Pv6JDORGfX/u5iPcjcj127jfb4X7G4GTAmHNnwp88sghh6NgYYBlM27jLDRjjBnrlzWhV+FRPb0n5B9hy4as0ep9iInYBxUG6GDgk7LgbaFaz5umkds+CJ0dj6AAnmMgoAaPeD+wylJUYBKKPgUPL8JqtVpXYEVAAgtV/hFLi/oKAgdurhYEOdH04thPJCQkKYJg9HG5l3iO6B6o6sNhzmOXPm0Pbt21k/AAJ9cLK1AQBRTgC1fYwJQwBBOPqoz8c/KBNAyz8wBFDzLwT2kNFHpl/MI6DFGM7OzjRlyhSm1YNiD8cfBjE+UTYAZgPYAjgGrQiRrUfpALoQwGHH3DDMU79+fS4TQOYeDAhk+NHuTxsAENl+BEJEWQEcewQTQPEH8wHaAAh8gG2AEgAwC1AugQ4CCCogWKLMGAGjEgCcUaBcVWryxXBC27+9836kwMM7pQO5ZnUjn36TKEch824BKQV3CBvh5VArwKRtQaV/MUpL/alTyjVU61QIvCoEjBylpAwMIrs+deMuAv1fa3CCIWT3TbO6TJmHo4xabW15gN7ZQ/cC9JWHKr/W4Nj1qF+D2nuVZRq3zGnGHKPbN7cQtDt9/RZT9GVCf3Bih7ZqRDcfPKKRq7ZQ5HN56YKsvMBIlwVYj2jblIrlys7Z6YHLfM26Mugp7pM37OT9aA1K+tO6tKbNZ/3p950HzX7/ZfeSNecW5QsDlqxncT6t2RMUMqrRF85/6JMIGrTM12YWHmwKMAXqeRYxLUHWXhAfytgM1gIAuDZVixRgIcSsrhlo6ZHTzJjTPjMxrmjp+Kq+i2oehYA1BFQAQN0fyQ4BROgh0Cfo6voFVq5cmanycM5R0661Ro0accYe2X84xvhvZPS1GXxt/b44F90FQK/HvFpDFh00+dmzZ5v9HdR6OO2g2QtDsAIdAMAKABMAmXu9QcMgT548JlYCPgddHwGJ06dPW2gYIMCBzgMQMYRBBBAOPdoRCv0CrbCgdj6wFBAAwdq1WgKYD8EKobOQ7G6AZLSgOwHnyHfKIHoabv4yaO8SU3q7RGRIhizfSBBvEqbPHukplKrXt713hzpOIZD6EDBylJIyMBgACrtGJV+gCkX4kW2bmQTvZC0KtetCIGHc2m20/UKA2YURInPtK5c1/R1K9sjqa02mfwIxOgQUTgTfsLjY+K0c0qoRBydsZZhl2X/9bzMmwBomdvJh51+Yfq3a3/DwZ8/YOT93447Z+pDR/6BuVQvhO6M7Fmr+aMsHdgT+W2tGNfzonjDpDR8qmde8LbH2XKO2kqI9ov56OTk6cMsa0RpQjJU1gwtN7tyKcL2FHbp8VRp0wXX+qkltsz1Yuz4oQ0AHAtFhAF0i0ApTr8mQlN+B1PdLonaU1AioAEBSI6zGjxcCyN7v27ePKe67du3iLD0y4aCyw4mGaj8cZjj3YASgbR8+g8CfVtwOGXM448iKw2l3cnJiKj4y68iqwxlGqz5k/JEdR3kBRP0wxocffsjK+xERERxswFq8vLzoq6++4o4AO3fu5Ew7nHFk1NGdAFl6WFhYGJcXoH4fmXh0IAAbAP+AyTBu3DjatGmTabx69eqxgCDaAi5ZsoTPRzYfbIDy5csz9RCGtcCZR4kBqP0IOsAQGAATAViBPQAWBEoQsF+sDx0DEJDAOoAD1ovPlFlHANT+9ZMHELoBxMc86zan+h/0JYcUirXsxVqbyZNRKBXNMT53ijpHIZA6ENBrgohdJWX2U6YSL6OXwyGDYyba+GFtCBKM6+jNWX2j8gV9IMGIOi4TwjPK0osMtmidZ83BlNX+y+r2sR8tOwv/j6DG0OUbzIRac2Ry5ew+fsvBdPhm4Rq69eCluj3OQ8tG4KWl7SNggd/3wcs2mFoS6u/aSoXy04SO3iZn2Cj7L85D0AAt95Chl5lRVwkEANB1Qas3gaAHGBg/btlroRkgY6DI7hujMg6j64M5IcqobYFoxFpQAYDU8RuXWnahAgCp5UqqfSgEFAJJgsDFnetp99xpdgs3iUXkK1WRdQLSZzTvJZwki0yiQUFl/G3nQbO9a2s99QECe2o6k2ipaliFgEIgGSBglO21VSMe36XDwR201JeOXLlmNoTeGcdxUPRfcexl1l7vWI9Zs5XrybUm+00zcpq1qvlGzjf+jlZ+g1s2onolipqmshYAkCn/ywItMvE6KNRjX9qyBzjyI9o2Yadb1rUBf+9e24sWHzltcvRFwAL17b0XrOG2hzLT0/qtKfjjfBm7QjuuUQAA7RtvP3xM+wNi2xaDTTCmQ3Mq756XRRH1ooGg6E98w8dMhV9W+mAkVml0ffS6AliLtbKFqZ1bUSaX9PG93dV5CoFEQ0AFABINSjWQQkAhkBoRiH7+nHbNnUr+ezbZvb3CXnWo4ScDUrTzL8scAQBkhrpUi+1moO8OAIXjCZ28TX2j7QZMHagQUAikCgSMHD6ZAntibNiIIq6lccNp/WHzHtp2IcAsmAlBPziFcPKNnHpZPfjx4Bs0fOUmC7E37W8j9iZjHODvaDs4vmMLs6y3TFNAOMhoxde0jLmGjKwEQdTtg+6O3+/1py4QrofW+dc6yhhfxnqAE4x9o/sATNsu0Wjv4lpqNRWMlP/11x3jg0IPpoXejAIAlQvlp4u37vI10LY2NHK+8czC9RFmFDgy0qowKhfo07wed0rQmpG2QFKyYBLju6TGSFsIqABA2rrearcKAYVAPBBAEODYqvl0Yu1/FBMdbTiCU3oXqtTmHarY8q0US/sXm5O9ELs4oZd3U6petCC3htJ2B9C2BowHxOoUhYBCIBUgIMuiY1syRykxtmvkIHb0KseO2dqT52njWT8LZx0t8EBVh9MMk/WDx9/1Tj3+Jsu+a38bxb62nr9Ek3x3WojByca0t/xAELDrSgAAIABJREFUjC3LcoNiPqxNEzpy+RotP3aGroU9MINYlm2XZbbBUEjv5GQSLdT2sDdap5hIHPtMon2AwAIM3Rj0JqPS4xij64vnjRDZy5c1M03p0prwb9nxetFDjGsUKDBqZ2i0b9l9bRQsUOVxifGNV2MkFgIqAJBYSKpxFAIKgVSPwIPb1+jE2gV09dQhCg+7x9kkOP1u7kWoTOO2VKxGQ3LOkDFV4CB74dGKXOmz/9psWqoAQG1CIaAQiDMCMsdU5hzHeWDdCcjgztpxkJYdO2PWKs+ecUFnh0p+/mxZTIf/te8o/bXvmNnpRuuWUcdlInOyMfUiqmJCWWbdGm4ynK3tHZn/3k3rUKNSHmaH2RIfhKAfatw9XojnGWkPYNA8WTLTpDd9WFvgt+37admxsybGBZzwng1q8Gdj126VtsrTBhrEIuHQf/3fagoLj5BuD9n/92pWpu51qvDnMudbdm04S79gDbde1Jq+jEN8tuNCAI1bt52iY3DnvTRZAEDGgjG67vbcr+oYhUBSIKACAEmBqhpTIaAQUAikcARkAkl4cUYN4/X7D7nu9v6LlzItRTSFb1stXyGgELADAWRfUV+++sR58r99jx00BERlht+HrtUrUbWiBahozuwmgTg7ppEegrln7YTzH+tgOjqko6ho+dzaAeCgQiSvZfmSBIdUazJKPTLWU7u0NlOON1LNl1HHoTmwXKM5gPncMmagn7q2JXc38xa89mauxZrtDQAgiNCiXAn6oE4VC3V+jDVt024zoT894AgYoH1erAwxEQQQR63eaqq9F8cjwIB2hqC5Hwy8auHkC3FAZydHi+CAGEPmJF+5F0a9/l7B88oM13Ral1aU70UwR/bc0pZGiDHAjugxfzlFPjNvu6gvFcDxkc+j6MM5S+j2Q3OhRHymDwCgnWO/RWu5raPWlABgfL/t6rykQkAFAJIKWTWuQkAhoBBIwQjIqLwQj+rXoh6LLOGlH4YMzKf1q5t0AVLwltXSFQIKATsQuHDzDk1cv4OCQ+/bcbT5Ifi9QEYWwUSvQvnZYQT9W++QGw0cHBJGUzftpjPXb5sCDhCtM3IQEXyoXMid3qpegcq65zUTgRNz3Hv0hD75a5mJ8i7+juz3z2+bO+unr92iIcs3WGSw9Q4ewhHdZi+iG/cfmm0FY/7QtQ0Vyp7N7O+Bd0Ol/exl5QIYu/d/q1nAT2ag+iNj36ZiaWpWxlMacEEQZc6eI6zjos9qizGNstYo/5qwfoeptSG0X8AuKJTDjS7fDeW2hyghE6bXHTCi3+N4bQYeLRS/37DToi2jds8o84ATLkzGzpDR+mXsDIyhd+iB9ejVW2iX32Up1vrjf99xkJYcPW0WDFPPyDj/TKgTXgECKgDwCkBWUygEFAIKgZSEwOPIp9R38TqTky/W3rysJ7eLOnn1Jv8JLzbIpn3ZuHaCs3opCR+1VoVAWkUAVPVRq7dYOMsJwQMOa64smahSwXzc2g2q97kzZ+SgABywuw8fE+bdcOYiwQG36PHu6kIPwiPNluCQLh29X9uL3qvlJXX6cTAczBXHz9Lf+49JKel6Bxhr0fedF5NC2G9iJ2/TmhccPMEOtt65RrACGfV6nkVM64VDrQ2qajeiFwzEGozGxnlwdke1a8aq+DLD+aeu3qTpm3bbDODIug9Yu86yfRip/Ms6zGBs0b3BMZ0D/bJtH60/fdGQWQKtgu/aNCEEpmFGwn568T1oOMzcfkAaNNKKVWK8mdsO0LJjpw23rQ0AyJgPONFI3yAh3xl1rkIgoQioAEBCEVTnKwQUAgqBVIaAkYqxNtMG579O8cI0tFVj5fynsuuvtqMQkCGALPuQ5RvpWND1ZAMQMvyNSxWndacvWDiK6Z0cqXWF0vRuzUpmfdrx+waRvI1n/W0GMuBcDmnViFv3LTh0kubvO2YRgAAYBdyy0pQXLd5QnrD2lOV6BGgQUYXjirVDyX78uu3cMUBmmPerJnUI9fEouUKPe2Sjjcot8Ltczj0PfdG4NrMsBHUfpQtbzl0iON5Xwx7Y1dY2LqJ1uDfGrt1Ge/yvmLaBtXTyKku9GtWyCMLI2g/iRKy5b4v69MvWfXTm+i2r91nhHG5M/3fL6MrHGTELwLaY3LkVM0/m7j1Cy46ekV5DrbMOEcTfdhywEYB4KYoL7QEIPiIIojVZy8dk8+VRC0nTCKgAQJq+/K9v84i8bz7nzw/JoHthhIcTDFHrWh6FqFfDmtJ6NRwDuh4egngJwXn4UR/bsQVBhExreHjgB9zv1j2KiomhvFky8YMFEXW9oZUMosIrj5+lu4+ekGO6dNyjF7Q2fSQdD2HUCx4ICOb58eBHxB11ZogYHwwM5owC5kWmApS/ZmU9WajGKCqvXw/oeZvO+tPqk+fN8EH/WDzc369VhSPlRobz5+07yj2PsTfUAX5Qtwp1rhrbvk1vuB4/boltk/QsKpqqFnbnLIVsvXjIQuQGD3qMjRq8/t5yXMU8ol4U9ZB44UGGGebqDHpmfurRoDrTB2WGOX7feZB2XgzkBzxe6pBx1rfewWeLj5xi3MQ1RN3h4JYNzV7+cI02nvGj+fuO0q0XNMXGpTxocKtGZi8pmPe/gye4PhLXHPPiuN5N60od3nM37tD8/Uc5UwU8gUuvhjWoQcliVr9oCcHG3r3o70t8H/BSNNCnAWfbQOUduWozod4yoQac+rWoT01Km7etSui46nyFgELg9SJgFBi0tipr9PyE7kZkl+t6FqX+i9dZzWjjWYPfJjx79AwCW+vAechIi/cUo+NxHAy//7YMa8fxeM4Ig8MMh13PGsDfESzAsUaOv2w+zIF3BqzH1tr158dVtE7v0GsDxJHPn9NPW/bSnktXeC3YN64HWjjq94O/R8VE24WhXrDPWmlBXK6NvccCoy+b1KbzN+5wpwn9dbcWALF1f6jPFQJJjYAKACQ1wmp8CwTgyM3Yvp8deSPTCspoj8EP/MClvuxECtO3eMFDEs7s1vPmPX9xvEyIBZHbKRt3Sdej710smx/jft20DvmUK0kzdxygNSfPSx/SEAka06G5Re2fHgN78MGDpUnpWGcULwZ62x8QRKjhhniNMG1/Xv3xekV3I/VhI6qitg2Pfmx76kXxwEXQp12lMmany7IKOEBbFwnn1vf0RZq5fb+UxqmvEYRDj5cR7UugoB3i5QNmdE8A92+b1TULPli733JkcqVpXVqz8rHMEoINxrNnL6hBneS7w6xmVqxFZFBw/fFPYllS9fxOrPWpcRQCCoG4IxDXAABa7Y3v6M0TIfMMBxDP0MQwPDN61K9B7b3KstOM7Dbqv+Pq3GvXYq+YoEhUbD53yaZDjlIEoxp7PQ41ihWkqkUKssChaHFnDStklzM4O5vEWOODK5IdeK7pcZOJGlobXxsA0Dr/EP0zKpuwd70YTx8okLX2w3jDVmyyECg0msfZ0YETHklh4h2tb/P6iiGXFACrMROMgAoAJBhCNYC9CMBRm7PnMC06dMquh7RoKaMVy5H16tW2eIGDOnTFJoJjJbPsGV3px65tTAq8yPqDJWAUsdfXjhn1gm1bqQw9efpUGnTQrkMo4YoIs/YzUds3b+9Ru/DBuaBgD2vdxOIBI1PC1e9dzG0UNdeL2xg54xgHDztkfRGR1xocc9TxReiUdmXXRqYkL2s5pK2htOeeAsNg0hs+XJuJPSCAJGrYxTq0mQRb94TWubV1v1nLoiQUG3v2AkGmYSs2WigSi30LQaoZ2/bT4ctX7f0qWz0O90KvBjXojarlE2U8NYhCQCGQPBAwUoCXrU4W1BVsp38OnOAgflyy2do5ZC3t8CxYfvQMO89xDQLgNwu18zWLFaI/dx+2en5cWAdYZ0evsrTkyGlpcFq7J1DfoSEA6jk6rBgJ/IlzQHsHgwv/Hr5yk5nonr13C9q6QsAVWgXQdtFaw5LFuEzBXgP+q46f5aB0w5IeLLqIZ25cg0b6+YrkdKOwJxEWQQ69+r84z0hbQD8ucPu0XjWas/cIMwZtWVwCOSLzj0SFveKWtuZXnysEEhsBFQBIbETVeIYIgF4P4ZW4PJz1NWgyhVeR1UfWGv1l914KMlyD1gm2Zz32BgByZMpIoU/Cbb7Q4GEARxlianqzZz36c4zUZWV9aI0CADK2AObRBwCMjhNr0h9vJIhj7Suif+mQBTK0TAZ7MNNeQ1lAQZvVt2fNIgBgTbhJ7NEoAGDPPHqc9NjY2otMjVk/prgnlh49w+UviWHiRVbUZSbGmGoMhYBCIHkggHKh71ZsMqxZxyqNes5rdwCna/Hhk3bV4Yvz8FtdvWgBronP/6Ltmx4VsLemb9ojbdkme34iwdCzYQ0WH4RZS1LA+e9SvQJ9WLcasw4QNEVveBmrAY4rgvMQgLMV7MVv5oi2TU17soaxqPEf6NPQdDzYlBN9d3D5mT1BFVyfN6uWp45e5cg1vbNFhl4vrpeQO8+obaKtMRGc6Fq9IpfdIWiP550wI2FBfG7E0tTeQwj2DGnZiDCHrYA/zgMzpEbRQrQvwPjdUoxvb+mfrf2rzxUCSY2ACgAkNcJqfEYA9fojVm2WRsGRKUBWV9SFayHTOm9GyuTI3vbzbmDYW1Y7nugHGxQSxi8xtuiIEAAa26G5aQgjBoB2Dlv1erLIut/te2Z91eMyniwSjocaaO5akwUArLW40Tv0sqCCdnzt8XiBGbjEV/oShoc3XjoeRT61eFnRl2jI6HygSY7r6E2HJL2GZV+39pXL0ldNavNHG874cbmH9iVJMEhAhdS3L5KNh3IPMD7soTWC1TC6fXPWORCWWNhY2wteju3JIuEF6Me32tCz6GiaunEXXQ19wMtEb2R9zaioJ8X9LbPCObJxyymjtlPqp1AhoBBIHQgIzRyUu0GhH0F9oeSP0jRozdird4NnEIKV0GU5EBhM9x4/MXsXQA17zkwZqWmZ4uRdriTlypzRJohgGuBZjTGhBYQMskg84H0jV+ZMVNujELWuWJpQBqW3WP2gg3Tpzj1TzTp+w2XaO2hLCE0idCcQ2iroJY8gvzb7i+Nm7TzETjp+W/E7Cl0iMKVQ+qbPFEN3BuxEobWDdRfPnZPeq1WZgxWyX2G816w/dZFxRBs+8RuOudxcM1CZ/HmodcVSVK1IAbP5RFu/o0HXKb2jI6/nw7pVE426bivgjWdwxUL5WccJZXOVCuYnlI8IgxbSb9sP0NOoKL7+CAy0qxxb+iEzoVO0PyCY3/FE68ly7nml7SBl1xvXI/yFPgPuEdx/YErIDPdoyby5mO0BFonK+tv8iqoDkgECKgCQDC5Cal8C6PVwrE4E3zDbKl4YEIXGg8bBwYFrBP/Ydcis9k1bm22U8URGPU+WTIYBBu2kiPyObNeMhi3faJNih/PwIAeNS5itAAAeMOiTDkE7PLgnrN9uQX+X9Qs26jMrxnsaFc0iRxDN0ZuMcg0a3rRNu80OlQUAQM/rs2id1FHXBwDQpsiIJq51dPFCB2cSWQ+tYZ2I5n/TLFa3QIaPNrsf8jic+ixaa5FpAiukRbmS1G/RWkNqu3ZeOOxCW0DGIBEZ6+mb95gpGMu+l6L8AA6yPfWmwsHO9yJblVjYYG1Ge5nauRX9vf+4RS9i2X6wdxyPFxitya61TD8jtf92qf0pBBQCCoFEQyA6mkIWLaJrAwZQOhcXKjpnDmWu97KHfaLNkwwH8r99j/7cc5hOXb1lCoBkz5iB3wneqVnZUPT5dWwFQsJIFAgdhndqVuL3OHQP0Jr++f461qrmVAjEFwEVAIgvcuo8uxEwoo538CrLrWpEFBeZ0W8WrDGr9dIyALaev8RtVrTiOIgcj+vYgv63+7BZgAHlAIgW6+lwyAbDyUSgQXyGQAQW8VwnBiOra7cWAKhapAAN0yjnG9Vo6x1xa+1wUBMIKrWtwIPIigssZQEArVaCuHjW6uXiEgDQtuMJuBNC/Zest6jZwxpHtm1myiogmAEHH9kfYVonU4YLruvwtk24DZI2wABMkTnQ0gQxpjYwYURFBIOktkdhDtYI0USjewI188PbNKEfNu8xU5w2ut/0DnZiYWO0F7BLutaoZMYmwX2MrA6UmPWmZ7iIz1UAwO6fN3WgQkAhoBCwjUBMDN2bO5eu9OxJMS+6Hrl16kTF5s0jh8yZbZ+vjnglCOhbXeKZP/nNluR75qJFAEAFxV/JJVGTJBECKgCQRMCqYV8iIMtUymjrMidXK7j2176j9Ne+Y2bQgtLfpmJppocJih+E8VAjCNaB1rmEI/Rhnaq07tR5U+YYDiLq9G4+eGhBmc/skp7Gd/I2ay9o5IiLPrN6eqLMkdIHAGT70msFXA97QL0XrGGdAZmJ0gYEAKD6/t+BE7TL/7LZofp6dNA44agbCSZqM+cYCF0FdlwMlM4PpX205gt5/ITm7j3KLR61BpyhBl2+QF7Tn9H3GAEAZPqFaQMZsoAPIu49G9TgNoyifANUwQkdvbm3MWj5eIAL02INSuSX/62y6PYAhsduv8smRoi1ewIOPYQckQkQASSj+w1rsEfTID7YYC/fLFxjIdyEUodT127R9gsBDIEQIwLV9duFay2CMkZ9nlUAQP2CKwQUAgqBxEMg4vx5utS+PQ+Y69NP6db06eScJw95rllDzgUKJN5EaqQEIYBSjiHLN5jKVdE2enzHFlwSotfJ0XcPStDE6mSFwCtGQAUAXjHgaW06WZZX5hihTGDk6s2EWjFheodV5oDCGYPTi7o6mHDEodiqp4/DocfxEAmE86YVkoFysL4NmqwNjlEAwKjtmcyR0tLcQQlHrfaRK9fMbg19y774CuloB9XjaUvUT78nsApAk7dHZEh/n6M+bmqXVtz7F4Z9z9i2j1Yceyk8h6DHF41rmej6ssAIBJUQPEKNIwx7glIx6u5krAfhXJcrkJf+2X+M5u07ZrZ+ZO7bVy7DD3Zk/7WiijIBQpSQ3H7wyBRAEuUDoAf2XrhGGlxAGYnYs+xa618i7MHGiB3xdo2KfB+L3tKCdYHjoRSt7Tmt7aagv14qAJDWfqnVfhUCCoGkQiDm+XO6MWoU3Rg7ltzHjqXcPXqQf9u2FBMZqQIASQV6PMdFmcK/B07w2VqBYNkzUS8SHc8p1WkKgdeCgAoAvBbY086kMlo/dq/NLkPBduzabXTq2k0zYBqV8qChrRubSgRkP8BwLJFJhmOjzZrLMubIBuMHHVlqmJaSLgsugNI/8Q0fM6EZo0y8LABg1F5PSws3CpDA0UTrOjhpwiDsh3Zt9vQHlt1h2gCANfE/ca5+T8iSa2nycbmLW5YvRX1bxNY64lqBQr/tQoCZMw4BIOANpx0mEx1EgAeYQSAJpr1HjEQKEejBvSGjwGfO4EJ5s2RmsSdYqXy5me6HNcjGA+Uv4G4or1sbfDByyEe2a0rVixbksY2utVak0F5sZIEolHgUz5OTBTdhoC4CzxJ5cpKMTSFaAGrbbIprqgIAcbm71bEKAYWAQsAYgcjAQPJv3ZqeXb1KJTZtIqc8efj/0xcsSB6LFlHM06cU3Ls3hS5dSlm9vanIrFnknP+lcGxqxxbP8wUHT9KeS1f4/QAitl82rsXP41dp+nc2lBVO69KakAySPRO1z+7EXCfezw4GBnP7yMC7oeTs6MCiku/V9Eo0YcbEXK8aK2UioAIAKfO6pZhVG2XMezerS3CmUIOO1ipgAGhN30rMyJmGYyccYq3zBkaAPuPp5OhA0dExFB0Tww6eoKQbZdf1AoBYX1wCADLRQoyhpYUbjSeLLAMjW20Ord0YWk0Do1p07fnaAIAR/vbeiGg3hDKBtSfP08azfhbdIASNH6UM1pxQ7XxaBxd/l2Xsba0PmIBBgntCX3ah70AAVomDQzqTVkT9EkVpeNumfL5RuQIU9oUAoNG1jg82MrYD1o92ReK7ZKt8xkgAEJih7ZKelSLKTBBoUKYQUAgoBBQC9iEQumQJBXTuTJlq1ybPlSvpyZEj5N+uHeXt148KjBtHd+fMoSsff2warOT27ZSlYUP7Bk/hR6FtI7Sd0IlAa3hHG9WuGYGC/6pM/74q6P9g+PVbvM5CYwjlg4Lhl1hrNEoCYPy6nkVYZ0qbGEqsedU4aQ8BFQBIe9f8le7YlnidfjGiz+/glo3M2gjBAQWlH9FQmemV8Hf7X7GoB9eep3XeoISvp2/DmRro04CalC5uNh0YDZ//vdKiRZqMASAT2NNSyjBwXAIAOB4PSfQdtrffrx4rIexnq6UfztMGIebtPUp/HzgeL/q/rRtO3wNZHA+6PO4fI/MpX5L6tqhvYmjoa/dszav/XCtkaCTgKM7R1+3LSkj01H5bOg6y9Rphg/ZbYFEYmRAu8sidgw+RtVOUtaPEsdDNgFYCXnq0JusiEVeM1fEKAYWAQiAtIQD6/9U+fej2zz9z7X/B77+noC++oIfbt5Pn6tWUsUoVijh7lgK7daOIM2co95dfkvuIEWlCGNBWe0DhgL8qh1dfdigcfBl7z+gdMSH3tq0kj4uTI5c8QrxXmUIgoQioAEBCEVTnW0XA3gAAHGNQkXs2rCHtcQthux7zl5v6suon1YsKgi7/05a90rXpf0Rla5QJAGKw4Ss3095LVyzG1QcAjDLm+nXCKfz6v9UU9oLSLgaWlR+Iz2R7Q229i7MTZ4CBI/4Bxf5R5FOztaL0okbRgmat/4B9Ofc83MdYayIA4Hf7npmqPI7BOQ1KFOX2cThPtCdEJv1x5FO7yhSABdrrtCxf0qJvLh6E3ecs5l7GMpMJ54E299v2/bTs2Nl4BSqwlo/qVuPpjOj6Yi36FxMZPVDvYPO1XrDGItMh258tbJCh15fMaMcB2wLBHpjRvSgTAESACXtByya9GX0n1E+gQkAhoBBQCMgReB4SQpfataNHe/ZQoenTyTFbNu4E4D56NOUbOBAP0zQJHQLNEGo2esYDlFf5zNEH/bUlk7LgfWKvzd73F6PAfZq8idSmE4SACgAkCD51si0EjDQAxHnIVKIFW5fqFQgZWJkh6w/H+8b9B4bToZVbf+8Gps+tZbi1pQI4QUanlvV3XXz4NM3aeYAF7PSmDwCAjq5tNSiO1zpm+BseLD3nr7BgFMgECHG8vkWNGFdPRbNWqpArcyazteEadK5angXytAr6yGCP6+hNE9dvNxNnxJz6Eg2xDluOMxz3yoXc6a3qFaise14zfQUxBjQhxqzZRqevm2tCaDGXaSTgc1ybTWf9aNGhU6wNgc4Q6Z0cqViuHOSeLQsHRWSmb5FoLVuvLxUwcrD1JSR3Hz2hj+YusSh/EOuxFxuZXoZ2T/rgiNFe9G0e4fwPXbHJsCuEft+2vvvqc4WAQkAhkNYRiLh4kfxbtaLIS5e4vv/xwYOU65NPyH3UKHJwdU2T8CDAD+f/xAvxZiMQZK2YkwowfWcdrRCzrKTU6B0tvuuzV2PJWulefOdW56VNBFQAIG1e91e2ayPnCFn4b5vXo2ZlPA3XgnPR9m/tqfMWGgHak2Rq5tZa1ukzn7Jggb7eGXVqCEJoHWTtGrQBACNaG1oEfv9mS1OgAw7X6DVb6eRVS0cXzhba3WFcrUH9HnvT0rNlkWijNnEQkrlw8y4FhYSZhkU5ROsKpWjk6i1m40KjAZ/N33/cLKMv2uRBRFFvcMCHLt9gETBA/fz7tb3ovVpeUqcf4+ClYMXxs/T3/mOGTjKO05d72HszywI94lx9QEEm6ieO1XdoMHKwtUKX2NvUTbtoy7lLFstNTGwwuL70QMZw0X9n8F1DYEFb94+8lD7YBerhiLZNLGoQwdCZtmk3IZAy0KehEiqy96ZUxykEFAKvDAHQ8e+vXUs3xozhOvyMVatS4ZkzKVP16rFriImhJ8eO0c3x4/m4dK6ulOOttyj/d9+Rs/vLWnRB2Y9++JA8164lFw8Pur9hA10bOJCe37lDxf7+m8jJiS517EhRofKyRX6WOTtTya1bKSosjK58+illqlmTis6bxyyB6EePKLhvX7o3Zw7/Lcfbb1NkQABdGzCA7q9fz+yBfEOGUDonJ4p+8oSu9u1Ld2fPpiKzZ1PO998n7BX7QOcB8TfM+WjXLgp8911KX7gwFV+1ipxy5OAShIAuXcjRzc3sbyhLEHtMX6gQhfz3H10fPpwcs2Ylj2XLKEPJkvT0yhXGM+SffyjHe+9RoR9/JIeMGa1eU72gsWhXW6VwARqz1vz9RqbFlBQ3jN7J174TyDR+rLE047o+2XsydJGggTB37xGz9ylZciqu86njFQL8+xMTn55eCjuFQBwQgGMA50tvcCThELatVNqsPRyoYf8dPEF7/K9Ildv148gisTJKNs6TOcuyYIEQoKlc2J22nrvE9dYQCzQykU01ErTROvQQLdx3KYh+3X6Abj98ZDgm1vBVkzrUrGxskGTHhQD6Zdt+Cwq5zCkzCrxACDEqOsZEkRc0N8w1ZNkGs5KBLBlcWBwPlH5h4kHdq1EtQ0depn2A85GJb12hNL1bsxK5ZXyZ+YAGw/JjZ2jjWX+mq9syfbbe1vHic2sBAD2Dwlrpip6CZxQsqFO8CDvLKMOYsH4HO9dGP7eJhQ32qg9wGelhdK1ekT6uX52uhoSxroSe9g9miOi2IDBER4V3a1Wmt6pV5OuJ64WXuYWHTnLQJrFpkfZeW3WcQkAhoBCwhgC34hszhm6MHm12WJYmTchj8WJyyp6d7s2fT0E9e1J0RGyXGWEQ5Cv233+szI9x4OjfmjaNsjZvTsX++YfuzJzJjnbMi3cEOOcZypWjy926Wb0ocKCLLVxItyZPppB//yW39u2p6Pz55JglCz3w9WWhQIcMGbhzAAICge+9R89uxiYMECzwXLOGnHLloscHDpBf8+YUhYDEmjWUrXVrEp0HIs6do5KbN1OWpk2520DQl1/S3T/+MJsLgYJrQ4dS9rfeoqKzZ1M6FxeLPd7+5Rcz7CB3jA5tAAAgAElEQVRUiLkDOnUisBxgruXKcUAkfZEihvsGE67/4nUEdqgwwcoEYw9aT3gHFGbUYjmx7/YNZ/xoysZdpme09jkva0ksK6GL75r0jFEt205f8qm0eOKLsjpPj4AKAKh7IskRkNWQ6ydFLTmcC1DI4xqTktVEGQUA9NlRrMOILWCtfZx+/VByDw4JoyNB1w3XD+cZDhLa0em7Hli7CMAGzAPZOXDSx3RoTuXd85oNgcytrOe8fh5Ryw7GQO8FayhUp8SrP96I+q89TvaA148DzQI4kAgu4KEfF5NdQ3vO1z/gxTkyp9UoACAT/rHGFkBgJfzZ8zjd0wnBRrYXowAA7kdXZyfp+nCdoc2AIJWs7SS+G9jbw8inZnvT1k3ac03UMQoBhYBC4FUgcO+vv+jKJ5+wkw4xvsz169P1777jqUusX89/92vZkp5dv04ICiDjjmDB0+BgPqbwjBmU+/PPOVuPbPmDTZso3+DBlLFSJQpExl2TIEAbv5wffkjhJ09y1vzWlCnc+q/AhAmceYe5FCtGyKqDMeDfpg09OX6cuwJAJBC6AMIpR+eAQlOnMkMg/MwZE1TCWXfIlIlu//gjBX/zDWUoUyaWkVCsGInOAy7Fi5PnunWcrX927ZppLnQfAINAu5/8w4aR+5gx5nscOJBcSpakoF69THvEXorOncv7erh1q2lN2qCE0TXVJwi0jD5Z4iIplPZla9M7+drAg/4d0cXJibQtfhNy/4IJ2mfROjNWplaQWJ+4SOzSg4SsXZ2bshFQAYCUff1SzOoTQ0UezoVemRwAaKnWApDJG3YSHD69yfq2yqK7rxpYZMTx8JM5W0ZrwYPzvZqVqXudKtJDZMr02gO1zhoc8b6L10nF38Q5oJ5N7ORDxTSt+ozWBqo7rkFcnXvteHjIIlhizzW053oZOfWy9nZGLRyRFf+haxsWWRRmVG5htCYwGB4/fRana60fK7OLCz2NsgwkyfZiLUAhW2Px3DlpfMcW5JremYNION9e04tc2nueOk4hoBBQCCQVAlon161DB3Ze4ejD4YeD7LFoEd357Te6PmwYZ68READNXTjmWFfWFi0oT+/eFH78ON2cPJmd5AITJ1LowoV8rNubb1LwV1/xFkTGHf99988/ucWfGBdOutYe7d5NF5s0Yee66F9/MX0flH44/GAF5OzenTPyoYsXU8GJEwmZ+PBTp0zBgujISGYtIMAhGAQO6dNT0Oef89xgKWB/oPdr5xJMgUd795K/jw+zB8CEyP7mmwTWALABvR9aBaGLFpGrlxeXOiAo4lqhAmVp3JiZDwgkPNyxg0smcrzzDhX54w/DEgCwxPovWW+mM6N9ZsgCAHqtmqS6R/SloCIAIFtTYjrhm876M/NA++6nFSTWBwBQmjmlcyuzLllJhYkaN3UjoAIAqfv6Jpvd4cdt5o4DtPL4uThlQ7EBOLpNSnsQHhQoDdCaEeVYRkM3atsSl/ZxWAssriwFaxeiQoF8NLR1Y1p8+KTdCvZYx5tVylOPhjUMqfi29tXBqyx90bi26XyjUg2sHdn6Xg1rUrtK5i8vRvsCA2H50TOEIERcgwDYG+rvGpQoRngoax+MMr0He29yI0ddxiCRReUxj4x9gL2OXr2FdvldtrmUIjndaES7ZnQ48GqCsOlZvwaNWrOFbj0wLyGR7UX20iVbqKwF57Gg6zRi1WarmgxiLHFPopOHMoWAQkAhkFwQQObcHw5tcDAV+uEHduSf375Nd+fOpSyNGjF1/fLHH7Mzr6XB3xg1iqn90t9LJydmEURcuMDt/DAHKP/aLLw9AQCUHeA80P5B9UcW/fnduxx8ALU/Y7VqHKzIN2gQO/P4OwQFhbOu7TKQ56uvqOC0aRTp52dy4MXfoBUg5kIGv4SvLzvyYo/ibxm9vNihv9ioEWsUZK5Xj7EqvnIl3V+zhpkGrhUrUtT9++zwY3xoHWCtWgaDDLP9AUHMuIx8HmX6GFpCEBvGm5VeTwcss9Htm1PlQvlj37uICGJ5c/YcMZUQQFsJ5WztKpc1fBey5z7UBwCEsLTsPSqxlPhlos56Fp1+XSj5HNuhuT1bUscoBKwioAIA6gZ5ZQjgx9v39EV2fOyp9Rbt6Xo2qMmO1+nrt+i7FZvMzjXqE3vzwSPqt2gt4d/CtLQq7aaxrgnrtrNCvDXHXrS+gxCfjImgHRPZ8ooF8rFTaOQAw6nuVKU8fVinCrfBg6M7Z+9RWnb0tNUSATwUP2tUi3zKl7T6wMO+xq3dRtslyvdwsIe3aWJWi29UqhFX51+LAzQRpm/aY1XrQOtAaltBwrm19xracxPL8LDWV1fPWrEmPogs+bDlG03tEPXrwbkQWgSdEdcPlhBscL7+2lrbi61+y7jG79aszC9SuBe1hiAANAIQFDEy7OmDOlWpY5VyCXoJs+c6qmMUAgoBhUBcEBAOLc6BIF6ujz4yOx0O94WGDVkML0fXrnwMhOxYnO+TTyh06VI+Hg4x6PARGip+3j59qMCkSSZHWlvH/+zGDQp85x16iHr5F043HGytBffpQ7enT+fsuuf69bFU/Zs36XyNGqbyAwQBPFeuZBFAsAUcs2dnBx5jaY9FNj7vgAGmtfB+Z83ikgfY1QEDWG8gQ+nSXBYQExFhChRgjhJr1/I6oT8ABoAw97FjKf/gwXQV2gdTpvCfsU4eIyrK1OVAO5fs+siSDFqKv75cTS+4O3fvUVpw8ITFO5UtNqQ994re0ca7CESb5+07yu+twhKShNCvI+BOCDMitFo7WnaBvjUhzk9M7QF7cFHHpF4EVAAg9V7bZLsz1LLv9AtkRXQIj4WFR5gcb9Q/Q/20aZni5F2uJCG6qzXQ+n/bcYCF1YrmdKPhbZua0bG1x+68GEgztu8ntJUDe6C/d31CwEBmcL4htgIxFtSwIxCAtSDhjwwqDGO8V6syzdi2X0pNx/GFc7qxo4fuBnCqzly/Rb/tOEiX7txjpx6107myZKL6nkWpa42KBEq53jA/2ADbLwZSyONwXgvOy++Wleuy8Q9q/+0xrB0PsPWnLvA+MB9aEb5do5LJEdWOA2fvpy176WrYA3JMl45K5M3Jmf9yOo0Be+YWxwBb0O83nvFjPMKeRJge4MAIbQlrexSi1hVLW7SCxHomb9jFAQRb19CeNcGJhSDf0aDrlN7RkTpXq8AlFLJOzAhSQfxxp99lxqJJ6eL0TbO6hgr30ICYtfMQHQm6xtcaLyU5MrlS9SIFCZQ+d7esFktMCDZx2Qsmjr0XD5DfrXuMvz33olgwsFhz8jytPXWB7j58HOfz7bk26hiFgEIg7SGA59IvW/fR9osB/JsEVhqyr4lpUPb38/HhTLZw2JERZ4uOppBFi+jKhx+y+F/mhg2p+LJlrI6P7HpA585c5y40ALTBBGTtPeGIV65souzD2S78yy+xwYMePejxvn08DsQDxRhib9AIuNi0KWf80ZEATj2o+renTaOrgwZxVwIYO+BDhtDdOXO4nECwDKAhcH3IELoJpzwmhtkNruXL06XOnU3dByDWBxHDh1u2kH/79hT9+DG5VqpEHgsW0M0JE7h0ACbo+8AjoGtXpvTDROAiQ6lSpj3i7wJHdFMQAoSy4IrYq4xVp2dw6gME6EKEdzw8n2XOsvYeia82kBhDL7aHv6MM8WlUlFliSN9GOiH3qYypqmUX6Pesb/GbkLnVuQoBFQBQ94BCwAABPV0NLyVwhPGQ0pqepqYAVQgoBBQCCgGFgELAOgIIlI5du5X2XgoyHajP+iYGhlpHHqr6efv3p8wNGnCLO7TO45Z/jo6czYaB1g4lfWT+oZiPEgFQ4KEXoA0AiGw/6vcvtWtHj/bsYQo/xALv/u9/3HIPjnXE+fP05OhRcs6Xj6n86BAAFsHNiRNZBBDzIpgAJgEU9e/MmBHb3i883Iw5ANFClCTgWPfx43kMzMPHajoXIDv/PCyMAx4Q9cPxmCvqwQPWFxAG597JzY3nxLrz9u3LugNhK1aYjhF7BD5ClwBMCM9Vqyirjw9jh7IEmAg2yK6ZTINHm+3WiwcjGDS4VSOCQwyz1pkHnye0Nt7W+JgD7LgvGteyuxTS2r1r1DJZy4jQdwcoXyAvTejkbeqalRjfDTVG2kVABQDS7rVXO7eCwP/Zuwowq6ouuqa7gIEhh+7u7g5FRIzfLlRQUFBQUCwQFQUbuxERAenu7u4aBhhyuvP/1n6cx5k3bwIYYICzv4/fn/fuPbHu5d279157bdu6bkWvZkbeNgCQ17YsMVv+QsKRVXD08INvk8cRu/1fpIQfh4OzOzwrt4d3rbtF/ZeWGLIBMZsnISM9DX7NnoJriVqI2zUL8YeWAWkp8KrRHV41e8mxSad2InbnNKRGhUmVnJNXEXjX6QP3Mg0z7TA9IQox26Yg6dQOZKQmwdHDH76NH4FbidpyXHpSLGJ3TkfSic1IT46Hg7Mb3Ms2hU+DB+DgeClbAiAt7iIiV36J1MhTcC1aCQEdXrWLZNyeOeAfwAG+zZ6Ee+kGmY5Liw+XPSaf3W9Zj6snPKt1g1e1LlYcdCzSkxPgU+9eeFbtYu5dg4BBwCBgELjFEVBisWSCUfOFLADa23d1RMPgkvm6O2bA9cy4Pjgd8xJvvy2K/XTwdSPdPnjiRAT06ycf62wCpaRP51sJ8ennFn3pJRHJi5g2zdqBQP+ewYiiL78sAoRpEZdb33lUqwbn4sWFeaCL+Kkafn0Mr0aNpLOAKlPgesv98QfOTZggnQqUcY/M2rMVIgX/aIH9+8OrRYss7Qr9qD+wfr0wE+ztUdc5UCKHHC+nAIA9seUGwSUx9t6ukuG3zYbbZtq3h4bhrf8WZatHc611+XnRymleoQxG9mifLQvwSm5Ye5pEencBW8aE3hrwSuYxxxoEskPABADMvWEQsIMAe9OzNQup5zQVXaZOACnyuuUlY5GeEInwJeOQFnMWDk4u4vSnJ1kewjR+xqCAe3BjZKQlI2LJOKRcPCbBAv/WA8X5Tzq965IMDuASWBGFOg5D3O5ZiNszFxnpmdXy6bz7NnpYHHiaOO3LJyA12tJDWJmzXwlx4OmAR62eKAGJTObgCJ96/eBZpYP1YwYJ4vbMEyfdu2ZPayBCP4/zRSwdh7TYC3DyKYZCHYZKwEEZ9xa15ltZl24OLu7wa/Y03ErWkY8ZlIhY+ilSI0Ph6O4D/1YD4FKkgrlnDQIGAYOAQeAWRkB3uEj1HtShOYZOnSc94K+L8ntGhjjvZz78UBxjOtwUsyv88MPSso897VPOnpVM+cVff0V6bKwo3ZN+79WwoTUozQx66KBBQu2nur579epyFZjhJ+WflHjS+Yu/+aawCKTUICNDnPmw0aNFiZ/ZdH7HNnwU4uN8zO5T0Z+q/2QJxCxahBMDB6L0559LZwA+b7nmk6++KrR958KFEThwIIoOGCDrZnY++fhxlBo3DgH33ScBAXYl4JhU9ueYDBSc++ILhI0aJfOX/uwzwNERJwYMEKV/rpssAL+uXUUvwHaPHJOlEsWGDUPQsGGyN7IHjvbpI/oI5adNkxaEtpZdtrtfw1qii2Mv+/9ql9ZSCqqM90t2XWlYNvrBPV3ALjjXYjlp5TAgMbp3p0y6Sdcylz3GAbWjPru/J4L8fKQc9ftVm6zlB9WLF5VgidIQupa5zbkGASJgAgDmPjAI2EGArVfGL15j/fFVbVlshWJ4al6oZ+LUL/4IKeEhMhsdfjr7zIInn9knn7mXbQa/Zk8iNToMEUs/ATP2dPRdCldA/P6FVuefx3qUbwn3cs0QteorS7bexR1uJesi+fRO+TvNpXA5BHQYKv8/csUXkmlnNp5jOnn4ITF0q2TdA9q9jLj9i5F4fJ31ewYGEo+vl8CAWhfH0R17RzdvOdc5wNLXWDdrkAAZmc7nMcQicvlnSD53EHBwhFvJ2nBwckXiic1ARrqwF7yqWwSI4g8sEdYCP1dBj4Jyw7J+n/oKM7btlZr4+xrUwuMtGhgRvIJygcw6DAIGgQKLgCqxS8+AdMGhMO0rU+YgLDIm33qsF9jN32ELI3OS1/ZkRJR159TIGdq5FTrXqIRPFq7KJLTXomIwRvZoBwru6UY9p8+WrMXmkJOis0PmSIMyJfFs60YoXehyguFa4LXVyslNN+lq56KDT0Fs3SoWLYxP7uuO01ExEuxQ4oB0+t+5q2O2GlZXuwZz3p2NgAkA3NnX3+zeDgK2rVn0tiz2AgA6jS0nQMMXf4iU84eFTu9dvx88K7VDYshGRG/4BRlpKVYHV//MrVRdpFw4Iv1vnANKI/nMXpmCTnJa3AUkHF55KRPfS7L9DByorLqDiwc8yjdHasw5JIftsTjRhcpKUICOdezOGXD2Kw7fxo8icvU3EnCwMgJSEqxjsTzBp8GDMi/LFuL2LbgUjHCAe7mm8GvyRCbKPlkOEcvGW9fh6O4L/5bPy/5oSad3Imrt98hISYRrUHUEtB2M5PMHEbnyKwk4+BCbyh0yZf95noOrJ/xbPgfXYvZbER67EIExc5ch5GIk6pQujhHd2+ZbtN72ujKjMXH5+kxtG7NrSWn+kRkEDAIGAYNAZgTYDm7FwWNQdeCJKSkYNHk2+Pwd06cLmPEsqKYLsPq6u+H1bm3QsGypgrrcm74udsl5Y9oCEW9WprSTQi5G4JvlG6zCwFTf//i+7lkEoG/6JvJ5Aer+14dli7+hnVti+LQFIpAt7z0ODnimVSOQLWHMIJCfCJgAQH6iaca6LRBglJrRakataXqGnz/Mm4+fzLRP1S82t82rAICeOacmgKXWP9WaKY/bOw+xO6ZJNp60d9LgScNn5tzyOeBarKqUCNBhhqOTlAMw4x+17qdLmXz7q/Gq3hXede5F0sltiD+0Ap6V2iAjNRnRG3+VIASZBTwmasMvSDl/BOK8tx4gY7PmP2L5BGQkxYrDz+OZwbctA+B+4g8tF1YCnXxGL5x9g+DfdjCcvApL2ULsrpmyP9b0Oxcqh5hNv0t5grNvcQS0f0XKBazjOLta5spIh6M7SyIs69GNtNHXpy8A6+rUQ/O51o1xb4OauV2Wq/petaRMSE5Bu6rlsfn4KUTEJ1wf6upVrdCcZBAwCBgECiYCekZY9YFfczhEWpuypO7Tfj2kg0pBNTIEdS2gPvVr4IW2lnI7Y1kRYPemcQtXZVLTp3ZSrzrVMGXzTmtbZVLgR/XqUKCDP/lxfeOSkjHkn7lWJ1+N2al6RbD98c6TllJNOv/s+jSwXbN80R3Ij7WbMW4fBEwA4Pa5lmYn+YTA0v1H8OH8lSDFm6YcfHs9Wfl9Xvqy6iUAegCAdfeJoVvEkVaZb4vju8y6G0XlTzi0DDHb2I/Y0hpIGev9C3V8Taj4DBZErvhcggNWc3QC0i3qxjq9Xn1/OeDA0gRXZKTT2c6Ak3cgfJs+AdfASiIwGLF4rJQXuJdtAregGoje/KdVvM+v1QA5jnX/yecOwdHVA37NnwXHTj53QKaiCKBfy+dEiyCJjAQphbjk3LNkoVAw/Jo/AyefopYgwe5ZcHB0gm+TJ5AUthuJx9bL3hn88G/zopxL43V5f84y8AWSNNK4pBRpu5jXwMyV3ja6QCTrAj+6tyvenb0UW0JOwbwIXima5niDgEHgTkNAF3RTz0/Frrtev9v5iTEDzqNmLhaqdm7tiPNz3lt1LFLdSXnXjaJ2NPWexdbGZO3dCUwKakwN+nu2tKjWjSUPfJ+RdyMHB1B0cET3dsb5v1Vv/AK+bhMAKOAXyCzvxiPw8YKVYMRa/QizTo0vJeyFPvSfuThyPty6KD7EhnVtLT3iczK9ll0FANKT4xC5eiIykuOtQnnMxocvGntZIJCBgbp94Vm1k0Wob90PovpvcZ5d5DMGAEQ4r1RdC21+ycdIjTpt1QAQocC98+Uc5YSrtdoGDDimS2Bl6UrgVqKWZPrZNUAo+5zLxQOFu42Ck2chYQNYSxJq3YXk84esegaeFdvAp9HDSDq5XdbMcykGSLZA9CYGDsgMgIznFlRd9ififhkZiNr4CxKPUo8gA27Fq8O/7ctIjTyJiGUTkJ4YBVvtASWm4+jggDH3dMHKQ8cwbeue6xYA0HvzUsDovoa1pF6PAYCXOjTPlxZBN/6uNzMaBAwCBoEbg4DquU6Hh/X/dUoFybOV7Ls3e7YHqdDGskeATvP0bXslex4RnwhXJyc817YJetWuKiedjozGL2u3gjoLFM9jrXzd0sXxZIuGYJ35ldqJ8EhM2bQLm0JOWpmRLNF4v3cn0HHXjQHyX9ZswT9bdkmd/rVarZJBGH1PZ3i4umDShu2YumW3vItxTz1rVxV6vK1WgD4nsdpwLFTwOnj2Aph9p3m4uAgmOekHELtvV27EyoPHrHPyfdD2fY/H8Z7+b/teETR0cnBAy0vClsQnNCIKb89cLOWJ12rct701XOu45vw7DwETALjzrrnZcQ4IJKSk4LWp87Av7Lwcpdd186HKGkVSvZWx/o/1aiwTyM70DgA8RtrdVe+G+P2LxaGlk00BPyfPACSGbMrUHYBdAALaDxFqvK3pQnvM1lNUkMJ61BngmEq9X3fCqT/AloLO/qXAdbEUgEEAqzk4So29S5HyQHoKkk7tQmr0aXHMOaZnxbZI5DmJUXBwcLrcfcDBUSj6sj93X8nSJ57YZDkmI816voW8wP9h458MCWJQ8d/JtzgyUuIlYKA0DIiTe7nmSDi0XNohWk7JkM4IOiaqlq5a8UB81Lcbxi1YJbWleWFmXM0/BtXOSF37oj5e8vJ6/GJknoJBVzOnOccgYBAwCNwuCHyxdJ04S+o3NCwyGh/MW46yRQrh477djNJ5Lhf62xUbMXXr7kyUeqVFtOLAURHKo5Nsa9QzIp28a83KebqVQsMj8cmi1dhz+lymuXgyne5edaqKI813osblSqNZ+dJShmcvu52nCe0cpNosk21BJzox5XLHo9xaMB84cx5j560QBzw7o0P9XJsmWQL3OrNQP9f2vYLBga+Wr8+Szec53WtVkbJAewyIq8WD5xmm4bWgZ85VCJgAgLkXDAIaArbULCVQxHpEe0I2bDvDekW+yGRnFjr7bKuDnBvgrH+XFoHpaXANqoGAdoPtnpJdaz96ylTW92vxrIUmz6z6hp+tFHrbwcggcC1aCcln9mdpJ2j9oXB0gnfte8QJt1eGoI6j085yAFXTb2/hdPqd/UtaOiIwsJDFHODkWwyF2g1B1LrvLd0CrOYgwoZsmUjTe+nyofhQ4zrW9o3Xo5e0XgaitCHOxcTh1X/mynpyCwbldu3N9wYBg4BB4HZGgL/4ijHFen86/Oy4w7IApdvCjOpfG3eAtfZUQqdgXO961fFYs/pQ1HFixO8mrtgg5V/MNg/p3Ar1y5RAIW9PazeWWTv3Y+LyDfD1cMP4+3vKs5rdW2bv2C9ZZEU7p7bPB/NWWErKendGjRJFJWv854btSEpNzeQkcr4P568QJ3jMPZ3BUjDOzyDG6sMhaFa+DN69uyPoQE9YslZquisXK5KljRyxWH3oOH5es0Wc1BrFi2JIl1YigEfH2p7ZYyLyOD6POlevhJ/XbsnkJNuOQVV7tpOrlAsTgCzIr5atEwZBXoyUdV6/4CIBWRz1vJyf3TFlCvnj037dpSWeYmaqY3NqwTx/90F8uWxdjlioceyp7JPpyed6tBZIUYyVlhWD5VRm/Xn/Zcd0UEGZ1+1oR10tJgrn66VvdLXrMufdegiYAMCtd83Miq8jAnptIqdRWWU+jG21Afh9m8rlhLKYnansf3pitNSzW7PtDo6iwO9SuLy0v8tISRBmgFuZRvCq2hmRq75GWvxF+DZ6GO7BTbIdn20Eozf+jpSzFuedY3hUbAuvWr2k24Ayfhe3Zw4Sjqy2sA4yAEc3L2EDeNfuLZR+lhaQVZAWfcYSCOAafYPgUaktPCq0kvEYdIha+51FY0Bz3i1rbyhBAlL04/cvQOzuObIvq13as3ftPlJekHBkpXQUkIx/RrqMz04HbAFIRgQZB8QmZstkC+PA2Q3uZRpKRwL+fxpftigclZ6RIdl3qgx/tWw9apYsJn2B+YKXn6YHiNS1Vy0jqwYVEQZCdi9u+bkOM5ZBwCBgELgVEdAdWDqt99SvgS+WrJVuAOPu6y414dRUUUJoao/Ojo7Qe8PTYR89d3mWTDcdpKdaNMADjeuAav2vTJkLUtj5LGc99UcLVmYam4Fj0sjfmL4Q206cFhHCD+/tKg7n2iMnrJlv1qaP7dNF+Gsjpi8Ae8brDEDV1jApNU3YZ6TI6+vTuwlxT3QaR89dlmkOtVfVDs7LzaJzo1t2AQCyFVPS0iVYkZu1qlQWb/XqkG3LWrIzdGX+3MZT33Pf7apWwODJs60t7PJ6rr3jeM2fb9tEKPe25Zc8Xn8/08/ntXl/ztI8By94ru27nL02fUwEMeHDezUvGKl7RjFergUL/d7gfejvWXBFMvNjn2aM64+ACQBcf4zNDLcQArZOvvoB5xbs0bhyq/mO378IMdunSp17aux5sEUeneqADq8KVd7YtSGgrglfxHgtWK9HiuB7vTuhZoli1za4nbM3HT+Jt2cukZcsVf/Pl8FNx09Zs1f5PqkZ0CBgEDAI3CYI6B0AGACgw05RPeXcKzFAft64bCmpWZ++bY84c4r6rHd94XENypSAr4e7BOlVf3nq9uisvXvq1QBL/JgZVqaOJWtg8N+zRYGdXQkqFS2CSRt3ZKK93123Ol5s30xq4FVPe50BqErD6Oi/2L45fl+3FWeiL5fXMfM+4YGeYJs72zayVL/vVK0iluw/Iqy27Bxbrju7AIDt7cGsNoMMqZfEjPXvc8qcM6D9+ZK1Wc4jVgxqPNWyIai3M3LGwkxt/RSWnWtUklr92Tv3S0AiIyNDsuj8r24MbmRXu8+1sz6/b4OaIAPAXjbentPOz8ikGDZ1Ps7FaAnVGvAAACAASURBVKWNlyZmQIFaAkwU2K5H7/bEw0fOWCQaCrpRZJjBoQNnL+DNGYvsllnox1PLgjoJXNMnC1fhZES0fJ2Ukir3om5cGzEhjvasTCE/dKxWUf7kd2LjNvlpMdu4QgRMAOAKATOH394I2Lb30aP+iraoEMi1/j8jA+FLPkJqeAi86/VD/IFFSIs5B5fAitK2z9i1I6Ae0nzp4sOTbfkGd2yRqyjj1c5sK17FFyneFy5OjpL958uKMYOAQcAgYBCwj4CupUNHkm5ho7Il8XavjpI1Vo44afUsD2BAVznczDA/2LgO3pm1VJwzOkss+3q8RQN8s3y9iL+q/vJ0INXznGUDFMibv+egZPhZO062n8rKp6alC22dznK7KuWx9cRpcbIaBpfEvEsBAxXs11mCysHjTlWL4KI+3kLHX38sVMZiHfqpyGjowQIlXMu9lfD3FZE7msqc6+PaophbAICZ4YHtmqJNlfIIj43HsGnzJcCimy0bQX1n205XfU4snm3VGHfXqy6sAXtt/XTc9bn0veqfszaeNfJ5MXvz8TwG4fs1rGUdgvcSHW09yMMveZ/wWvDdgOtkCQfLNXQ9AT0oogd59PVxLt5/w/6dL4KCuRmP5xptzV47adsARG5jm+8NAteKgAkAXCuC5vzbCgHbAICK+LJdC6mEelQ5pyg9QUkJP47I5Z/BwdULvg0fEiV9lgC4laoH/1Yv3Fa4cTN8MWEt4+J9hyVbE+Tngze6t7X29LVX10m6YP/Wja2iT3mpo3y9WxuMmbs81wcwM0dv9WwvdZ37z5zHA41qS/Ziz+mz+GThalGcbqa12cnL+hSVT4lD8kWD94wS+7ntLqrZkEHAIGAQyEcEbMV0mf0e26cryhUJgM6wovPUp35N6R/PDiuB3l74sG9XyWqr2mwVJGAAlk4ZywZ0R06xCdycneDu4iKlYmSHUbiNwQIGBjpUrYBtoWE4HxMrzm0RHy9EJyTi9W5thUFAKrguBqw7o0oQTnfKqfpOHQGubVCH5nh16jwRiNMp5qrTEOenojv7v6tyNp6bneOonrP26PD8jliO6tXB+szlZ/ao7Pzc1gGn88xyuuUHjma62oqGTwaEMnuUds792f095bmvW34EAOzN5+bsjLfv6oBGZUtZp9M79OhrIKuDASaVOScjgUElPTCiO+D29J5Uxyeq/LM8RDEIiA9vHAaRdNOZKCYAkI8/IGaofEPABADyDUoz0O2AgG0AQAnmsDZQ/9HnXm2jz7b7Zx08BfPYns+zSgdErvxKauLZYo917LeTsdaSUe3D5y5m2pZ6QUtOTcWIGYskG2Jr7HU7skd7eTjnpY7ypQ4t8OPqTXZVd/WxW1QMFiGn71dtFsoiNQL48qgLAykVYWYF8rI+FbnneXy5o3gVjZmq8jl0gridrrXZi0HAIGAQuFoEdGfZ1rnUn7+kajNDS0cruLC/PCMYJGA5AHVeaMoB17VZVNCe9PJ3Zy2VtrDK8qrKXq9MCRH3U0wDXQyY9HgywXQHjw7lk79MRWS8pb0tAw7UBmLQ4a3/FklAXL0vkH7+xM9TRTlfD1aoEoKcHEeOnR0DgHMyaMH2c7rZvtOo72wDANk56rbOsy6Eq8+TXULkWgMA2c1nL+BgL9jBZzvbA1MXSBmD/wwAMNOvjPscfU8XCQLZ03viuyBbVn66cJW1tINj8748Ex0jZRO66UEj238rhgFwtb8e5rz8RMAEAPITTTPWLY+AnoFQm+GDNflSLZv6jDQ/KtPaRrt1AKLW/oDEkA3wrnUXnHyKIXrDLyKc59PwIRHVuypLT0f4lCkIGzUKKefPo/Rnn6Hwww+LYF5+W0ZSEs5/8w3OfPghHL29Ufbnn+HdsmWWafR2OapuM9DHS6iTLJP47IGemLxpp2TK+T17Pnu6umLtkZBML0ukPea1jpIvhasPhWDyph3ycsUXwx6XeiDzwVuzZJC8XL0/e6m0BKR4D9sfsT0SaabKlNgStQNyWx8VfVWWide/ZICv0Ej71q+J/m2y0vzy+3qY8QwCBgGDwK2OgN4FQBdV4770TC9p6mwtd2/9Gqheopg4ZmRvjZq5RMT9aMqJXbT3sDAFKCCoyvYYtGeJmBLF0x1Bnk9mGKn+ZA+UK1LIGpxWWfmm5UtbheeUc8vs74uTZiE2ydKH/t27O4HPhV/XbsGf67dbutwCkv1nUJjZ9E8XrRamAQPQZLx9u2ID/t2yW45l0PiT+7qD2ezX/p2H3afOZmIb2LvWOXUBoIgiGQi62QsAqPXo/exVO139XHvOs955Rz+WmgvUcbC1aw0AZEfHtw046PeVvgZ7x7G7wYxte62HEY8B7ZpaWwGq9xB9HJZw1ClVXMT/aDyH7EXqUtjTh9KDRraYmADArf4rdnus3wQAbo/reNvsImHPHoS+9BLi1q5FiTFjUPTFF+HgfFnN/npv1F5k2N6ceenDGr74Q6n/9238GNJizyF210xRyPdvOwguhTJH6fO0r4wMXPzlF4T074+MSwIyLiVKoNK8efCoXTtPQ+T1oIzUVIS99x7C3n3Xeopvp04oP2UKnPwz17nrdLk6pYuL+j7LAJgdZ+sjUhxHTF8o5ROKZsfgAB+aykjj44vb35t2IjwuHkV9vFAhsHCOdZQ6lVQXa1Rj6i9KXAcDA6SItq5cTpgGDBzwvMEdmuPFv2ZJRqZ8kUL4pF93CV7Yrq9WySBM2bxTBIRU7WrZwv7yomcUefN6Z5njDAIGgTsdATrAEy/9/lPor1G5Uthy/JT83jNITmeO7IDmFYPBjD6ZWwzksu5aF2/j7zqfHXN2HbAGBeh4NSlXSn7D9RZ2OZXs6U6yctzIWlP97Mn4ovja0gNHMjHPmG13cXTE8oMWloFam8r2644hj01LS7fs8dKxDHJQnJDPspWHjsv5OQn0qfvmShxIVQah33O29frZOfU6m0Kdb9spSX2eHSPyWgMAFNCz11XANuBgj9bPtSnxRv5/3g8TFq/BsgNHM91HFDdka0TiQrOHGd9dyEihngNNveswEGQveKJaANpLzVzJ9bvTfyvM/q8fAiYAcP2wNSNfIQJ0/o/26YPEgxaV3uvl3Oa0LL54vDtrCVYdOp7tYcwa59aGxdr+Lz5cetaznV3SyW1wKRSMgI6vwcEpa3uf3OBK3LcPh7p1Q1p0NIq/+SYi/v4bcRs2oOLs2fDr0SO306/o+7j163Goe3e4BAYicMAAnP30UzmfwQb3atUyjaWE8fihegmgo81IOR++zMAo5Xz1MGZbptemzgMzKvbM280Nqek511HmFgDQvyd9LzElBc0qBOPx5vXx8t9zxOHny16Qnzc2Hz8ly2Af5de6tpa2UTmtj8fy5Y00zyblSl8RtuZgg4BBwCBwJyPA333W8dO5043OFH9PNxwLzba3enDhAMQlJeNCbJz1VAYLqgYFYk/YOatjR7ZZxcBCOHSpLE2VC9jDXa+/V7X6nGPIP3OzlLXx+c+SAwaClXHd1Cigc5idXoA6ls8NlhisPxqaRYmex+TUAlCNkVcHMjv6vG2QQd+/jo89p15/3qtj7dXjq+82HguVUgrb9oQ5XQ99DdkFEGzXZqstocZggIWlH3N27sfCvYeytAYkW5FJC2b4c8KX1zgtPUNYJrqIItX8+a6wLyxzeWNOOg7UhSBDRTddJPJO/m0we79xCJgAwI3D2syUAwLp8fE4MWAAwv/8E0FvvIG4desQvXDhdXFuc7sQ2Snh8rwg0sp7d870sLA3XnpyHCKWfIzUyFNwKVJB2v+lJ8XBq0Y3eNe+J7clZPmeGflTw4aJIx74wgtC/T89cqTQ88v/8w8C+va94jGzO4HU/xMvvIALP/2EEu+/j2KDBuH4009LwKHy8uXwadMm06l6tNyesq+eXWHP5wFtm8r5DLKMnbfC+mLAlzi+tPGlhZZTHSUDNYzkL957COy7bC9TEXIxEi/8+Z91fAYBmK1nlF9ldmwxyG19zk6OkgXgOvvUq47n2jbNtpdyvl0QM5BBwCBgELjNEDh2IQJj5y3H0QsRcHJwQKVihfFcmyaoUaKYUP0nrtiII+cvSiCAzwbS5elUsYc9A8xUez8bEydlZk+3aoT2Vctbngn7jogT/r8mdaW7AMsAmFnP6blNttjr0xaIAz+ie1thhtFWHzouTDaWjfH5wbZ0FCacsW0P/tywHQkpqSALjOryfN6QWs5zR3RvJyUCzDh/MHe5ZP25x+oliuKFtk2lW8xnSyyZaBr3RPo/2xDm1AGAx2ZHdbenIp+TKJ6qd+eY9ijv2Tn1SsBQvx2z64jEa/f69PnYEXomy92rZ+ZzurXtdQCgvgPr8VtWDLaeml0AIKexGWyhaGJxG+FCdvZh4CE7UxoRXIeuP6GOt1diob5jYoQaFhSk1E3pEbErhDGDwI1AwAQAbgTKZo5cEYhZsgRH7rkHno0aiUN79qOPxLm9HtntXBfDXrLhkfhu5SZsOXFKXkDoNFJUji8ofBHIi0WtnojE0C3WQ528CiOg3cuiB3CllnTkCA537y7sCGJCOv6JgQOlJKDy0qV2a/OvdA51fMLOncI0YNCh0vz5cK9cGcefekrKMiqy3KBGjUxD68I7tmr4fAGisjAzOjQ+sEfd1VGcZlW36ezoIJl0vvjp6sY51VH+vGYzpmzaZX3JUs69EuLjvGQdbD1x+SHOl6y3enWwtjGauGKDZHH8Pdzlvww86MfYro8vZqpG1baNEl8gGRzwcLFQCI0ZBAwCBgGDgEEgNwQYCHln1hLpSkPLLTOeXUbcXgDAHpVd7zyg1vbV8vWYvnVPpqVSS4CaAhzX+m6QTbbbXr07M+XfrNiA/7bvs8t0sBe0t4fVP5t3gRo9utlrOcgAwMBJM8FSgNyMGj4PNamDbjUrSy2/bnzfe+znf8CyCHumEhN8H6DZux7ZCQBuPHYS789ZmoWFwHFyEg3MbT/me4PA1SBgAgBXg5o5J18RyEhOFmf2wvffo+To0Sg2dKj8PWLyZFRatAiedevi7PjxCHvnHTgHBqLsr7/Cp127fF1DdoPFrl4t2fCkQ4cQNHIkgoYNy7MmQWpEKKLW/YDU6DA4eRWBb8P/wbV4Zuc5r5sInzwZxx58UOj3FefMgZO3Nw7ffTcyEhIkIOBSsqRlqIwMRPzzD04OHYq02NirEgk8M2YMTo0YAf+770bZ338HGQGHe/aU0gPO7VauXKZlM3PxxvQF8lBj1oP9disVKyL0/gW7DwrVng6/qutkkIA186QSUoxJ1d/xhUEPAORWR0nxpirFArHrlCW7UDrAD90u9RWet+uA0EtZq89Ie04Rea6BLR5J+2emKbv18aVD71JAZerutari6PmLksnpXbe63Z6/eb3G5jiDgEHAIGAQuHMQIA189NzlVv0Ce5ltHQ0+Y5mdpu6OrdkGAFj6wGN10VueQ/YBBYyVbg2fy0/98q88/3Tz93TH5w/0gp6R1p/1+rG2c3PMicvXY9q2vXadf55rG7S3d9XDomLw8t+zs5QK2suWM2nT/48Z2ZaO8Pldt3QJ3N+ollVU0nZOtmt8b/Yy7D6dlbGgjlWJCaUXYE9k0d76Nh8/KdeayQJ7Zi8wc+f8SzA7vRkImADAzUDdzJkJgaRjx3C4Rw8kHT4sDr97pUri3Dq4uKDif/8hJSxMMtIppy01U3TCS44de91RZFlCyDPPIHzSJJnLq0kTcbadixS57nPrE+gBkoD770fZH39E7KpVOHzXXSKSWPLDD61BidQLF8RZpzYArdBDDyH4++/h6OmZpzWnxcTg+COPIPK//xD0+usSkInfvh2HunaFd7NmEhBw8snc5ze3hz0flM0rBIsicmp65l65fAl5q2d7ofDr9Yp5qaOkqn+NksUwbOp8ERi0tSLeXnB0AM7FxOUqrERa3jfLN+S4Po7P7MDbsxaDkXzdGDigAnKHahXyhLM5yCBgEDAIGATuXARUNpjPxBJ+vjh+MUK61Xzar4do09gzBs1JH2ew3NZ0Jzy7try2avd8dpNNN3njziyUdFuWG48lm4/PcVsjJZ66SByfx03euAO/rt2a5Xlqe17vetUxoF0zu2V0DGC8M3OxteWefq7t2rjf7Nr4MgnwSLN6eLhpvWzL9fhcn7F9L/5Yv81udl6f25ahYY9lYcuIYMCGLA8GGJQRK9vrSFbBqF7twUCQbgyEsJsESy2GdW0jiRZjBoFrRcAEAK4VQXP+NSMQNWeOOK0qux2zbBlCnnoKpT//HEUHDpTMMzsDhP/1F7xbtUKZr7+Ge5Uq1zxvrgNQdf+PPxA6aJBk3EuNG4eA++67Li33clpLyqlTgg8d8eIjR8ofshKi5s9HxVmz4Fm/vvV00vZZOnHm/ffhVqmSYGWvdV9287HEgKUGLDlQ2gLUAuD1YDCA+gz2jA8yvpxQ3Zl1mbQAT3dhAzzUpC58Pdyx4sBR/LBqk3zPekj25R3UoTlKF7rcVYDR9LzWUbJ+j8aH49fL1tst12B5AtdEIaBn2zTO9gWALy15WR/nYwSfPX/XHAlBSlo6ivl4SQ1qmyrljR5Arv+ozAEGAYOAQeDORkDpDDE7z1ZyLJFjQCAnWnx2wokKSdUJh07m+3OWWZlxOtLsdf92r47iQDLj/+XSddgWGpZtlp4O6Rvd24oeD1v5/r5um12nvqS/r5QLeLm5SvccdmXQuzUw25+QnILkS/o+ak3U0iHj7umWDa3tC/l8pTPOjkDU28nOVPDgZHgk3p29FCylyM643x61quJ/Tepk6tjD+v3p2/Zg4d7D2Wbm9THt0fTtaSIw6fHOXR1Rt0wJLN13BF8uW5dpfCYMqDtgK4LJz//XtC7ub1hbrhGx4HsVsSD7w5QJ3Nm/G/m9exMAyG9EzXhXjMDpN99E2PvvC+W82GuvIeSJJ+BatizK/fUXnAtdrj+74oFvkxPit22TDHzquXMo+9tvcKtQAYe7dpVSCTrk+dkmkVoMBzt2hHPRopb6/ypVhAURs3z5dWk3eJtcIrMNg4BBwCBgEDAI5IqAovHvO3MeDzepC7azYwkaWWw51f8zo/7Hhu3ZOusspWOrQ9v2h7YLok6No6ODdFLIi9ERdXJwBNXuczKVlWY2XTc6w2THsZbfXukCj2UggM4ty/Xyui6ex7EpxKgHG3LbE/fPtXIeW0ZibufaayVpLwDAcejMM8tv2/1ACQhXKFpEhCztsTl4LvcWk5ScaW+2zIfc1mu+NwjkhIAJAJj746YikJ6YiBP9++Pib7/Bs149ZKSlCcWcVHPbWvObutCbOHnE1Kk4SuYBWwTNmSOdEuj0l/nqKzh6e+fryqjDEPLss6K7wHKHlLNncbhXL/i0bXtFpQT5uigzmEHAIGAQMAgYBG4DBJS4LBls7Eqz5nAIxi1cJVn2Mfd0EWacrTFTrYIE1wsCOqZ5caQpDti0fGnptpDb8XRi2SGhfdUKwnJ4b/bSHLP62e3N3cVF2vjmxYr7+UowxZ5jnZfzeQw7INg67vzcXucCex0UspuHGN9dtxqeb9NEuhdlp+eQ3fkUL6R+Q5BN14K87sscZxDQETABAHM/XBkCGRlgRppCcaTuF37ySZR45x04+frCwdXS2z49NhahQ4bg4s8/i2BfoQcfRNLRozj12muImjdPaviLPP00jj3yCGKWLs1xftLdef6xRx8FqfB0Sj0bNMjTmhP37pXz0mNixHF2LV1ayghOv/WWrLf8tGmicE9tgbB338VFrvXhh0U4jzXzFL87/c47OPfZZ5Z2eC+/bJ03+eRJ6VTAEgEK8alsvKOHR572rzL3nCNi2jSc/eQTxG/ZIuspOngwijz5JBzc3GQ+zh86eDBcg4MFN66V5tejB4qPGiXOurK0qCgpD4icNg3lJk8WVoXVcrt2GRk4+dprODtunHQZKDdpEs588AHOffEFKs6cCd+uXfOEuznIIGAQMAgYBAwCBoGsCNAJXnHwGPrUr4HHmzewOoF6aznbs35asxmTNuyQj+lEUlTXto3ctWBNLR62UZy5fV+OWXFmpp9v2wQtKpbFq//MzUJh19fAQMGwrq2lrSGNZXbfrdiIqVt35xo4UONwr2zlSPG+H1dvztWpbxBcUtoDLt57WEoRrjTDz/lYhtG6Ujmwtl8PImQnJJydMKLt9SDr4NFm9XF/o9rWUkGKQI6auThX3QF13fvWr4n+bRpfy6U25xoErAiYAIC5GfKMgNSXjxkjdP0Mm2isX8+eKPfnn+JYR8+fLwJ1ju7uIurHgMCxhx9GyhmLsirF9OhkH/vf/6TWPDujCGDwDz8g5eRJUaWnA2/bho5rokYA50g+cUJYBI5eXtLC7tSwYTj76acWZ/bPP3Huyy+tzjPnZE97l8BAHO3XDwl7LC1w2OJOggXBwUjct0/EB5NDQlB6wgQUHTRIjuGxR/v0kZZ8urFkodADD2TZP0X8GOzgOGr/DGQQHzr2F378MQsExd96C8XffFMy/aeGD5e6fuLBPxQnVMaAAQMZqjVfzIoVONSpk1wfvYViXq4d51KihxQPDHz+eRy9/354NW2Kcr/+mu9sgzzfeOZAg4BBwCBgEDAI3AYIDJ+2AFSEZ9vbIt6eWHnouGjiZCcia5v9rxoUKHT8kIuZVfvtOZzNypfB7tNnM4nP6ccph/eNbm1RyNtTBAHZXtee40znv1+jWniiRUNxYHNStWeHnJE92qNckYBMy2IQgO0Gf1m7JVenl+wBBkjuqV8DKalpGD13GdYeOWE3eEDnuk/9mniieX1rW79Nx09i/KI1dgWCbbEiDuwiROe6cbnSOBsdi6FT5mQSILTtnqDGyE0Emccxcz+8WxsJLtiabScIe7e4jgWxN2YQyA8ETAAgP1C8E8agIN4vvyCkf39xLunEF3n2WYT/8Qco2lf40UdR5ttvxalVbeS8mjVD6U8+EadSOdiESpTsf/gBqRcvInrJEpx6/XWpb2cW3bdLF0HT2d8fblWqwMHRUXrQR/z9N7xbtECFmTOB1FQcf/ppRM2alQV51sgXfuQRpEVGimMfvWiRMA7cKlfGieeeswYuWONe9pdfJNutsxDUHNQeUOKEnKTy4sXw6dBB1nn0wQflHAYJSrz7LuLWrcP5iROt3Qn0/Zf54gvZP1kTyhRWF3/6CScGDBCnPnDAANnz6bfflsNcSpSQmntZ96USCX7OAAOz/hRF5N5oxV55xdoJwMoW0IMlebx2vK6qAwADAAwIRM6ahQrTp8OnTZsrussTT2xG7PapSIsPh7NfSfi3HggnL4to37VYelIsojf+iuTTuwFHJ3jX6gXPqpZ7xphBwCBgEDAIGAQKMgJUc6fYrW4tKgZjZI92WdTfeQyFbL9ftUkcX2ahKRo4d/cBUEjQ1uikF/HxQquKZXFvg5oSYKDQ4MQVG7D+aKiIytHZpZo8AxAPNq4jugG67Tl9FhNXbMSR8xel6w2d67qli+ORpvWzHMvWe58tWQtmwdMyMsSJ7tewFjpVr2h1xO1dC66DWgXzdx/EmegYa+s+1ueXKewv53euXknq4JXZCg0TD4oLEjtm1rlXW+M5m0NOYeGeQ+C+IuMTrcEN7oudgpqVL40etatKe0Td6Jh/vGCVBBDowL/apRXI0rBnam28VhRr5NrUXnrVrponPGbv3C/iiRdi4mSN+rV8oHFt2asxg0B+ImACAPmJ5m08lp4N9+veHWV//lnU8Nmujw4wqfol3ntPstMqi1z4sceExs6+9KXGjpUMfMKuXeLol/roIzlfHzf4xx+F+q6broBf5JlnUObLL5G4f3+mtoDqeDrS5f/+G/733JNpXJYoREyZAo969eBRs6Zk1FlG4NOunWTfS773npQmSEmDFshQ4oQU3as4d67Q81U9PueiY0wsyE4gVZ4MAP+77rq8/8cfh3PhwqCKftDw4bj444/CGmBAgmKHbH0Yt369lDiQ6cBACtX+lfEctt47PWqUdABg0IJZffeqVa2OOo/1qFVLyjDS4+KEnZF44IA1WMJARl6vnd5CUEogUlLkWjHIcSVCg4nH1yN60x/ISL3c79a9dAP4tXzumv6FcLzIFV8g+dzllydHDz8EtB8CZ9/i1zS2OdkgYBAwCBgEDALXGwG2rPtg3gpsPXEark5OuKtONTzRooHd1m48lrX/VOynsb0cHdG3Zy5BRHxCpqXS8X62taGHX+/rVxDHT05OxqRJk/Dll1+iWrVqeOedd1C+fPmCuFSzpgKEgAkAFKCLUZCXojLLFOirOH8+vJs3l6y2UqdXLeN0J9KzYUOpr6cjSxo+nVu9vRz3m1sAQJ9DtaEjnZ21/OnR0cISYIs+t/Ll4eDhYe1RTyr8wbZtJbvONnjM3Ff47z9EzZ4ttHu2HGTZAGv+i774Io7ccw/iNmywUv11cUKuvfyUKXDy87PWyCuRPGbqo+bOFXo/gwc8j/vkWGr/HL/IU0+JmB4/Z12+e40aoiHAvajyApZIkHIfu3Kl3VvBq1EjCUQ4FykiookhTz+dpRRDnaiCJdRluJprx3HIhuC+uce8GjP0EUs/RWpkKJz9SwuDIyU8BM7+JRHQ4VU4unrldagsx8UfWIKYbVPg4OQC16DqSA7bLcf4Nnkc7sHmxeeqgTUnGgQMAgYBg0CBQ0AJBqpadLbMe6BRbQyaPDtLAOCVTi2lpZ6xOwuB1NRUTJw4Ee+//75146+88gqGDBkCJyenOwsMs9srQsAEAK4IrjvzYLvOsL8/Lv7+O44/+qi1ZRzr7+nEHmjRQkT/aHSCK/73n/z9YPv2cAoIkPZyovjPOv1XX8XFSZPEQdfr7BXSdNjpONNUkCEvV0EFANSxFPEr/vrrOEldgHHj5GNm9OlQi9POWv/QUCvVPy0iAgdat0bC7t1WVgDS00XLIHL6dBHeo74BnXHdGAjY36KFCBbq+3dwd8eRu+5C7Jo1WZbPzZD9DgAAIABJREFU7D8DBLT4rVtxpHdvWQuNeDkHBiLp4EEpuyADgHMKdm+8gbMffyzHMdDBln0p584JllZGRmIijj3wACL/+08YDxWmTYNTNteOWgqHOneWIAXnrfDPP1L2cCUWv38RYrZPFSfdr9nTSI0OQ+yOadccAJDAwpKPkRp1Wpx/38aPImLZp0iLOQfvOn3gVb3blSzTHGsQMAgYBAwCBoECiwBry9+dtQSrDh23vK+4OOPtuzqimK83Bk+eLdR+ZdkJ1BXYzZmF5RsCGzduxAsvvICqVauidevW+Oijj9CtWzd88MEH8M7nLlH5tmgzUIFAwAQACsRlKNiL0Gn9rA0P/v57ODg5ido86e2shZd69UqVcGb0aFHORwYfXxD1/OJvvIELP/+MkKeeksy7UuQ/N2GCOLE8P+nwYfj36ZNJbI4OKWnysatXCwW98rJlks3Pi+kBANue9uGTJskQqnY+lmyBjh0viwxWry7lCqEU/cvIsNb2syXewdathcbPMSsvWgSP2rWty+H3JwcNQvjff1s/U/tnuQP3QcxYwsBsPtkQPCfTMWvX4nDXrnD08RFMOT4xFuwuBSxYkqBfk6DXXwfZEao0gkEIVU6RsHevMCFSz59HQJ8+0l4xu2t3bvx4nBw+HAx0UL+BgRsGH2hkSzCIkVMpQEZaMiKWjEPKxWNWhz9+33zE7Z0P16AaCGg3OC+Xzu4xCUfXImbT7/KdT8OH4Fq8JiKWjkN6fAR8Gz8G97JNrnpsc6JBwCBgEDAIGAQKEgInI6LwypQ5CI+zUP2rBAVK28C9Yefw9szFmdrpmf7wBenK3bi1JCYm4q233sJvv/2GH3/8UYIAzz77LKpXr24CADfuMtyyM5kAwC176W7cwnUGAOng4mweOiTZZ9aJsyygxJgxSNyzR2rqlVK9cryZ7Vf19LbHuleqBM8mTaRlIM9jJty/d2+kxcYKdT121SrZqGuZMsIcYAAhL6YHAEi5V46v0ifgXKq1nXKw+Vmpjz8WcULujX9Pi4mRzDtb8134/vvMgoGtWklnAJYGxG/cKO3yyIBgJwQGL7hXsgR4vq1JZ4THHpN2fcy2UyPBqXBhKQuI27gRgf37S6cEaigk7Nxp1TwIuO8+wShq/nyc/+orcdArzpoFz/r1JfN/qEcPxG/eLGUGAf36SUAmYf9+cerzcu3YaYHdFMgwYOmCH1kLK1eCwRqyJXIKwCSfO4ioVV8hPTkenpXbw6f+Awhf8hFSLhyFT92+8KzaKS+Xzu4xEcsmIPnMHhESZM1/RkoCIpaNR0Z6KvyaPwO3EpcDMVc9iTnRIGAQMAgYBAwCBQCBf7fsxsSVG62q92wb+ELbpiJqZxsAoEDchAd6igifsfxHYMuWLXjvvfewf/9+DB48GE8//TScnZ3zf6IrHHHnzp145JFHUKZMGXzzzTcIDw+Xv/fu3RsjR46Ei8tlEcUrHNocfgcgYAIAd8BFzo8tUsiPbfv09n/sQ89MNMXrlFFcjxTzmCVLpO5fauc1yrm+Fq/GjUHVfmbZj9x9d5a2ejyW7e3YQcBac1+yZJ62Y087QA9kKCaCW7ly1rZ9+t6Ybfft3FmYALqxzl80CC6xCGwXQwHCjIQEcdD1/dtbNDE6ct99YLmBLS5sW+hWsaJ8zPnC3nsvUwtDfi5tEr/9FoUff1wEFdluMPTll3H+66+tw/EYrollC7ldO16PMhMnShAifPLkTGvidaCGAtkH2VncnrmI3TkDDk7OkpV39PBF5OqJcHT1RED7oVfdBSAt9jwiln6CtLiLcAmsiEIdXkPC0dWI2TwJSgTQyTuzknGebhJzkEHAIGAQMAgYBAoYAuRPjpi+ABuPnZSV6Rl+dhBgJwHdKA74ab8eKOTlUcB2cusvR8+yczft2rXD119/jYCAzC0Ob8ZOv/32W4waNQqPPvoo3n33XUybNg2s///qq69w77333owlmTlvIQRMAOAWulg3c6l0QplxPjN2LNKTkiQLzT71KWFhljZ3mzahSP/+IB09ZtEinBg4EKU//1xa8tE5pZN7kvX+v/0myviBAwei6IABEhygkbYeNnq0qOzzWAYSig0ZgpSTJ0Vlnx0FmBGnOn1ejIEJUvjZoYBBCPfq1eW0iH//RcgTT6DYsGFC7Selndl4li2c//JLERLkXBQu5HfsGMBWh2QgcG9U7BcsvvtO2iIyO88MPp39ogMHinAegwO2+7e75owMxG3ejNMjR0oQxdHb2zq3S7FimU5JT0jAhW+/xflvvpFACfEhE4NBCuKrLOnYMYS++CKiFy6U8gF2ZvDt0EHOy8u147xkQLCbwMVff5VgBhkZJUaPFqHFnExl6R3dfITuH7tnDpJObod3rbvhVaN7Xi6b3WMSQ7cget1PYImBMAsaPIiodT8h8fg6uJWqB/9WL1z12OZEg4BBwCBgEDAIFCQEzsfEYfDfs6UfPU138Nlq7ruVGzMtl638PurbTVrPGctfBNjSb9asWeJg+/j44LXXXkPXrl2lneLNtNjYWLz++uv4559/RPWfDj+F//g5uwEUL246I93M63MrzG0CALfCVTJrNAgUcATSE6MtIn3RZ6T+37NSO8Rs/RsuhcvDv82LcHB2u+odxO2ehdhdM+Hg6Cz1/24laiF8yTikx12ET6NH4FG++VWPbU40CBgEDAIGAYNAQUJg9eEQjJ6zDClpabKspuXL4P3elhK6r5evx7StezItt03lcnizZ/uCtAWzluuMwLFjx9C/f3+wDODPP//Evn37MGHCBHH+GaAwZhDIDQETAMgNIfO9QcAgkCsCqZEnpf1felIMnP1Kyn9J/fdvO/iqqf9q0qi1PyAxZAMcXDzg33oA0qLPImbLX3DyKWppLejmnev6zAEGAYOAQcAgYBC4FRD4bd1W/LZum3Wpjzarh0eb1Ze/D5+2AJuPW0oDlD3bujH6Nax1K2zNrDGfEKAuwf1sGx0bi759+2L58uV444030K9fvwKhT5BP2zTDXEcETADgOoJrhjYIXC8E4vbOQ9yumZYa+HYvw8mnmGgpRG/8FQnH1sGjXDP4Nnlcpo/fvwCxu2ZJqQA/cy/dQD5na73YndORdGKzCPcxS8/suk/D/1md6ozUJESu+hrJZ/fBtWgVEeCjyj/r71MiQuDsW0Iy/Cnhx600fY7t6O4rbQBJ308M2YiM1ES4FqsOv6ZPyJrjDyxB7K7/hEbn2/QpJBxZiaTTu+Dg6AT34MZC8xfWQEYGwhePFSFB2WublxC96Q+kXDwOrxrd4F37HtlLWny4rCn57H5kpKXAp15fuJWoA9EG0Kh6DCSQTUBdAcAB7mUaSktBxVBIOrUTsTunITUqjOoLcPYpBp/Gj8I1sNL1upRmXIOAQcAgYBAwCFgRGDljEdYfPSF/d3Fywoge7dCyYjASUlLw2tR52BfG55fF3JzZHrADGpUtdUUIsrZ95syZ+OWXX7B161bcddddoihfqpRlnOTkZCxcuBC//vorVq1ahfr164vAHKnmrq6ucgx70P/www+SeX7xxRcxYMAAhIaG4pNPPsHixYsxcOBAPPPMM/Kc599ZO3/+/HmMHz8ejRs3ljEWLFiAsWPHonbt2kJpp6L9Tz/9JIr2Q4cORYsWLbLQ7TkH550zZw4aNGggAn2+vr5wd3fPhIG+PgrjkSrv5paVjXjkyBEMHz4c27Ztw99//y1jKiMOrKmnyj7X8zg1ly6Zvg464sy8v/TSSyivlUvGx8dLa74//vhDcOrZs2cmjNjCj8r9uqggz5kyZYr8OXfunOy1YsWK8PLywn///Sfr4HzZGbGkPkDJkiWzXENeI7YJdHR0vKL7xRx8+yFgAgC33zU1O7oDEFA18Mx+MwDgHFAGugq/iOV1HIakUzsQte4HZKRYega7l20Gv2ZPiqBe5IovkBp1KgtadPQVbV+136PaPuvvXQIrIWbTH0hPjpPzHJxcJKjAjH/M1ilARro4095170Xi8Q1IuXBEG98BnlUudQdY/CFSzh8WWr+DmxfSE6IuH+fgCO+aPeFVsxfSEyKF7p8Wc1aCHB4VWiFu5ww4ehVGoQ5D4ejhL+wABgXUHrWBpPOAT7375CMpJdg9W9ZoNQdHa4eCOLYs3DVTAgi6OfuXRkD7VwzT4A74d2W2aBAwCBgEbiYCcUnJGPLPXBw+d1GW4e3mijF9uqB68aKw1Qbg98V8vTHh/p4I9PHK87LpYLKmnc6/blS3ZxCAjjP7yH///fdZxqS6/HPPPScO64EDB0QR/9ChQxIooOM7aNAgCSjQKE735ptv4vfff8enn35qdVrHjBmDJ598ErrAXo0aNVCiRAksWrTIOic/++6771Dhkvgw6/HpANNZj4yMzLS25s2bi6Ou177r68tOGC8tLU0CFlxfly5d5P8XKVLEOjaDA3TQ9+zZI44890Rbv3691Nzze90YKPnss89QqZIlacDgyRNPPCHOO3Eg9vp5tqKCHO/ll1/Gxo2ZdR68vb0Fi927d4P45WTdu3eX68v5uBbdGOBhMKNOnTp5vl/MgbcnAiYAcHteV7OrAogAI8n//vuv/IjT+IBt2rTpVa1UBQAcnFzh2+xJyerTCU44vELGUwEAUuXjDy61zuFVvSu869yLqNUTJTvPLLhLoWA4uLhL9pwmtfaXauvV+XT0vev0QfyBxRI8UCaCf+1fkex97I5pMp5XzZ5Iiz2HxOMbZR1OHn5IDN0qjrdaF1kFSScvURwdHOFWsrbMa3uc3gGAAQBmElJjzsGnXj94VukgQYTI1d+AGgTM9FNzgKUHXA/X4lPvXnhW7YLEE5sRveEXkNHg6OoFt+BGSD69S/bCoIhnpTaIZAvDRJYueMG9bBMJXqSEh4jjr4IsV3WxzEkGAYOAQcAgcEcikJqchO0zf8fepTNl/60eH4Jyjdtki4Wtkx/g6YHPHuiJEv6+2B4ahrf+W4T45MtB6gbBJTH23q7IqyQdHV5mh+kg0qlklj4oKEjeR9g/nln6efPmiZo8v6eDT/E7ZtlpdGyZka5SpYpk7x977DHQUef3fLeZP3++dW/MhleuXFkcdj1jzfnvvvtucC0ffvghPv/8czmH45BJEBYWJtl6mu64r1u3Tr4/efIk6tatK0EEOsrMrnfs2FGO9fOztELUHXvbQIIOvh4koMAf963bihUrhGpPmzFjhryznT17VtaxcuVKYTIwKEDmAJ19Gsegk+/k5CRYU6m/ffv2IiDIAIvu3P/vf//D+++/Dw8PD2FHvPrqq4Khv7+/sCfYbYDUfl4LzsG9sB0h98w/DDiwNSG/Z1Y/ODgYgYGBEihhtl9dY14H6gMwOGO6BNyRP0VZNm0CAOY+uGUQIBWKEVj+OJKKxh9gzzx2BbjZm2REfeLEifJDr6x169b44osvUMxG8T8va70cALBk4F2KVEDE0nFIi70gpytHO3bHv4jba3kgM1jgWa0L0uPDJTvPrD6dambS4w8usR6nzicTIOHQMikPcHT3g0uhMkg6vRuuRSuJ2B+dbnU+Bf/oZDNQ4FGxrVD6nQNKI6DtYCkBID2f83mUbwnfJo9ZVfzppHtW7QifuvchNTIUEcvGS2mCGlfEBS99JlT+DO6tgozLv0cu/0yYDxzHo1Ib+DZ4CFHrf5YOAXpwRHUokOBGgwcl4CDMgtjzwgBIi7tgCZRojACFnWo16OxrVHXzcm+aYwwCBgGDgEEASE9NxapfPsHhNZez2l4Bgeg+fBx8i9pvaXw6MhqDJs9GRHyCQKgHAGbu2IfPl6zNBO2V1v/TeX7++eexadMmydbT4aRT+NBDD+GBBx6Qz4YNG4a5c+da28tt2LDB6gRzcjqyjRo1EueW1H5SyknZpyL9iBEjMGnSJHGGSVWn087MPqn8ylHVafbMvPO9joEFBh9q1aolWXWVdVdO+YULF8SpZtCBTjjp9Axc0KFm2QCp+TrFf+/evSKSR3YCTWcuKAD5Xvbxxx9bs+S22Xsex+AEM+6KVl+uXDkpPXjqqafk3Y0Y1KxZ06rIz3O4PgZWGPTg9ywtIAuA5QezZ88W/IgRWQTEiPtKT08Xx5xz0WnnvMSVrf3oyOvzcw6Fm722hNHR0RKE4FyK1cEElOoaQLYG2Q7G7mwETADgzr7+t8zu9cgoF80fyJ9//hmtWrW6JfawY8cOeWAwOs0H1V9//YVTp04JRYs/7FdqtgEAUuhjtk+10ttVACB+/6JMn9vO4x7cBH7Nn5Zst8qA21sLGQJIT4OTTxD8mj0lWXfS8pkddw2qgcTQzfI9a/gd3HykZZ9/y+fg4OwuJQhpMefgQFHAls/BtVg1awBAlRCw7j/53AFErvwKGSkJ1gBGasSJywEAagu4+cCv1fNSk68f7+xXQgQBHZxdEbH4I0vmnpoB7YfIGiQ4EnNOBAn5GTUKYrZMlq361L8fEcvHW3QGLrUwTL5wBHE7/5PgB7sMKD2FK71O5niDgEHAIGAQuDMRCN25AUu+eBtOLq6o0qY7Dq5egJSEeHR66V2Uqm2pgbc12wCAr7sbPr6vO8oHFsK7s5Zg1aHj1lP08oC8Ikynk/XwNDribdq0QUhIiCRWWMOekpIimWeqytMJpaic7nzbm6dJkybi7DKAwBp3Oqxr166VrDyz+Ux+UK2en5OqT0efzjvNniNL552O69GjR63Zaj0TTwp7jx49cObMGbCGnnPR+afDT6OzS0YD2/fRSadgHt8ZGWi45557rJoC6r2MxzCrz+AIMWBQgFn0pKQkyd6zVIL74lrJhmCZwLhx48AkzjfffIPChQsLu5P7y854LLHgGokByyiIiXLG9b0op50MAsWQUPNT6yA73NTchw8ftl5DBiA6deoke+D6uQ7uj2s2dmcjYAIAd/b1vyV2r1PWSCljdJM/Zno9VkHeCB9GpNuRNvf2229LVJ3/ZWTXVnAmr/uI3vArEo6uFtq8d/1+SDy6Vpxe4QFmZMDZN0ic1qi13wvNnY42P2cW3sHBERmX6uCVJgDnZfkAM/nWGngHR4uAXrqlFZEqDXArUdPa8i+79bqVqidOduLRNZY5XdylhIDtAUnDvzBzuGT69QAABQnj9swT8T3qDTBTT8HBiCXjJKDA7LzSBuC8FDeM2TZVluBRsQ18Gz0MvRsBSxsCOr6GtOgzCF/ysWgEUBSwUMfXRDtAmegMLPxAhAQ5B4MYxID7dS/XTAIEwnbwKpJJUDCv18ocZxAwCBgEDAJ3FgKk/i+aMBKn921Dldbd0fiB/lg4fgTOHd6DDi++g+B69tvX2gYAWPb2TKtGqFemBIb/Ox9RCRY9H1rtUkH48N6uIhSYV9MdVYoAKjE+dT7p6RQEpOlUcdbAM6vNwACNAnMU3VM18Mye09Hn+44KIPA4vuswm0/nk06zTnmn083MOBkIeiab2XFmsOmYqyQJhQKZ9WftOgMArGXXlfBVMIOZ9NGjR8sxZDMwKMHMNwMcevkC/87Me6FCheRY1tYzM89AhqLwM/DBYAlb7imGAXUIyJog26FZs2YiWEiaPvfNensGB5SRJREREQE65DTF+mSggWUFRYsWlfdCll4Q9/vuu0+CDiooEBUVJUEFsiz47ktmBoMCDNhQW4EijbYBFc6jX0MmmE6cOCGaCQ8++KBgwSACx3FxccnrbWOOuw0RMAGA2/Ci3m5bUnQw0qf4gCF1jT+Kt0oAQNWYMXDBhxmFcvgjzM8ZnSWl7EqNXQAsNfcQOnty2F44uHrB0c0LqVGnpUUes+JJJ7eLKB+dY/eyFr0B0v/ZLYBOrmtQdSudXrEFGCCgBoBb8epWAT6ep7LszPqT7s8MenpilNTcO3oEWAUF6dSzRj+OegFkCTDz3+YlKVNgECJi2aeX9QYuiQjSWSfVn8EKR3cf+LcaIGUAUau/uUTxZ/bfG/5tB8GlUFnZh4xzxvIy4lWjB7xr94bOeLCyIA4uRczWyTI3AxH+rV+Ea9HKVsiTTm5F5JrvrIEOBgmoqeBZpaMcH73+Z2EbGB2AK71LzfEGAYOAQeDORODMwV1Y8OnrUgbAjH9ghWqY9/GriL1wFl2HfogiZS8/g3SEohOT8MqUOTh+IcL6sTMV2x2A1LTLArZOjo4Y2rkVOlWveEUA65l0OuWk/iujE8uMNt+tmHhh9puZagYhSGOnE0znkU4ra80V/Z7nKweVTrkKICiHu0yZMkLBZ796RXmnc83AAI/nvCoAQGFABhrWrFljLUEgVZ/OMddAp5qUf9bI8/2JAQYagxn8jh0G6ITzPYtJFmbyFWWfx7EOnoJ8LEeIiYkRR5p75PsZxfdY+sC1sFyTx5KtSVOlCHTo6bwze0/Hncko7k9P9KgAAsckQ2HZsmUyBtdKBoCi9XO9xJtsCGoocD9qLwzMKMwZKFHzkxVBTQCyYhmUsWXDMkAxdepUCW5wTdWqVZMgCIUBGTQh85SaDGRCsKODsTsXARMAuHOv/S2zcyWiwh9OPkQYceWD6VapY1LRbEXh4g83H3ysGyNNTdcx4MOQDwKKvPABRSqY3h5GXTTW7CvVfWatKbAn7f2cXKX+XdXL83j3ck3h1+QJa/aaTrZVL8DBUVrhiVN/fIOo+yvVe6SnZgoAqKy8vRtHFPZ3WUSO6LgHtB2EqDXfWlgJFBoMrAjXYlXFYU+5YImG0xgs8KzWFUknNomuAI3OuUuR8kgM2WRhLzi7CWtAHyfl3AEknz8kTj2N9fkuxaogKWSTtUMB6f4uRSsjKXTrpfMtc/Jz9+BGnFwCESkXj1rHke89C8G9bGP5nm0BySpw9PCV0gGjA3DL/GyYhRoEDAIGgZuGwKZ/fsDOuZPhX7w0ug8fj9gLYZg/bjh8i5VEt1c/gqunt9218Yk2YvoCbDx2Mse1VwgshHH3dYePe9a2dnwu7lk0DVtm/Ir0lBTU6/0Y6nS/X94BmA2mw8usO9X1+V7FFnPh4eHioNNZpYMcFxcnDiMdT5YusuSSveapH8AEBjPtegBAZeD17DMdZb7jMKutHOFevXqJACAd6yVLllj3yOw452J5AJ1wKvHz72QBUOxOdQdg1pyOOjPYLFFgNp3Gd0LugQ4135n4HnXw4EGZp3Tp0lbmgqL78xw64NSSYvkAgwwMenA8OtVkNzBIobBgUIDaU3SuuT5mz1kuwax6nz59JJDBgAEDE0pln8ECtW8GJFS2X+kKcC3cI5NcxJcOO9dAccOWLVtKoIOY0xgA4RootEhGAUtKuQ5qHFAQkdeFwQ61Dq6NHQd4DRmc4TXmuyfx2b59+y3z/nzT/gHfARObAMAdcJFv5S3qYiako1EUhQ8f0rX09jAFdY96mxsV+eYDiRFiVcem1q4fy8/sibuoY/WWf/yMIn3+rQeIgx27c4bQ6JVjLC3sNMo7P7fbEo/juHqJSB8p/KTdq3p6ZsL9mj8DtxL29Qr0gATP9W/1AuIPLEHMNktrwKs1rtu7zj3Snk/vPsDxSNWHo3Mm557BEGf/kkiN4EuBBQMJHBQpL50JqPKf1RzgHFBKSgQoCpjFbEoPrnYv5jyDgEHAIGAQuP0RYJ3/gvFv4Oyh3SjXsDXav/AmNk39UQICje/vj1pdLa1ps7NFew9j3MJVSEu3/+z0dHXByB7t0bhcKbtDxEdcwKzRLyH24jn5vlilmujy8hi4eHiCGeLp06db6e62A9CZZMaYzqxyrtUxbdu2lZp0Zv91BX+Vybal5au6fDqifG9jkEA35Vzn5Y5g0GDz5s2SwVZGjQFS+KdMmWL9jH9nhpyigwxuMFNvz6imzyQSs/HZtdXjfqiRwMCIbixboIPNwIRuDBwwScVAAQMULCdQwnt6DT8V+pVegTqfDr+rqyuWLr3ctYnzk03BQIDqosA5uD+WUvAdkuWltsbADpkdDCrYXkMeSyYHgze3ioh2Xu4Pc8yVI2ACAFeOmTnjBiKgxGAYjVY9VPnDyQcU67DsZcdv4PJynUpX3CWTgbQu0tv4kGI9nGpZw4H4YKZoDX/QKTTDyDAFaUi/y2IZGYje+BsSjq2Fo4s7fBo+BAr60UmOXPEFUqNPC1Xer9nTUg5g7/z4w8sRt2cuKCAoLfQCysg4LoUvlySw1IDBAtL3/VsPlGy8PUuNPIXIFZ8jPSVetAeEjXBJVyB292zrHBYtgnQ4uHhYWvfRHBykvp7lCCxZYFkB53ENqgbfhg+LmB+z/TEbf0NqzFlx6J39isO7dh8JUlC3gHtwdPWAZ7Vu8KzYGlHrf0LS6Z0iAEjdAa9avZAaEYrY7VNFV0DV+Dv5BsGramcpj0hLiJBuBWQFCOOAwYRL87DMwphBwCBgEDAIGARyQyDi5DHM/WgoEmOi0LDvUyjboCXmfjgUrp5e6P7aOHj4FcpxiOTUNLw/ZynWHjmR5ThXZyc816YJ7qpTLdsxWHaw9vfPcXD1fLh7+6HF4y9n0hxg9p7q/KSvU62f2W++m/Tt21feOdiSjkkWZqrJCGBWm9+xtl8Xj2O2n+9hzPST1cj3Mdat00ENDQ2VmnhV4qjYjRQhpHNO55NOLf+rmAB0eCnu17BhQ3FueSyFnumwdu7cWWrh2TmJNHgGBFSrPdL1+e5EJ5ufMePPPZF9qbMECBi1CihsyD+cm2PxfGbTlXG/xIH7ZQcDlhUwyMAsPj/jGjk+AwPEkBl8rpNsAjrybMenjOsiO4EON9fM9zlixPc/JoPIAmDAgA47GQdkTBDzevXqyTsgAzKchxoI7LTA5JGag2tgVwR1HRV+ZI7y//P9+fvvvxf9A2oAcI1s20gsGWwwdmcjYAIAd/b1L/C7V5FSCp0wmszaLtK8yAbgj3xBNyVSw0g3SxfYN5Y/5qS52YrvFPS9XOv66NyzIwC1BGh0xEV1v/0rcPa3n8m41jnN+QYBg4BBwCBgELiRCIRsW4slX4wSllr7AW/h2IblOL5lFdr0f10YAXkXZeZLAAAgAElEQVSx+OQU/LVxB+buOiDCf9QBqFSssDj/NUoUy8sQBfYYVdtOh5k0fXtt/Ars4s3CDAK3CQImAHCbXMjbdRuqVop0LUZiL168KJHQq2mddzMwUgEMRp1J6ScLgEqujNDazezfjEXeoDktrQvXw7v23ZKdZ9s96gUU6jA0S4nCDVqSmcYgYBAwCBgEDAL5isCOOX9h89Qf4ebti+JV6yBky2pUadsTLR556Y7vJEOmI9X82aOe/2X2mkkRJXKXrxfCDGYQMAhki4AJAJibI1sESC1SzjbrmBilZRabNCTWs5PGZevEkvZFoROqrjZo0ECEWKgaS0EVGilL/J4//BRHoTgJqUkUJmE9FunxpHuxJotz5WQ8js40aWasxeKYpIBxDWQKkC7GORQ1jWOxFo1ULv6hCA4pUXzwkHLGvfB7KuByPI5Bytbp06flM45Her7eR5ZjkqZGfCgKY6vqrwIYah9cM8VbiCXbyJCGRroc8aEADJkNpL4RXx5LXQB+RhoXKWRkDRAbMgm4V66dgRHdSEejyiuj7FfbZjC//1lIqz2280uOg1+zpxC9ZbJ0CFCt+hycDB0tvzE34xkEDAIGAYPAjUdgxXdjcXjdYuvEQVVqSynA1um/IGz/DhSvWhcdB74tNfnUC1j6zXs4tXszGtz7JOr0eFA6B6z5dQIOr1uEhvc+hVrd+l3eREYGTu/bjs1Tf8CFkEMoWbMhWjw6GO4+fnB2tZToJcZGYfHno3DuyF40f/hFVG3Xy3K+zbmOjk4oU7cZWjw2WIIVeulAxead0PqpVxF78SzW//kVTuxYL8GMDgNGXRYwzGU8e8iTwcn3PFLUKeZHSjsp77dKV6cbfzeZGQ0C1wcBEwC4Prje8qPqgnQq+65UWLk5fqaL8DGqy2w3HU869LqRvk8ntnjx4tL6jtlvKpfSWeZ3rCFjjRKNWXIGHUaMGCEOd05Gh5jroENNir3SCGANmOpNqwvpkT3ANix0vHWjU61KClgPR4EXGp1nBi/YS5bBAtqjjz4qQQAV0NDFbWy/o0gMa8tUaxequLLOi0ERNR6ZDCpooNodsrWLehjqn7Vv316wVefaWw+DCKwhY0ClS5cuEsSgmu7NtsTQLYhe95PU1Ps2fVL0AqhX4BpUAwHtBt/s5Zn5DQIGAYOAQcAgcM0IpCYnYfHnb+HUni0yVuHgiqjVtR/W/fklkmItujduXj7WVoAnd27Eos/fQnpaKlo9ORSVW3WFriHQ7rkRKN+knZynAgOH1iwQzSDdGGTo/PJouLh54NjmlVj29XtyjBqTzv+uBVOx5d+fkJaakulcBgjITjhzaLe0LkxNSkTThwYgsHxVLP78TSREW97pXD280HXoWASWrybBhNzGk25ENqbKIvn+xlp0JmnWrl1rVOmv+c4zAxgErgwBEwC4MrzumKN1hVdumo4267XCwsKkFp9Gp1n1EaWgDL+n6B1FS9jGhAIxzKRTqZXHUvCOrAKKkFBMhWIu//77b6ZMP5VN6TRT9G/Hjh3iwNLhffjhh6XVCo3CLRSWoXPOIAQFVugcMxvOhwrnVabGo+AJ18DsuWqLQieejjbXzB6yDASoloMMTNDRZ59cXRxGKfkr5oMKGFDMRseD8+tBFGLATD+FX/Tx9ACF3p93xowZaNq0Kc6cOWN9QHJMsg8YSKCKLwMZtoEYYsaACPdUkCh1qk0ghQq9qnVGxLLxSE+KhVf1rvCuY3rR3jE/LGajBgGDgEHgNkZA7wDgExiElk8MwdrfPkPUmctt/bwLF0WvEZ/DM6AINkyeiN0LpkoGnwKBAaXKYc+i6Vg/6Ss4ubqhy+DRKF6trjjc22b9iW0zfhXH3iewOKq27YkDK+ci+uwplKzRAB1feldYAGpMMgy6vjIWRStWx/mj+6QNYXJCnMxRvUNvHFw1D+eP7rd2CTi4eoHMS0e/9TPDhGUQefqyEKFXQCB6jvgMXH9exuP8tkb2JZmffMdh2zoyNBMSEqwt8m7jW8NszSBQoBAwAYACdTkK1mLo/NJBrlSpkojW1apVSzLr/MFmllo5mFQuZdadzj2dVlLxg4KCrD1iSWVn0MDNzU0cao5Jx5fBAzIGqLbK3rR03OmcM0vOqDAfCqqHqj1nVnewmbXn+Kwr47FUfyU1XznsbB3DPqmbNm0SFgA7CZw9e1bG557IHqhcubJ1zQw4cN8ff/yxlAFwbWQtsL0Kz2EXAmb/yVRQLWi4Dx7PhxpNb2FIfBgA4d4ZCOA66MTr2KhyAZ0VoPeR1cdn4GTAgAEyjwpe6Nl/fs4SDbbyIfPiZpul/n8dvGvdBSfvooje+KssSToGBDe+2csz8xsEDAIGAYOAQeCaEWC2fO7YlxEZFoqyDVuJCv+BFXNQrf1dCDuwU7L7KlvPyRaOH4EzB3YKU6Dbqx/DycUViyaMxOl92+DpXwg9ho+Hb7GSmR3ukmXR+eUxstbZowchLuI8qrbtgRaPvYyUpATrmAxA9Hzjcxlnza/jsX/5HKH6c57CZSpYAwUqeLDqx49xdONy+AWVkiz/kXWLM627aIVq6DJkrAQI8jKeKknQQeU7IJXxWdbId8fevXtLAofvKuyOZMwgYBC4MQiYAMCNwfmWnEV31hkACAgIkLYipPCzdYrKeOuZa9XbXs9cq16wusPO+nWyDNhShvXz7C3Lunia6ilLWn9OAQDdOW7durWwE+jYM3v/3HPPSf9X6gqQCs9gAB807KFKaj8DDWztQgEashXIHNADDqzN5x6aNWsm7ANGrFmnRlP9XElbYy0bHXbORRaA3l9VX1924ylskpKShMnA9ej9YvUx9CAIseLfdQYAyyi4nipVqkhwgyyA7t27S1BCb91zM27G8MUfIuX8YXjX6YOMlHjE7Z0PJ6/CCGg/BE7eloCJMYOAQcAgYBAwCNzKCMRHXMCs0S8h9uI5FA6uhMToSARVroUG9z6BuR8Okc+Vsx4fGY7ZY15CzPkzUovfYeAoXAw5ZM3U6w63yuo7OjnLcTw+bN92LJgwAmnJSVaqvz6mcuxZXrDgk+E4d2SfBB86vvgOjm5Yho1/f4uM9HTpTlCqRkMsGP8Gzh7aLW0KOSZr/ps+9IK0NOQa1brJItDH6zToPelysGHSN0hLSc6224F6B2QZANmba9askfcYvl9Rz8nJyelWvvRm7QaBWwoBEwC4pS7XjVusXgKg09SZWadoC3uXMmtO55c1+8z616lTRwTs6FyrOi86xXS427RpIw42gwfs+RocHCw/9gwiVKtWzZp55w5Zc09dgJiYGGsAwN4D4vz580KH379/vwDDIADLCuj4si9t0aJFrbQy0uVZosD+tszsM4BBI12enzMwQCbAgw8+KGwEHuPj44OJEyfKf1UggueQxs9ygcGDB0vEmln9adOmSekCjYETshjIGGDZAtdJU8466XvsJbtv3z4rNuwLy3OIm84KYIscfq5T+nXdARUsoMNP3GjEgKUAfLASfwY3GBi5mQ/XiGUTkHxmD5z9SiIjNVHq/91LN4Bfy+du3E1tZjIIGAQMAgYBg8B1REAPAHAaVTefkZ6B+Z8OF9E/VZcfH34e/775DJLjY1GzS180uu9prPpxnFVAkC0D27/wpoj6/ffuQMReOAP/4qXRffh4ePj62y0VOL55FZZ/94E44hWbdUSbZ4eDa5rxzvNIiIqwCgVSq4BaBCxRKFu/haxr+tv9xdGnObu5o8srH8jx88cNQ1JcjN11qyy/Pl7p2o1lfldP70xI67pIfMfbvHmzsCF//vlnEWQ2ZhAwCNw4BEwA4MZhfUvNpNeSqwAAo7fMMDNqqwTvqOpPJ5yK88zcMzPt7+8vtfSk2tNIUed3rPkiJZ/1/TQGA+icsj6flLCRI0dK9psPBo6hZ8WVc8/AA410d1LmmcVnsIKmqP10xkmPV0wCliMw007KGY0Mgb59+4oADQXy6JDv3r1bzidTwHa89PR0OZfCegwY0KnnWnkOnW2yBBg0IOuAegXEhg4+59SFDBk4YSkAH3hkI1AHgR0RGABhYIURcOKpMv3M/rO0gWuiqc9Xr14t+6PTz2BDkyZNRE2X3QrUehhQ4GfUG9ADODfrJozdOR1xe+ZRhliW4ODqCf+Wz8G1WLWbtSQzr0HAIGAQMAgYBPIVAdsAQNkGLdHu+ZGgY75s4ujLdf1V62Dt759j37JZMj8DAEXKVgZp+Eqkr95dD4sA4LKJYxAeekSOK1qhOroOGSulAou/GIXQnRuE4t/xpfek1ODgqvmS1afV7/0Y6t39CM4d3ou5Hw1BWkqKdDsiM6BKmx7CInB0dhZdgHV/fIHDay8LL5eoVg+dBr8PihQu+eodkHnQ6aV3UapWI2yfPUk6GvDdyXa8tNRkrPrpE8RHXkSXl8dIpwPdVBJJfUZ25OjRoyXRYswgYBC4cQiYAMCNw/qWmUmn6nPRdL7pfLIMgA4lnWb+nc44Rf5UdwBm3Ol0MtNM55xZaxqp7XRsWePFBwZr42mqXCAnYPSHBR8USnSQNfCsvedaWEemnOnq1avL3BT74/q4Tmb2WQrAdXFuZuLpoJcpU0bq+Bmg4L6YLS9ZsiSoF8BzScevV69epuUxgk3GA8ejSCBb/7355ptS989MP1X6/8/edUBXUW3Rnd4bIZAEAgFCL4IgitKLVEFBEAtYUKrSu0iXJiIKojQB6UV6k957kyoECCEQIAnpvb2/9onz/iQEBCEhCfeuxdK8zNy5d8+DmbPPPvtwTcSQ87Hun8E4h6aE0Or3qTogAcLfExvOxb0wYO/QoYMoLLSyA55PYqRBgwbiIUCiQXtwkpwgTiQcqEggyUJygCaHnE9fUvC8voSpcRGIODQLicG+MLVyhH3Ft2DjU+d5LUddVyGgEFAIKAQUAs8cgYwEgJbtP71uIU6tXSABc/k32yA+KgLXjuwUcz+9oz9r9JlNpwTfs1wVCd75MwN+yarb2KFyyw/F+O/y3s1yrpm5BSysbUUpYGJqKln7pPg48RUo8Wp9nNu6wujkzw2zJKFkzcYy590r52QdVABwbdpatHX/tWkpTqyaKziVqt1UOhHweB6b+k/yhYQC1QapqSm4uHOdlDHoTQn1IPMdiWWJ7BpFc+TMWhk/85uSyyeMPnAAN7t3R4KvL9yHDYP7oEEwMTfP5btSy3/eCCgC4HnfgRx4fWacNZO8x1keTfIo5WLgrA3+w85gVDPI4+cMzhl8Z+Ze/7DrsHUfA1+9c752LDP45ubm8jt9kMsHC9evH3Xr1pWHDeX7GdsU8jgG4yQF/P39Rc7/MFMaEgDM2tOfgEoAyv5JFGQ2ypQpIx0LGKxragSWR9BQkLJ+EgTaYEkB/5AIeJzx1ltvCQFBgz8SD5zL29tbFAAkP7TBfXHPVByooRBQCCgEFAIKAYVA1iGgJwD0zv761nza1W0cnGDjkh+hN9Oy+8yyl67TDNcO75SsPAcD+tK1m8LBzVNc+TO2/9PvhJ0BXv2gOy7v3oCAs//vhsRgvVi1Ogi97YfwQP9MN8+SAns3DwRfu5SuI4H/6UPYOW1EuuuShGC5wrmtqxAZ9P/3Pm1ikhj0BSjoUz7rgH5BZk6NjYX/F18gdMkS2bHdq6/CZ+NGmOeA9s4vyC3Is9tUBECevbX/bWNa9p/16wxeWa/PwcC1efPmqFatmmTuSRKwZov16gzEKXVn8MnaehIClLoz484AmfJ+Buj8jEZ9VAnQnI6BPeX//zYYsDMbvmzZMsnmv/zyy5L95h+ujwoDZtJ5XT7omFFn0Lt06VLJ5DObzoCbEjOaGHL9+/btE4UCXf1btmwprv5UBLCLAOX9rKen/F5r9/ewNbJmf8yYMUaZvh4rtjtcvHgxaM7HbgFNmzaV+ag6oJqCRAIDdK6PRoPEi5J+kibEm6USJEy4Z/oFcOj3zvuTcRB/Yk5ShMeyYwOxJ1GihkJAIaAQUAgoBBQCWYcAs/W7fh6NO3+fQdU2n6FCo9aAiYnU+R+YNwU3Th2AqakZvF+pjWptPhMlwK4ZYxAXESqSfVtnV6nh52BAX/OTPvAs97Jk3o+vmoO//ykZYDb+9vmTiLgbIO8VzOi/+n43UQiw08DumeMQfvsGbJxdUa31p/B5vZF0CDi1ZoE4/fN6PM+hgKe0E6TBH+fbN2cSir1SB2983FvKA7ifgwumStaf6y5UoRqqv9dFOgVE37+Hk6vn48aJfXIclQfe1WqjautPYO+aVq6pxlMiYDDg/qJFCOjVC2b29ig8eTJc2raV75QaCoGnQUARAE+DXh48l7X8DOppjEcDOtb0603p8uCWc9yWyPCTHNCc/mmwyLaL9FUgyaGGQkAhoBBQCCgEFAJ5CAGDAX4n9+PAb99L9j+fVwk0HTBJsvEZR2RQIHbNGI37/lflV6+0/QKVmrZTQWEe+jqorSgEshoBRQBkNcK5aH4Gngw2mQXnfyltZwZb334uF20n1y5VM/CjYoEqBComqACgVwHLBNRQCCgEFAIKAYWAQiBvIEDTPhrrnV73u9HAT+sAkDHTG3Ljipj/xYSmdRcys7RC497fwqNs5bwBhtqFQkAhkC0IKAIgW2DOHRcJDQ0Vl3/Kzxl00rWeJnRsc0dnezWyBwHNI4A1/j4+PlKioDc5zJ5VqKsoBBQCCgGFgEJAIZCVCFDaf3TZr7i0ax2cPYtKSUBcZBhe+6AHyjd6J92l7129gO0/fiMGgS6FiyP4+iWR2rcYOhV2+dyycplPPHdqTAyCZ81CyK+/Iv7KFdhWrQqvKVNgz3Z/NBCMjkZAv364P28evBcsQL727RFDL6nBgxFz6BCKzp6NfB99BENCAkJ++w13x4+HmaMjiq9eDetSpdLWYzAg9vRp3B03DhGbNsHExgb5O3WCxzffyLGG5GTcnTgRd8eOhfvgwfAYMQJJ9+7JXCEzZyLfhx/Ca+pUmNr/064ww3yun34Kz5EjYebsDBNduSrXFLZ6Ne59/z1iT56U9XjQhLldO8DU9MG9vf8+Eq5fx+2BAxGxZYuY+LkPHWo08kuNi0PowoUyH7FybNwYRX75BVbFisn+A0eNQtCPP8Jz7FgU7NPHeC84590JExC2ahUMcXFwbtMGhSdNgoWnZ7r7FbV7N258/LHswWfz5v/j98R3VZ2QlxBQBEBeuptPuRfWs7/33ntST8+6/u7du+PQoUPieN+4ceOnnF2d/rgIUOpPjwD6HrAVIO+J3kTwcedRxykEFAIKAYWAQkAhkEMRMBhwesNinF67QGrnfWo0wC62CjQzR5P+E+BW/P9tcqOC72Dr5MGIDQ9BzU/7IeDMEVw7ukta+TX4coQYCOaUkRwUBP/OnRG+bl26JdmUL48S69bBqkQJRG7diqstW8LU2holt2+XoPla27ZICQuTcxgkewwbhoDevREyN60LAUeJNWvgTFNjgwGhy5eLO752jnZMofHj5fy4c+fg27QpkgIDUXzlSthUrIgbHTsi5liaQaJl0aIouWULrMuWTSMLxo3DnbFjYUhKSrdu144dUWTmTFkr13n7668R9NNP6Y4xc3FByc2bYffaa5nuze+jj5B0966cozfy43w3e/TA/d9/Tzdf/s8+Q5EZM4Q44B4S/f2FrCjQq5ccF71/P/w6dJDP9cOtSxd4/fgjTKys5OPk0FD4vf8+IrdtQ74PPhBixTQT/6ic8t1R68g+BBQBkH1Y5/gr0XyuZ8+eWLt2rbS1o4FcXFyc1KPTwV+NrEeAeNOEMCAgAL/88gv27NmDHj16oG3bthg/fryYBuaUwfZE++dNlnZEXpVroPZn/WFpm3PWl1NwUutQCCgEFAIKAYVARgQCzh7Fzmkj4epdEo37jMOF7WukVSDb9zUd8B2s7BzSgrjEBHHiv33hpBj9FXulLjZP7IuIu7cyVQo8KdLBfpfF6C/s1nV4lK2C+t2GPfJZTtUCWwv+tXmZXKrWJ/1QrHpaW18G0ndGjZJAmkGx5/DhEnDeGjxYAvVSe/bAoU4dCbYZSNvVqIFCY8ZIIM/stzZodkcVQeCIEcbPTCwsUGrXLtjXrIn4S5eMgbFT8+bI37kzQhctQtjKlcZAN2LzZlxv21YC/eLLlokaIHztWuN89m+8gRLr18PcxQX358+Hf5cuEvxTpcBAmsQDs+f52TZ6+nTJoFON4N+pE7iWggMGCKlwZ8QIWXvRuXPBwF2/N6/vvxcX/7gLF4zXdXnvPXjPnStBOo/lHrX5LAsXxu1Bg2Bdrpy4/cccPYqrLVrIuaV27IBDgwZCJFx/7z1E79sHu+rVUXDgQETv3YugadMe6BJAPPw+/FD2pa3vSb8f6vi8iYAiAPLmff1Pu6IDPR372Vee/ePZOu5h7fD+0wXUSf+KADP+VF54enqKmz9JAJZgDBo0CL179/7XrgT/eoFndIAmRUyIjjTOmJlkMePlaF60d/YEhPhdVqTBM7oXahqFgEJAIaAQyF0IMKjfPnUY7l45Jxl8j9Iv4c8fhuKe73lUatZe2uxp4+aZw9g5fRTcS1VEo95jEXjxlPxsaWuHZgMnw6Vwsf+8+cye5Rmvn25ynWpBa0nIjgDNBk2BrXM+JPj54Wrz5hKgU7LuMXSoZOAZxCZcuybZfgbNWms7ZqXZ0z7myBG4f/01AocNQ2JAADzHjEHwL7/ApXVrmOXLhzujR4tyQJOwa0E25ff8jL+jTJ6KAS1gDxw+XIJ+x0aN4NCwoczNUoDoAwcksNcy4iwjuNaqFZLv34dTs2bwnjdPtuzbvDliT5xAoW+/Fcl+Sng4rrdrh8jt2yXQZ4Y+NTERNzp0ELUDVQY8X9ubK2X3VlZCShSeMAFB06eLKqFg//4i1U+4ccOIFTP7JD2iDx6Eb6NGcO3QQeYnkcI/+r1T8k9iw8zBAT5bt8L+9delBIIYc6/FV6yQsgV99p/7oXLCe/58mDk9aCz5n79A6sRci4AiAHLtrXu2C9fa/7EMYNasWTh48KCY/1ERwOCTLerUyHoE2PKPyouqVasK/qNGjcLKlSuxfPly1KmTxrA/76FlI26dPyHyw9SUZNw6dxzFq9dFvW7DHro8TcKo9Q1mC6JanQag5BtvPu8tqesrBBQCCgGFgEIg2xCgmd/WyYNg4+iMZoN/kHp+BvUWNraS/XctUsK4loMLfsDfezZJm8CKTduJGoDPX++qNeWZ+1/l//pneeGKr8g8JBsKla+Khj1HS1u/jENTLfDz0nWaw+/4XiTGxxqNCKN27sSVhg0lo81svVXx4rg9ZIhI3F0/+QRFfv4Z7G3PYJXZbdtq1ZB87x4Kf/89rHx84NukiVzSwt1dAlwGs5TbM5B3btUK3gsXwsTUFDc6dULY8uWgPN9r+nRE7dghKoLUhAQpE7B75RVjIG5TqRJSIiLg1KQJPMeNQ8BXXyF0yRLJltMzgIqFxNu3YWpnh5LbtklATVKAa2E5AzPxVBkwi3+VcvyAAHj//jucW7YUP4F7/3gbFF+6VDwA9Hsj+UHSgYG5RoKQKHB5911oWHG/2jUSfH2FMGCrPwsvL9zs0kWwMwb2Tk64NXAg7k2eDFEwrFkj6gMeJyqEOXMEE5ZIEDNib1u5sqydKgDtHqgygGz7q55jL6QIgBx7a7J3YUlJSZJxZv35gAEDcOLECRw/fhzz5s1DLZq2qJEtCNy6dQvdunVDbGws2rRpg99++00MAKdNm4aCBXNGX10tG6G9qETcuYndv36LgiUriIyRn2ccJAkOzp+KKwe2CmnAnsjMfFRo/C5ebd81W7BVF1EIKAQUAgoBhUBOQIDPUbr5W1jZoELjNvA9uA1RwXfhU6MhanXqny6o3/3LWFw/tgcM0u1dC+Dy3s3i/t+o1xh4lq3yn7eT8VkeFRSInT+PeigBoKkWAi+dFvKBXgQ0JaRqoUGPEfCuViudRN6ySBEk3rwp63OjsnH0aDHni//7b1ypW1cM+Tgc6teX7Hnc6dNCHmij2NKlcH7rLWOwr2XOmam/0qAB4s6ehQXfi0xMRBZPAoHSekr4STIwgGe2XwgFT0+p97cqVcoYVBsvZGoKpKbCsWFDWQez51qW3bxAAZTcuhW2VaogdOlS+H3wgZzGjHzS7dtIjY+XYJ31+bwGa/L/fuMN+R0HCQ6fdeuklv9K/fpSFqHNFzJnjpAUHFpphP5msmTict26sk/Nh4DrpJ9A+Jo1ksknniQkSJiQRKGZIkkIqiFoqEiSo9jixWLISBUFiRkjSfCfvznqxLyAgCIA8sJdfEZ7WLJkiTj/a6Ndu3b49ttvwXZ0amQPAgz8hwwZIhl/bUyePBkffvhhjpD/M5Dny8iNkweM5kM3TuwXAuBhbYu4D2Y3aGBkYmYm2Y2bpw9JraMiALLne6WuohBQCCgEFAI5B4Gw2zew5buBiIsINS7KsUAhMf9zcPNIt9DjK+fg7D/19vwF1XNV3v4YVd76UILf/zL0z3It43/96G7s/20yytRtjjc+/r/bvDa/RhjwZ5YtkPTf8t0ARAXdMZoW6rPazDzn//xzcadngMqsNJ3+b3btKhl2/syhmdtp9fX8TAucWR6gSfGLzpol8n7O4Vu/PlKioiSgpRzf5f33JSPO4+kdwOz3nW+/lcCeQ5PsU5Iff/myqAWidu2SwJ6BdNSePcaSANb6B/TqheAZMyR7TiIifPVqCaAp+ee66Svg1rkzXNq3F7d+3gcG+dwbSwS0oZVBhMybJ94BNBz02bQJlv9k97lnDiojSJJog+7/VD7QO4F7oN8AywaSQ0JwuVYtIVE4XNq0AbsVkEQxtbGRrgG3hw0TVYKplRVK7tghigaWX1xt1kxUAsoM8L/8jcl75ygCIO/d0/+8o/DwcHz33XdYt24dGjZsKBJ01qKrkb0InDt3DmwB6Ofnhy5duqBDhw6wtrbO3kU85Gpht/yweVJ/aVVU67P+KFWrCU6vWyjBfCznClMAACAASURBVMmabyI5Ph43Th2AjVM+yQgUKJHmYqxJGLUXjaNLZ4ik8XF8A3LExtUiFAIKAYWAQkAh8AwR8D99CAfn/4D46AgUKFEOtT8fCMcCD75zUTF3YN4UebaaW1njpWbtUbFJO5ia/3fnf5bibZ7QHzFhwWnP4YZvY8/M8fA7sU+Ceyr19ENPGDh7eEnZQlJcDDZN6ANTMwtjK0Kp92/VSmrnGSTTjd+qZEmkRkWJlJ216pSim+fPL8GsPsOuJwAK9u2LQhMngpJ4zQWfbQEd33xTAvFEPz8YUlJkifycmW8G97wuA3dmxRnIGxiwA5LZp+w+42AGX5PZc73sIMC5A0eOlHUyY0+VAQNudgGggoAZeX7u3r8/bKtXl6CbGfnQxYtFEcCsfEpkZLq9BX7zTZoxooODlCHEX7gAKgCYrecaSZCwVMC6fHkpO2DwzxIJbQ/M5BdgR4TZs4W44HmiWnjzTbh17QpTBwcJ8oOnTUszHDQxEeyty5QRUkKuk5Qkf/Smhs/w66ymymUIKAIgl90wtVyFwPNE4Mr+rZIhsLSxE8bftWhJqVtkZqBs/Za4tGu9cXmsV6zSqgPiIsOxeUIfhN8JkBpG9jZm5oPdAzK2Onqee1PXVggoBBQCCgGFwIuAAAP93TPGwNzaBk36ToCVvQM2T+wPW2dXNB0w6YEuAHrCoMSr9VG3yxD4HtqO/XO/Q9GX30jnRUA3fkrbGQxnHMzYF+jZU7LwERs3pjOtu79wobTp0wfsekJBm4tz0CSQRn6Rf/6Z6e2yKVcO1hUqIGzFCmPWXTL1mQy9U/7D7j3LCiixp7qAbfW0ln4Zj8/3/vtiFhixZctD96adQwd/GvOxC0DG1oM8hiUNDPBJaOgHzQU57i9YkOlyzd3cUHjiRFEnMPjXtxgkcUHfAHZiUOPFRkARAC/2/Ve7Vwg8EQJ7Z03A1cM7oGUAUpOTsHFcb6SmJKFu56E4svQXaSXkVqIs6nUdJvWKdy6dwZ9Tvxa2vlHP0UiMi8He2RPhVak66ncf/lRZjCdavDpYIaAQUAgoBBQCCgGjKs/BzR0thkzF+W2rcXHHGtTpMkTK+TIOjTCg8z/Vfz6vN5RywJtnjjyoGDAYROJPGT7l8KxlZ4abwbFbt24S2DJbfvPLL+H100/ieC8Sej8/XG/dGubu7ii2YIFk0Cm3Z4B+q39/Cbod6tWT7gJ21apJnT9r29nCj1l5EgNsEciWgDQMjDl2TFrgUapPF3+WB2Q22Low+OefcXfCBPk1vQYYwLOcgXN6fPMNqEigSSAHpf7cW8T69bImBtUM5Lk3u6pVxWAw496Iwa0BAyQYN3d1hduXX6JAjx6iFojcsQP3vv9e2vrxPYnlD25ffAGXdu2ERGEtP0kVeiq4DxkiOHKErV4trf+oeiCBYFu1KvJ/+qkoIjSnf3ogsNyB3Qf4e3Y0IKnwX0tH1F+dvIOAIgDyzr1UO2EP2oQEaR3Df5xN7e2lnQsfCGo8PQIM3P/8fjCCrl0y1v9TwsgsQsYMgP5qf21aihOr5kqLoFqdBuLwwmlIio9Bk/4Tkc/r/07HT79CNYNCQCGgEFAIKAQUAo9CICkhDtt++Bp3L58Vw79Kzd4TJV+Rl19HrU/6ZUrKa2V8VnYO8uzm+wANAF2L+DzU/Dc33gUqDhgws60fR7FFi6RmXgXMufFuqjU/CgFFAKjvR55BgCzunTFjpD5MG/qeqHlmoxk2kpqcjIMLpsL34J/wqlwD9bp+nWn7nqfdf/T9IGz8tpfUDNK875V3P8euGaMRcPZYpjWD2vU01QDLBqzsHeXFoe4Xg1G4UvWnXZI6XyGgEFAIKAQUAgqBJ0AgNjwUG8f1lK4DnuWqIDokCLYurqLQs7S1f2AmPflP9V+j3mPFkyDY7/JTdyJ4gmVn+aEsS2AJApUDHHp/giy/uLqAQiCbEVAEQDYDnhsulxodjejDhxG5bRui9+9H3F9/GWu5WENlU6UKXD/6SFxHNZlRTthXzJEj8G3WDBZubnDr0UNcUDnY+oXOq3lmGAwIvHQGJ1bNQYi/L8wsLJGSlAhDaiq02jyy1f4nD2Dv3EmwtndEi6E/SQae2fsdP30jRkLaZxoufMifWrNAJP7J8XGoT5ffEuVAxp/zBV29iK1TBiMpLlZMg1yL+uDPKUPg7FFEagbv37yGndNHSnuihl+NxPEVs3Hn778eCbt76Uqo1+1r7J87GbfPn0DVNp/hpebvQyM1rh7ejmptOknvYzUUAgoBhYBCQCGQ2xAIuXEF234YChMzczTtPxHOnkVlC5rrvvcrtVGn00B5zvLYXTPGSHeAOl8MltZ6HGzBd2nXOpHqx4aFCJlepk4zVG7ZIR3h73dsL/bP/x42Di5oMfQHWNjY4fyfq3B2y3KYW1iiYc8xMDUzw9bJg5AQEyVzs/sAg/qAv47g3JYVYkpYunZTVH+vCyysbcWvh2Z/JA6KvPQa8hUpIV0JeG2tE8HjrI/P9UMLf5J2wD6vN0LtTgMQff8ejiz+GTf/OgKPMi+JebBGQvB95eiyXxB8/W+YmprJe0CVlh2MCoXQgOs4tnymKBlSU1MeaaT4b98ZGuex/IDmffa1a4t3gF2NGtLCjzX1aigE8hoCigDIa3f0KfbDnqx3x49HyMyZmZq3ZJyaNV10TGW90cNqq55iOU90KqX/lG3RRZb1YQV79cKNzz9H2PLlmfZXfaLJc9DBfIAeXfarvAiwFi/j0Jz5+TDe8dNw3L5wUgJ1tt5jIK/J+OjO37jfBDHz49CIARr26QfbDb3esbe0BWK7P/YI5qjbZSj8ju2R7H+dLwahePW64iB87eguIRr4EN8za7xkGB41StVsgqJV3xD5IV2GtfXruw1Q0VD81Xo56C6opSgEFAIKAYWAQuDxENCenZp5rlvxsqCzP81wGfCznV7jPuOQnBgvXXbCA2/KxHyu1us2TI7lszfw4ukHLujzRiOjbF8/J6X9tT8fhIO/T5W2u9qgEa9bsdLY/tNweeaSSODz/Mq+LfA7vtd4HJ/9NT76Ssx9NR+flMQEOBYshJj7QeLzoykGHnd9d6+ck6RBckK8JBEKliyPHdNGICY0WK6rx+fakV1iMJiSnGRck6mZuVFtyATHvrnfiaJQPwpXqIYGX416IhVk0p07YuxHBQAl/5E7d8q7cIGvvkLhKVOe+/vt433L1FEKgSdDQBEAT4ZXnj2a7Uauvf220dmU7U7IgtL5lH1S2V6FbVyiDx2SoJotVrThMXy4mKQ8TxKABjBsFcMygJJbt8K6VCnc6NQJMYcOwWfLFtiUL5/7753BgNMbFuP02gUS/DPQLt+oNW6cPCAMubWDE5oNnAyXwsXSMfZaT1+9G79PjYao03mwYBIVfAdbJw8GXX5NTE0l42Dj4IyLO9dJv2E+TItWeR1aBwA+hEvXaSYvDMLYfzVKFAjsB3zf/6q0/iO5kBgThVvnjuPE6nlIiI5EAZ9yKNfgbeODPr93Sdg4uuDo8pmSodCv/8L2NTiy5GdREzTu/S08ylbO/fdP7UAhoBBQCCgEXjgENAJA/zxl5xyN+NYIgHu+542BOUFiqd2r7bvi+Mo5knHn+UWqvC4Zct8Dae73VPM17jse7qUqQk+cv/x2RyTFx+Pc1hXpgno+r2k0R0KB81FlEHHvNs6sXyhEu71rQZzbulLIAY2A0J792kR8lpPkZ8cAjsddn/ZcZ6BP0uHkmvm47+9rXJ8YEg79ScoMSRTwvcEun5vgcPXQdnm/IIFR8o1GaZ2EggLl95WavifJDmJK4+G3vv4Jti75H+t7xuRRQK9ekjwqtngxHBo0wPW2baXV3sNaBz7WxOoghUAOR0ARADn8BmXX8rT+qzYVK8Jz1ChpX0ITvcwG/8Fk/9KAPn3EeZQuqfyH06Vt2+xa7gPXuTtuHG5//bU4v3ovXChmgFdbtBA5l8+mTXhY+5f/umDNWZU9at2HDZN+q1lNgARfvySBOhlvSvbYQs/cysbYYk97ibCwsQXN+XZOGyFEgZZV179wSN/fRu/IQ57ye8r++TJQvX1XVGjUGqfXL8KptQtENUDDn/zepXB63UL5jMeRKDC3tMabfb6V7AWzGJqkUE8uUKq44dueoH+A9jKhx1xvRqQpFVjSsH3qMAReOi0kR/PBP0jWQQ2FgEJAIaAQUAjkNgT06jkGzkWq1BAHfZL3HNqzm89Rdsxhpp0y/Vfbd5Nn7Yk/fhMVQAGf8mjSdzzoyM92vNpg4O5Vsboo8Ei6k6R/qcX7uLBtNZw8vCRQ9z910Jhhv+d7UaT1FtY2qN6us5D0hctXQ+3PB4IkhLaGau92kpK8U2vmyzsBh/bu4eDmIT+zLGDzxL6IuHvLuI+Hre/0hkWSnHBy9xLvgb93b0CJGg0RdO2ifK7hQNUCFQB8x2jUewzcvEvjzx+GSqKjwZcjRFnIBIFeEaCRFFqHIhtH58f6mjCpdbVJE3l/LTJjBmJOnpSfLQoXzpJ3x8dalDpIIZANCCgCIBtAzg2XYN/SeF9f2FaqJNn++IsXEb52LSy9veH8zjswtbFJvw2DQZz2bw8ZkvZQaNQIxVesgJnz4/2j+ywxSYmKwo0OHcS1lS1S2OYk9swZ+DZpAvsaNYQQMHNweGaXZOsZ9rhlqxcOu1dfhc/GjTDP/3iM839dCKX/zJTrH3p6aR6Z8SqtOsj0mvO+lkEvWKqCMdDXZ9X1tX2eZatIHSBfPJiZIGGgf5hqBIC2/iqtOuJlXo9+AzrCQSMX5OXgXwgAvRlRkco15OHOjIBGdOjLF/4rbuo8hYBCQCGgEFAIPC8EMhIADgU8RTHHDDeHFvhGBt9J93nG9VZq3l7Md6ND7hoz4JntiYEzyXu25yWB73/qkJD3fHco16CVEA+svSfZzkCe5EKzQZPl592/fit+PyQN+BmDdZIV14/tEcUeP2OJIQN+Dr5DUJ3Az6q0/Agvv/PJv66P81A1SLUgSYedP48W4oHZ++LV6+H89j/EB4j+Qi2+/hEWVjY49+cquV7FN9tIeSFJBq2FYejtGzgw73t536ja+lO81OKDx77VWvKo6Ny5cP3wQ1EDBM+cKW3/Ck2cmOWJncdeqDpQIfCMEVAEwDMGNC9MlxwcjKvsoXr4sJjnPSyDnnDtGq42a4b4K1eeq1sqr891cD2aZEtTNHhNnYoCvXo929tiMOD+okXyoDCzt0fhyZPT1A8mJs/2OrrZ9JnyzILyjFJ5LVjXZPWsLdSCajsXN3mo8mF77chO7JnJ3rcGqcmjKiCzoJwvDjQHOrZilqyK5n16x2C+AFAGqJc4sn/vidW/SSkBjQO1AJ9zaSM65B7WDP8CiXGxaZ0F2n5uJCp4TGbnZBnIamKFgEJAIaAQUAg8YwTSKfI+7YfwOwEizeezkCo8BrIs3zuyZIaQ6eaWVjA1t5DAnIR8akqKrEhP8tMPYMf0EfJs5TAzt5B6/tjw+8bVV2rWXp6pWkLgYdvis5cBPzP9DOSZPa/NTj0Vqsn8q4Z+KvPynaH8m21wYuWcdLX52rz/tj7ul+8yHFrpAkl+rSVhxvVpigeqGrXB9dAngWoJU3NzIS34GTHj9VkWyWtYsZvBY7yT3R48WJJZbl27wtLLC4EjR4rpn8+GDbB9+eVn/E1Q0ykEcg4CigDIOfcix6yEfgC+jRqBmXX2Py06ezZMbf//D7C20NSYGKmzpycAB7PgTs2bZ/s+onbuxJWGDY0khHXp0pKhj9qzRzoA2FSqlO1retYX5AOOEjiy5Fq2gNfQPmPd3mvvdxPDH72Rn7W9E97sO87olMtztPMNhlRsGt8Hobf8ZLmUJrL+X18qoMn2NRfj+KgIKSvQP+j5krJ2ZDfxEmDmodmg7+BWrAz+3rtJ3H358OZ5JB6aDZ4sEkIOvmjQ7ZjOwxx8CWGpgd74R6uBfNZ4qvkUAgoBhYBCQCGQHQjoy/fofk/lXnJSAqi6o/EeA+sy9d6SLjwk0Wt1GoASr9WXpem775Su3Qw1P+kjga32nGYQrHkA6FV6JANo/utapIQQCWzbd+PUASEKnAt5I8TvsszPevz6PYZLiR/fL1g732LIVCElhMRfMx9/bVgsxzL5YJevAAIvnoK5tY0E3ixR4GAXoketz9WrhPF9hcdrikMG7ny/2DNznKgKbJxdYWZmJmWDGd8ZeN59/yvYNKEfkuLTiAQaGpap2wLFqteBmbml+Aqwu8JbX//4WD4AwTNm4GaPHsavAUtai86cCddPPnksAiE7vj/qGgqBrEBAEQBZgWounzPoxx8R0Lu37KLorFnI/8UXme4ooxSeEqr8n32W7bsPmT0b/p07w7ZyZSEh2M3g6ltvwalJE6npYklDbh96BQAf2JVbfiiGOHzQMSCn4y/ldFqdXsb9UiHABy0lh3zZYGDte5CmOv834KGhHw2GWGagufKSnS/6ck1c2PaHvERQUUCCQTPe4XXOb/tDgn9tlKrdFGZm5kIA8GWjUIVqUn/I4Vq0pEgQOagM4PVNTM1gSE3LcHDwxYXkAOsgNf+C3H7/1PoVAgoBhYBC4MVEQG/Op2X9vavWRLFX6ojkXvPVYaZf7+pPtPTO/nyeshUeJfRs68fntN71Xk8A8J2gYc/Rmbrh872B1+VgQqBRrzHYN2eSkApci3gKvPSakPM8lkE+18ZjC1d8BSdXzzMmDB53fTQe1BIWvK6+VDDdt8JgwIH5P+Dyvs3p3hnYBvDm2SPSjYhkgzZoelzhzTbSJpAeCGwn7OReGM0G/yBKhn8bbHsdOGoUgqdPl8w/u0gx8fUoT6egoCBMmjQJW7duRYcOHfDVV1/BNpMk2b9dW+5vYiKWLFmC6dOno2zZshg1ahSKFy/+OKeqYxQCT4WAIgCeCr68d3JqfDxudumC+7//LnXzJbdvlxr3zEZGAsD799/h2iGtBp0mfGGrV+Pe998j9uRJceX3GDUK+dq1k3+8Kbli7ZW07OvTR85hH9ab3bqBxnrFli2DQ506/zoXmfBbAwfi3uTJ4kNQbMkSad8SNG0afNavh2OTJpmupUDv3kJWaORAckiISPrpe8AyAkr7b375pawlf5cu0uXA3DXN8ZZ74wODRIl+/fRN8OvYUbolSNlE8eKI+PNP3B40CCyrYHsZOszqR8L167g7YQLCVq0SnEm48DqZKS4ubF+No0t/ybT9HwP6gj7lxdmXEjgG+5QYatJBviS4l6mME6vmpLt+gRLlpOcv6/i0wZcMj3JVcPvcceO1+FJQtn4r6TBw6PepD6yBmXsy9vFR/28jyDUwgKeMb+vkgcaaQf0CaO7HWkWa+3BoHQauHd6JlJRk1QEg7/0To3akEFAIKAReKAT0QTI3TpKbWXsYUo2lefycgWuT/pOEpNePzFri8fck4hv1HCOtfjn0bv0PDbAB3Dp7zNhtQFPZBZw9ip3TRj4g7efz2cYpH8ID/YUAIAFB8uClZu2NnkOPsz6WOmjeQvqOP5l9EfSdiTL+nu8ihV96FYnRUbh39cIDp/P9Ra+geNZftODgYAwYMECCfw57e3vMmzcPtWrVeuJLJScn49dff8XYsWON5/bt2xf9+vUTFYQaCoGsREARAFmJbi6cOzkoCL7NmyP2xAljRt2iUOYO7DQOvN6uHSK3b5edltqzR4J2Mqp05A/66ad0CJi5uKDk5s0iyddM9OieX2jCBCSHhkof1sht2+Qc7fMnmYusrVu3brj+3ntwqFtXSheQmipqhpC5cx+4G/r2hVF79+JK3bpyjGPjxog5dgwpYWHGczyGDYPHiBHCCsdfuiQtBxP9/aF5DLD9IAP9e1OmpBERixcj+JdfcGfsWOmUoN+T/EAfgYULhWwh6aIf9m+8gRLr18M8X750n9MU5/jK2bi0az1MLSzgVelVyazTTIeBNpUBJAD44C9b7y2p1+ex+YuVQr2uw2Bqaood00eBckTK/Cq82VqCej7Y986egIg7ASK/q/Hhl/CqVF1q+i/uXAuWEbCOkNJFDmb8WVNINYFxnnothX3nOXzZcSteBm907I18XmlMNusH+bsbJ/ZJdp8vQOwW8PI7Hwv5wFKAuIhQKS1gLSJNflQHgFz4D4haskJAIaAQUAg8gIDfsb3YP/97+bzWJ/1Ess5n+sEFU3H18HbkL1ZaWvI5FvB8ED2DAbcunMTRpTPkOU2ivHCl6njtg+7Stk8bJOG3/TAULO97s/e3YvCX2eCzduv3QxAXcR9v9hknpXcclPYfXjzdeA16/VRt8ymOLv3VWH5Y48Me2Db1a7iXqoR63YalTf+Y62P2nkoDKh/e+Li31PA/bNCk8OTq+aJK4DsFEwoFS1UUo0EmOxLjY6Vkgh2M+C7CwJ/rrf5eF+N7x7P+GqakpGDmzJkYPXo0evbsicjISMyfP1/UAB07dnziyx07dgzdu3dHmTJlULt2bZmnadOmGD9+vBALaigEshIBRQBkJbq5cO7Y06fFPZ9EgMt778F77lyY2tlluhN9IGxVogR8Nm+WTL9mwMdaqoIDBoCtBe+MGCFmgSwTyNe+vZEAcO3YEUVmzkTcX38ZfQd4MS2w/re5aL6ndQDQZFvhGzYI0WD32mvQ6ru4FrcePWDu7CwmLxwWnp5GjwD9vvk7lj2whODupEmgJ4Le6T9i0yZpMchRascOyerryRB2IrB96SX4dehgDP55rL6cgr4F19q2FZLByscHJCMiN29G6LJlj91RQeupy5cBGvIxsCYBoK/Pz1VfQYMBfif348Bv30urQ9UBIFfdPbVYhYBCQCGgEMhjCOj9h+gBUL/7cOyaMRqOBQtL1x69qW8e2/oD27l27Ro6d+4MKysrydwfP34cPXr0+E8EQHx8PIYPH47ff/8dc+fOFRKAc5crV04RAHn9i5RD9qcIgBxyI3LKMihFv05HewDMenuOGfPQpTFYZdaew7l1axRbsADMhGuqAErsWYOfmphoDNIpr3dq1sxIAGgmg/GXLxuJB0rgvefNA2vGmFUncUBDlqK//vrAXMz0MxhnkE7ZPLPtBfv3h+fo0UiJjJS9RO3aZTQzjNq92xi8c93ugweLWoAqhvvz5yP5/n0U+OorFP7uOykP0BxiLYsWFbKAXRECv/lGMvt60kNPhlDRQGNEM0dHOL/7LgK++iodWZB0966oFKL37RNypPiqVbAsVMhoqKiRIqbW1o/8WmhtAZn5b9J/AmJCQ4QA0Hr35pTv1OOsg2UhZzYuwel1vxvr+4pVq4363b9RRjyPA6A6RiGgEFAIKAQUAs8YASYWdvw0HLcvnJTShMZ9J+DA/ClylcZ9xonJb14asbGxmDFjBubMmYOKFStiwoQJKFGihGyR2f8RI0agS5cuGDZsGH777Tf5ecGCBWjcuPETwXD27FnxDyhSpAh++eUXhIaGys9vv/22zE11AZUAa9eulblHjhwJNze3J7qGOlgh8CgEFAGgvh/pENB6ovLDR5n6JQUGSqAfffAgmF2n5J3ZeNbxX6U8PiAA9ARwbtlSavIpjbevVQvFly6Fqb39AwRA0p07xpaCmd0SrsWlTZsH5oKpqZEA4HmUzxdfsUKy+/q1aNl3ffCd8TpUOrCzgbZvkhm3+vYVPwFNAcC1ax4JlPrzWmbOztBKCIiFfc2aIKHBNjJcw42OHdO1U9QrCIotXSqKiKTbt2UfsWfO/Cvxoq1b682rSeVDA64LAaC5+eeWrzZlkCQzLu1aB2fPotIxIC4y7OEmQbllY2qdCgGFgEJAIaAQyOUIaO8aLwIBQFl+y5YtjXfs559/Rps2bSQgZ33+xo0bwc8o1R8yZAjOnz+PWbNmGUmCx73VGpnA0gGWFKxevVrm1673xx9/iLpAG+vXr0f16tUfd3p1nELgXxFQBMC/QvTiHGBITBTjO7rqc2g1/RkRSI2LQ+CIEbj33XfyK+e334b3/Pkwc3IyBsL8nBlyBrascSc5QFk/A3Ma7l2pXx9x587BuVUrFP3tN9wZPVpM9Szc3WFqY4MEPz+YOjiIod4j5woKSpvrwgXQY6DEypVGoz19XT/9APJ//rnMFXvqFK69/baQFBw8jx0EGHxTkq8RACQ5rrZqJX4ILAkoMn26EASX69ZF3Nmz0Gfqw1evxrU2bYxQFezbF4UmTsSdUaNELcB9ei9cKMaKAX36IGjqVJH+l9y2DVbFiomCQWu9qDdTfNS3T/9Qfuvrn3B53xac2bBYygFYH5grhsGA0xsW4/TaBfCuVhs+NRpg1z/uxI17fwuPspVzxTbUIhUCCgGFgEJAIZAXETi1Zr50GKJ5HzsLHF+R9o6YFxUANPljtv3PP/+UbDyDfFdXV1y8eBGff/45YmJisHDhQlApQCVA+/btxRTQ/BF+Bhm/E9HR0TLvypUrxfWfBAON//g5uwF4eHiA5QaDBw/GuXPn5Lr0CvivnQby4ndS7enpEVAEwNNjmGdm0NexW3p5wWfLFtiUL59uf3Stv9Wvn7jlc7Dmv/jq1cbj9Fl3yubdOneGS/v2EuTSsZ/nB/TsCWbBOZhZZ3BN939m1/UB/BPPVaMGfNatk1YuHPfnzoV/ly5SSuAxciQ8hw+XNUQfOoSrTZoIwSCy/tKlpQNA8MyZcp4QAJ9+iqDp02WtDNpLrFkDh/r1xa3f74MPpNSB/gaFJ02SsgE/miHu2pVGKDg4wGfrViEVNLNDjUAgxn/XrCndBWiGWGrnTnH9vzd1qqgN/q3zgv5maAQAH8pNB0zC2U3LcefyGTQf/APorp8bhuY87OpdUl4m6Gtwau0CVf+fG26eWqNCQCGgEFAI5HkE/E7sw+4ZY6Rlb42PvsJfG5fArVjpF6pEb926dRLwv/766xK0f//99yLbZ8bey8vrib4Dfn5+MhfLABYvXoxLly5h6tSpEvw3adLkieZSBysE/isCigD4r8jlwfOYmdfq6c0LKDJpDwAAIABJREFUFECh8eNhWaQIkJKC2L/+QuTWrYg+cMBobGdXvbpk7/UkAV37/T7+GMyIM7Pu3r8/bKtXl9Z54WvWIHTxYlEEkBBglp+Sef5hS0G9Kz/hfdy5WEcf/3daGzkG5Q716kl9PRUKDP7pC8C1FJ4wAWYMtmnsd+wY3Lp0gdePP8qerr3zDlL+URt4TZsGEzMzCci5VnYFKNCrF2IOH06bMzUVVEuQvGA7QSom6DOgDS3bz+tea9lSyiR4rFv37giZMwfR+/fLoSQ8SCDItQYPFvUBPQakhSAJk38ZmgcATXhqfPQlzv+5CtYOzrmGlWdt4fapw3D3yjkxE/Io/ZKxT7DWmujfMFC/VwgoBBQCCgGFgEIg6xCIDLqNzRP6IyYsWC7CVnxstVfyjTez7qI5bOaffvoJ48aNQ/ny5eHp6Yn79++LP0ClSpWeeKUnT57Ee/SBio7Gu+++iz179mDo0KFo167dEykJnvjC6gSFgA4BRQCor4MRAZrtXW3WDAnXrj0SFS2wZ1CcWYcASu/9WNd+926m81A679S8Ofw++shIJji1aAHvBQseaH33OHMxu89gXVMlaBdlOUGBHj1wd8qUdC39+HuSF/QtYEmClqV/nK8C53R66y1jmYQx6H/7bQn0k4ODUejbb+E+dKiQB5pfgH5uF6oFtm2TzgEZx8NaAGa2No2VNxgMxl+zBU7FJmkmjjl9hNy4gq2TB8HG0RnNBv8g7QnZJ5itgdgj2b1UxZy+BbU+hYBCQCGgEFAI5G0EdKV6fN/wLPcyGn45MssNADUZ/OnTp7F8+XJUrVr1AZwTExOxbds2MeLjcczI16hRQ9rosfUxhzYP5fs03GPG/sCBA5gyZQoo+Wc2/7XXXpNjmY3v06cPHBwcxN1/9uzZYvb3qPHJJ5+IKoDdAVgasGLFCvkTFBQkZoI+Pj6ws7MDVQT9+/eXwP9hg4QC/QFu3LghZoAvv/yyEA9cD4d+/lOnTqFWrVr44osv0LBhQ+N+eQzXvmjRIlEWtGjRAgEBAbLPHTt2SDkBOw48SdlC3v6Cv5i7UwTAi3nfM901Ze3MZjNLTxJAC+CZobcuUwa2VaqAwatDnTqSvX7UoNT/7sSJiFi/XuYhaUCvALdu3WBXtapk/AP69UPookViFMhMPFUHmY1/m4tGgKzXvzVwIML/+AMmNjZwefddcfiX+voTJxA4bBjYAYDrdv34Y/mdRcGCkHZ877wDx6ZNEbZihfHytlWrwq1rV8SdP4+QmTONc3p8/bXMwe4AXDsVEmz7x6w/r0+VAI0BrcuVS/vH+tQp+HfujNiTJ8E5Pb75RrogUA3BbgKJN2+i4KBBgjfne9wOAJw7PjoCWycPxn1/X7lWPq8SaNJvPGyc8uWKbzX7++6YNgIWVjao0LgNfA9uQ1TwXXhXrSn9hV+k9kK54oapRSoEFAIKAYXAi4mAwYDI4DtITU6Ck7sXTP4JrrMKjJSUFAlYGaTTBZ//nz9//nSXY/DOzPmGDRseWMbEiRPx8ccfQz8PA2EGxsuWLZN5tUB84MCBYsBHcoMBM8+l1J8Zfhr0MWh+1GA7P0r6GbSTPKCRoH6QjKBRIA0DGcw/ajRr1gxjxozBjz/+KC0C27Zta2wL+LD9cn7u65133hF1xv79+/Hpp58K6UC/ApIkgwYNwoULF+TS9erVk04HLi4uWXX71Ly5AAFFAOSCm6SWmDUIsCzhZvfuiD17FgV69hS3fpIdpXbtEif/7BhsVRj49dfiN8ChqQce99rR9+9J3byNowvK1GsBtgTMLSPs9g1s+W4g4iJCjUt2LFBIWho6uHnklm2odSoEFAIKAYWAQiBXI5B45wIiTyxGSkwIzJ0Kwbn2lzCzc31ue7p8+bKY3/n6+kIL0PWLYZabwfn8+fMl20/5PLPnlOpfv35dsuitWrVK597PILh06dLo2bNnuiw8z+H5enO+Dz/8EGPHjhXTv7/++ksICGbcP/roI7Ru3VqWQlO+YsWKwdHRESEhIWIGuHXrVjg7O0tWngE2CQqujwoGlg/8/fffkpnnH2b3e/fubVQrFKVvlpubzMUs/aFDh0QxQIPA1NRUIyHC+fn5zZs3hVjgqF27NqZNm4aCBQsa2xXWr19fsCNBoScltL3Z2Ng8t/urLvz8EVAEwPO/B2oFzwmB+EuX4Nu0KfJ98AEcGzTAlYYNQeNCMQYsWzbLV5UcFCTqgPB164zX8tm4UcojXpThf/oQDs7/QdQMbsXLoNan/aQVoBoKAYWAQkAhoBBQCGQ9AknBVxF+4BekxkcaL2bjUweOr3z0zC+emhCNyKPzkRB4DqaWdnCo9gGsi1RLd53k5GR89913kgXnYKDM/y9ZsqTxOH2bvG+//Vay/QzQP/jgAzlGKxmg/J9yd2a/GdBv2bJF5PSNGjWSwJpj7dq1UgKgN+dj4E6igCMsLEwC8t27d2dKRlBlwNIDZvcZ7JNQYJtAtvZjKz9N1k+ygIPqA2bsH5aJ13sEaEQGg/2uXbvKHrk2zksDQQb4HLwuA312EKCKgXN89tlnsLa2BlsI8rglS5bgyJEjsi+SIWZmZs/8/qoJcw8CigDIPfdKrfQZIxDy22+42bUrSm7fLhJ8/06dxLmfQbhFoax10U+6cwd+778v7f+c33lHSAB2L8gu8uEZQ6mmUwgoBBQCCgGFgEIglyHAgDxs1xQkhwfAzN4NptaOSAq5Bot8ReHScCBMzCyf2Y4MyQkI3zsNiUGXjXNauBaDS4P+6a7DjHunTp0km33v3j3cunVL3PFJCjBDrs/UUzL/ww8/wMnJSSTzDHRfeeUVqfUvXLiwZL5btmwpATLr5a9evSoZcioLKNvXH6sPvOkpwNKDxyEA7t69a8zYU7XAQJzBNUsJSAaw9IBBP5UCj0MAaB0HuH9K+EkgMHBnW0I9YaEnNzK7SVQF3LlzBx07dhT8SGIcP35cyAd+psaLjYAiAF7s+//C7l4z6Is7e1YCfrb3C+jdG46NGkkNv5mzc5Zhw+4GN3v0EM+BIjNnSktBkg9a9wC2AlRDIaAQUAgoBBQCCgGFQFYiEPv3dkSdWQUTE1M4vNIBqfERiP5rNcwcCiJfg/4wtXl270IxFzYj+tw6yfyb5yuCxDsXYWaXDy71+wn5wME6d0rpaVrHIJ518wzqGfSzTp9Z+ytXrkhtPKXyNN9jIJ+QkIARI0ZISYC+bp71+5Tta0ObQ8vY64+lcR+z46yd5//TdJC+APQM+PXXX8GyhMyy5yQZOA/XoBEHERERkqXn9fXn+Pv745tvvhHjQvoMsBbf3d093S3m72k+qFcOrFy5El999ZUcx4x+dXbXMhiwd+9efPnll4IFh7e3N6igIGnCoZUGsGsByQmWR+jJjaz8bqm5czYCigDI2fdHrS6LEKD83rd5c1iVKAHvuXNxZ8wYMS0s8NVXKDxlCkzMzbPmygaDXOf2kCHSZpFtBAN69ADVCE9a//+0C4y7cEG6J7ANIlsieo4e/a/mjk97TXW+QkAhoBBQCCgEFALPHwHJ/u/8DskRgTB38oRLgwGI/ftPxFzcCgs3H+RrOOiZLTI1LhyhOycjJeoeWF5gWaCUlAJQcaARAFpd/6pVq4ymdpGRkWKst3nzZpHMU8Y/efJkrFmzRtbGQL5NmzZSD69J5Jndpj8A6/cZHFO6z8GMOgmCsmXLSpaeigGSB3Tb53UomT969Ki49jNILl68uJxLQoLKgzNnzqSrteecNNjjXJxXH5yzIwG7A1DBoHkYMPimfJ8kB0sSqEqYN2+eKBM4GNAfPnxYAvXQ0FDUqVNHiAeWLIwfP172yjF37lw0/6dUdNOmTaKW0AJ9S0tLY7kCjx05cqTscd++fdJ6UL/GZ3Zz1US5EgFFAOTK26YW/bQIaPX/Lm3bwnPECNz4/HOELV+OonPnIv9nnz3t9A89n6UGbLVoUbgwiq9cKe0J+TNLAny2boX9669n2bX1EzP4v966Ndj6URtcD7snqKEQUAgoBBQCCgGFQN5GIO76IUQdXwhDajJsS9WHQ9X3Eb5/BhJunYa1dw041Xh270KxV3Yi6tQKmJhbwun1L5ASHSw/mzt5CPFAVQDb7TFApsEd6/6ZCWc2mzX2zGgzYGZNO7PdDHQZfFNe3759e9ATQCMFSBQw2OVn27dvN95ELdvP+bTs/MOOpZrAwsJCyAZXV1ew1IAmexw0DCTpwMFrUC3AlnpcK0mEmjVrCrmwZ88eOYbX5XVo2McSBAbsJDRYhlC5cmV069ZNCAaWIDDIZ/tCEgAkLIYMGSLdBagIYFkBiQpiQ2KD++eaSCawcwCJg/DwcCMBQAKDbQjLlSsn6+SeFQGQt/9OP8nuFAHwJGipY/MMAlF79+JK3bpwHzRIsv5XW7RAYmAgSm7dKu0Os2qw1OB627ZyXSoANDWAc+vWKLZgQbZk4Nn9IKBXLwTPnCl7NyQlIfjXX9PWNGFCVm1dzasQUAgoBBQCCgGFQA5BIOLAr4gPOAkTMws4vvoJLPKXQNiuyUiNDZdyAJvizy4hEbZ7KhLvXjCWFkSdXCbX1hMNzPxrmXwGrg9rmVeoUCFUqFABf/75pxFJkgN0t9+1a5cE1trgZwcPHpQgOrNyAf2tYPDOYJoqAG2UKFFC3PdpQEglAAP3jIOGgsze69sF0n+A3gMkArR2g1wjCQ6uiVl8qhQyDl6PgTyJAE3Gz2Mo+aexINeizaedS0KCe2PXAb0/gt57QCNX9L4COeRrqJbxnBBQBMBzAl5d9vkiQPM930aNYF2uHBzq1MHdSZOQHUE4pf5avb9j48a4/fXXoCdAscWLQTVCdozoQ4dwtUkTWHh4wGfzZiTeuCEdENgNoejs2TC1tc2OZahrKAQUAgoBhYBCQCHwHBDQS/LZ7o8y/MQgX1EEmDkUSMvKW9k/k5Ux2x+263ukxNyHpXt52Fd8C+H7f4YhNQXONbvCsuCDXZcol6fcXx9ws/0dzezYYo+BLE0BaZjHTDez2/wdSQF2BaBCgLX3DRo0kCw+5fs0C2SAzXHx4kXxDNi/f79I8JmF538PHDgg8/L6DKB79eoFLy8vOYfZdZry0ROABnzMxDP45h8aAVKmz5KBKlWqiOyf2X069U+YMAFlypQRDwOqA5jhp1qAa2XpANdAwoCyfgb/dPKnmoFu/vQVePfdd41tBbk+Zv15DvfCMgMSCmxJqI0NGzbI3liawFaIJiYmYobIUgoSJyRWqGpQ48VGQBEAL/b9f2F3nxQYiKutWiH2xAnBwMTCAiXWrMnyFnyRW7fiasuWknXXhusnn6AIZV/ZEHjTcPD2oEG4N2WK0e8gmmqIhg1RsH9/FJ40CTAxeWG/F2rjCgGFgEJAIaAQyOsIJASeRcSh2TAkxUs9vnOdngjbORlJYTdhX6EF7Cq89cwgYKY/8vBvMKQkwrZ0IySH3URi0BXYlqwrbQDVUAgoBLIfAUUAZD/m6oo5AQGDARGbNuFm9+6yGs+xYyUDTvM/muLx8wRfX7gPGybS+GdlCsgAPHj6dAT+I/1yHzgQBXr1gqmNTbagkuDnh6vNm4MeCOx+4NS8uRgQUpWQ3SaE2bJhdRGFgEJAIaAQUAgoBNIhEHN+A6LPrZfPWP9vau0kDv0WLkXS2vKZWz0zxGgsGHX6D9rcwcw2H1LiwmBd+GU4vvbpM73OM1uwmkgh8AIgoAiAF+Amqy0+PgKpsbHw/+ILhC5ZIifZvfqqBMrm+fM//iQ5+EiSHvQ7sCxaFCW3bIFVyZLSCSBo2jQjIZCDl6+WphBQCCgEFAIKAYXAUyKgmf2ZmJrDtnQDxPkdlhmda3aTDgDaSLh9FtFnVyM54o449ju90Rnm9m7p2gMakhOEPIi/fhCpibEwtbSFXaW3kRzqDxoNMvB/2DAxs4Rjjc9gWaA0os+uQcLNEzIHCQgrz4pwqPZhulKEmAubwD8m5tZwqd9X2gdGnVyKeP9jMLGweWD9LDsI3zcdyeG3YVmgpJQ2qKEQUAgAigBQ3wKFgB4BgwH3Fy0Skzwze3sUnjw5rTY/j8jiA7/5BnfGjoVjo0YovmKFlCKwFCIlPBw+mzbBqlgx9X1QCCgEFAIKAYWAQiCPIkApftiOSUgK9RcDQAbbDLrTSf8NBkQeW4A4v0PsT5cOCS3QtnQvCwb/4XunITHocrpjqCgws3WWazxq8DjHVz5C9Nm1SI64/cChJAac63wla2QwT5PClOgQmDu6S9lC5NEF6a5t/1Jr2JVrapwn6sQSxPrukXe4Z13akEe/HmpbLwgCigB4QW602qZCIDUmBjc6dZJ2h3T/LzxlCqIPHhQzRP5caOLEZ1bqoNBWCCgEFAIKAYWAQiDnIaA35ZPVmZiKCsCh8v+THVIicH4jYEhNy8YXqiTBfEpUEEytHCT7bu5cGJFH5xuz/ObOhWCRrxji/dNc9B2qtJMWg7G+u+U8zmNTvCZMLG1hYmoGC9fisMhfHJFH5klHAMAEFvmKwsTCGon3/v5naebGjgR63wKrwlVEaaBXGEg3g+ofw9r7VTmXWf+wPVNBw0MaGrrU6wNzlyI574aoFSkEngMCigB4DqCrSyoEngcCyUFB8G3eXIwPvaZOhVuPHrjVvz/u//abGCA6NGjwPJalrqkQUAgoBBQCCgGFQDYhkHTfD+EMjBNjJei2LvYanF791Kh0TAq5Ji79qfFRIqt3khaBxRG6czJSou5J9p1S+tTEGHH3T42LgHQSqNdHSAKSAiYWtnCp11tIgtAdE5EUfDXTIDw5/BbYIjA1PsLYIjD2yk7EXNxqRIMlCVQCJAScRHLkXfmcLQrjb50RdYKphTVSYsNkL6Y2TnCs9gFIEBiz/1KCYAK7so1hX7lNNqGsLqMQyNkIKAIgZ98ftbpHIMB6/Vv9+iFk7lwUnTsXrh06gCZ7d8eNE5l7us8mTsTdsWPhPngwPEaMQNK9e7g7fjxCZs5Evg8/lIDY1N4ehoQEBI4ahaAffxRjwIJ9+oDXYUlA6KJFKLZsGZxbtZKHTvT+/ZJRN7WyQvHVq2FdqpSslpn24FmzEPLrr4i/cgW2VavCa8oU2NeqJQ/Y+IsX4dexY5rsfvNmWJcsicht23BrwAC5PueyKV/euHPZ0z/rd2nXDkVmzoSptfUDyOivmxQcjJKbNsG6fHmYOTjIdeMuXMDVpk2RGBCA4itXynp9mzaF3WuvodiCBbJ/NRQCCgGFgEJAIaAQyLsIsF6eQbohJQlWhV6Cw8vtEX/zuPzMkXjvkgTsEmj71BGJPiX+4ft+hiEpTlr5MbiPv3FUygRknsJV4FyrO0guUD1g6VFBzAU5HkUA6OewLvoqnF7/HHoCIrO7wEw/CQeWBDi+0gEJdy8h/kaahwEHr2vpXg4Rh+cAKcny/iN7MzGFfcVWsCvfLO/eXLUzhcBjIqAIgMcESh2W8xCIOXpU5OspUVFGAzu9y32pHTskqx139qwEumz9x8DXplw5XG/XTgJiDs0Qz7psWXHH57GJ/v5CCtChPzkkRIzzeD2SCvk/+wwJ167hWqtWxjm0z5ll9+/cGeHr1qUDjAF9iXXr5FpaGz77N95AibVrEbFhA/y7dDG2BtTm0ibQrz/j77RjSCro96R9zvaGxVetgnPLlohiu7+6deVXxCZ8wwYEz5gBn/Xr4dikSc67wWpFCgGFgEJAIaAQUAg8UwSYYY86tULk/QzcUyLvIjnyzgPXoGSfpn9WnpWgd/K3K9cE9i+1QczFLYj+a7WcZ+1dA041PntgDp4XfX6TEAfiHVC7h2TztZF+jtfgVKOT/Cru6l5EnVpuJCUYvDPwp+eAeDKZmMo8LnV7I4IlBP8QACwvoAIg5vxGJEfeE6WAZcEyiDy+SM6l5wDXYOGq/I6e6ZdKTZbrEFAEQK67ZWrBGgLM0gf07g0G7pqBXdiqVbjeti2sSpRIy66XKgXtMwbfxRYtwp0xYyTjrg3batUkW25eoIC0BmSwrwXJJBD0BIDHsGHwHDPGOKc2BzsFODZujDujRon6wMzFBZ7Dh8PU1ha3Bg9GSlgYSu3ZA9uXXpJAPXL7dqm7d2rZUn7m77WhERf8mdl/jTDQExX6b0HSnTvwe/99CfCpDCjQs6d0Lbg1cCBIAJTatQv2NWsa90ZFANsb3p0wQdQMRX7+WdaphkJAIaAQUAgoBBQCeRsBfdBtWaAUku7fgMGQkmb2Z0iV4Jr/NbWyg0s91vp7SS194t2LAowY7ZVtgtBdk5EUdEU+Y0At7QPNLOVn1v5Hn/kDcTTgMzVLC9wpwy/fFPaV3kkD2GBA+IFfkXDrlPzItbjU7y8Bfuzf2xF1ZhVMTEyNHgARh3/7f6BPcqLG57AqXFn8A6TswMQUNqUbSScBGgoaDQTNLB9cv84oMG/fbbU7hUDmCCgCQH0zciUCqfHxuNmlC+7//rsEsd4LF8LU0hI3u3eXvvaay72ZszNuDx4sEnqH+vXBrDsDX/a8Z8DMgN/lvffgPXcuTO3soLnk6wkEPQHgPmgQCk2YkI4oIAFR5JdfRBXAayUHB0v5gMfQoaI6IKHA35Xcvh1mjo5GhQE7DEQfOIDY06el3WDYihVyL1gyUGT6dJHmx546hatvvSXzcHgMHw6Pb74xmvWRINBIBwb7xRYuBMsEQubNg3+nTumIEOLCz3gc/5i7uYlywqZChVz5HVCLVggoBBQCCgGFgELgyRDQEwA0/4u/eULa6uVr0F/a+4Xt/A6JDOxNTGHlWUH+y3aAQg4wUHcvC6SmIDHY9/8dAkxMYOlWEhYFSsOQFIuEgNNIiQ2VoN/SzUdKA0gKUFVgXeQVmNq6ICnocoY5TGFdpJp4BbA0gB4DJB9oOMjP9ASAuZOn+BDwc/3Q9maRz1u6AUSeXComgBqpwf86vNwOtqWU59GTfWvU0XkNAUUA5LU7+oLsJzk0FNdathQXe83RPsHX1xhca58ZEhPh/8UXCF2yBDaVKiElIgLOb78tXgDX331XzicZ4D50KPSkgp5AyIwAiD50CFebNJHygweGqSlK790Lq+LFcXvIECEpXD/5RDLtMcePG2X4NOHjuoovXQoTa2vj55yPayrYr1+a98CKFbAoWBDxf/8tgXvRmTNlPrLkSbdvC8EQe+aMlCYUmTEDMDPDrb59ETRtWjoiRCMAtPUWnTNHzskrLQ5fkK++2qZCQCGgEFAIKAT+MwJ6AsC+Yksk3P5L6uk1l/zYyzsRdTqtREAbdP43MbeU47RBSb6FW8k0x37dscbfm5rDukRNOFR+F+H7phud/fULNzE1h3k+byTdv/7AHKaWdnB89WMpU+CI/usPozngw0oOaEjIbgE8J97vIKJO/0GpgfGS5o4eaYSCjfN/xk+dqBDICwgoAiAv3MUXcA/6oFyC5YEDjZlwwlF01izk/+ILMfC7yvr3nTsFJQtPT5TcskUC7qvNmklmnllwp+bNRYZ/uXZtxJ0/D9eOHY1me/QFuFK/PpLu3hWywWPkSMmkh69dC6tixZAaFye/M3NyEoLBxNxcav0Tb96Ua7p17w7P0aMl+89zrr3zDkxtbER2LxL8GTMQfeSIkQDgGlmXz9p/egMU7N8fbt264UaHDqJa0PZAQkPKIPr0ERae/gYu776LzMgRril08WL4ffSRrEn2R+m/Mv57Af/2qC0rBBQCCgGFwIuKQDoC4KXWkp1PvHMejq9+Auui1eV9IurkEsT5HYYhJRHmDgXhUL0jGKxHHJqNlOgQmNnnF/NAK8+KiLu2DzGX/kwjB9g20MJGsv72ld42tt1jCUDU6ZVIuHk8rfuAiSnMnTxgX6m1zBF7dQ9iLmyWjgJMSli4FIFDtQ/S1epL94L9M6ScgGaB9CZ41OB6Ig7Nkv1Ji0GXInCs3hHmLl4v6q1X+1YI/J/AMxhY9KOGQiB3IZDRrI8y9mtt2xpr6Vlv71CnDiI3b8a1Nm0ku8+hZcm1gJv18JTm21WvjuA5cxDQvbvU3WtS/+T793GzWzeR/JNMyNe+PWwqVsTtr78WfwG9Yz9JhisNG8p1bCtXRv7PP4dzmzawcHeXB2rMiRO48fHHYjTIwWv7bN0K+9dfB80D/fi7CxeEEGAt/7V27WBbqRKKLV0KCw8PhC5bJrX+QnDMnQsLNzfc+OQTCfg5tD3r1QnaPuIvXxZvBP6Xqgi9mSD3a4iPV2RA7voroFarEFAIKAQUAgqBJ0YgXQnAP079cVf3ScBtU6LWE8+Xa08wGIwdmFi6SeNnllCKKvKfTk83v/wSVJd6TZsmyksmU9RQCOQFBJQCIC/cxRdwD3rpu7Z9BuTJ4eESTNOojwE2W/0lh4VJ0MuhZfvvL1yIGx07ymc8lr+/99138jPJAtbkF+jdGyGzZyNq1y5YlykjEnxm7Q1Jaa1y9FJ8/iz1/q1aIfbECVEAMPi2KlkSqVFRUgZAEkE7l8fTk4BZe/N8+dLdwcQbN2QeBuVeP/+MsGXL5HwSCWzhx8G9GcsPTE2B1FR5ODk1aYJ7U6Yg5tgxOY4KA/65M26cdDawLl1aFA7EymPUKCkpoIqASoaHtRd8Ab9eassKAYWAQkAhoBDIkwjouwBQSs9MPN38xdzvBTLH43uV/+efG9/LaAjts26dqCyZ0NEnlfTKy5z+peC7KFtkh69fD7cuXUSBqtSeOf2uZf/6FAGQ/ZirKz4DBAwJCUbDPwmIXVzE4T9o6lRx2NcGg2b+ox6xcWO6bgE036OsXx+QM2h3atYMwb/8km6F+Tt1Atv4BfTta/y8wJdfgiZ+JlZW6Y4NXbRIPAc0xYH+lwy283XoIG3/yDa7Dxkitf4Za/ATb90S7wD+w83OBFqpQmawOTVtKiUIUXv2GH9NLKhUCJkzx7g/XrvQuHGwLlcOfu3bP+BdUGj8eCEslB/AM/hyqikUAgoBhYBCQCGQQxGI9z8mrvmGlCQqS1uQAAAgAElEQVRp35fTCACqEunPFPr774javRts78zB9zm711+XkkiHunWfKhuvtXJODAwUw2aSASnh4fDZskXKNaXN8/nzYroce/KktHbWyixz6G2VZem7QvFnvvupVs85+Y49v7UpAuD5Ya+u/JQIUM7OYJsZcwbjLm3bIuyPPxDw1VdITUiQenia/TFr7vfhh3Dr3FnM/ijhIoFw59tvJetvYmMD148+Eh8B1ubTyZ+BvGWRIhKk53v/fZHZ+3fujKgdO+D25ZfwHDEic0bVYBBXf3YdIBFBXwE+tDgHH1pkkdm6kIREibVrRWnwqMEHYfD06QgcPTpdq0Bm8PN37Sp7ImEQ0LOnPCjpC+A1ZYp0EAj6+WcEDh0qKoRCEyfCqXFjCfDZApElDHyocR5tjxnJjKe8Pep0hYBCQCGgEFAIKARyGAJSS79nqtTiW7qXh2XB0jlGAcBgn1l5Ki8fNahspNcTkyRPPAwGUUUGDhsmZaGFvvtO3hsjd+wQjyh5RxoyRAyjvefPFyUp3+n0pZNPfM1sOIHvi3e5rxEjxK+K6le+y7K0oUCvXtmwAnWJ3ISAIgBy093K5WsNj43D+C17cepmIIrkc8LIlg3h5eKUy3ellq8QUAgoBBQCCgGFgEIgdyDAtnihOycjJeoezJ0Lgc747ATgWP1jWHs/OimRlTvMmL12fPNNCdDNXF3lsizvDPrpJ8QcPSo/F+zbV5IbT1qXz+w/lZXxV65IWSjbQ19v105+9vrpJ0mcxF24IP5LVFNqraRzugJA88YytbKCz+bNYhpNw2pFAGTltzb3zq0IgNx773LVypNSUjB2024cvOpvXHedUsXwTYv6z3UffiFhGLd5N/zvh+MlLw983awunG1tnuua1MUVAgoBhYBCQCGgEFAIZBUCEQd+RXzASeP0dPV3qd8fZnZpwfbzGMEzZuBmjx5yaY/hw0V+nzG4p0zfj6WUGzeKgpIBvHn+/E+0XM1Q2bpsWfhs2iTnXm3eHJaFC8OpZUtRA1AdySDaolAh3OzSBeFr1ojSNGj6dDEFdB82TMom/5V8MBgQtnIlbvXvj5ToaHj9+KMoTrOi3JLZf6o72QGryPTpuDd5svyc04mLJ7p56uBnhoAiAJ4ZlGqiRyFw5PpNjNm4C2ampqhSxBNHrgfA29UZk9s2g4N1+jr67ELyRkgYhqz5E8FRMXJJExMTdK1dHW2qVsiuJajrKAQUAgoBhYBCQCGgEMhWBJKCryL8wC9IjY+U9n52FVs+VwNA+iYx0GYtvqWXl9Ti03sp42A3JpZ+hi5ZIv5OJTdteqIyAL1/VL4PPkBRGj3v3o2rLVrArUcPpNy/Lx2XtN+lxsSkmTLHxMCyeHFp5czxuOSDvmU1z9PmpaH0sxwkRqhiYOkpSxXytWsnnaVY6smyBpIdaigE9AgoAkB9H7IcAfaZHL1hJ/b73pDg//Oa1TBk9Z9wc7B7bgSAXpFQqbA7YhKScC34PhqXL4kBjWtnOSbqAgoBhYBCQCGgEFAIKASeFwKpiTFIvHsRFq7Fn2vmn/vXB/b6FskPEADR0RLYhq9eDcdGjVB8xQqYOTs/NoT0GGC2n3J5SuMZ9N/q2xf358+XcgLW+rNjkiabZ7mBb6NGcGnfHvY1aiCgXz+Y2dsbfaf+LZMvdfmcd+xY8WNim2f7mjUfe72PeyC9p3ybNIEhLk5aW6dGR+PaO+/A9bPP0gyrVfvCx4XyhTlOEQAvzK1+fhtlhr338o24FxmNzrWro2rRQhiwcvNzJQBO+N/GyPU7YGpignHvNMY+Xz+sPnVBEQDP72uirqwQUAgoBBQCCgGFwIuIgMEgcnUa7nGwLt974UJpUZxuGAziyM9Wzu4DBojh8ZMMtve70rChnFJqxw4xZvZt2hS2VavCqXlzqZmnc36pXbtkDZpZoOYH8CTXys5jtdbWtpUro8isWbg9YACoPiixbh2sSpTIzqWoa+USBBQBkEtuVG5e5oGr/vh2024Jtke2bCBbGbl+JyoWdseE1o2fy9ZYjrD3ih/Kerhh0rtNMfnP/fJzxxpV0KHGy1hw6BRWnjiHlNRUtH65PL6oXR0mz2Wl6qIKAYWAQkAhoBBQCCgE8jYC8X//Le33aMbHwZbG7HSUv3PnNCLA5OnfwoJ+/FE6MTEoZnAcMns26D1QYs0axBw5gjtjxxpbRjNrzvXAzAw+69YJWZBTR+A338ja2c6aHayS792D9++//2unqZy6H7WurEdAEQBZj/ELf4XfD5/C74dPw8nGGlPbt8Dhazcxa98xCbY71ng52/HRKxIY3H9Q/SX0XbEZQVHR0pnA08kBvZZtRFhsnKythFu+51aqkO3gqAsqBBQCCgGFgEJAIaAQeA4IxBw/Dv9PPxUXfv2wr1VLMv7sDJCxZTFl9jS8uzNqFAr27w/PMWMAg0FUAvQV0D4zJCbi5pdfStDP8gHXTz+V37Mu33PcONzs3h1hy5eDLQa9FyxA8C+/SDvAIj//jPydOiFw1CiQQPAcOxYF+/QxLo+tmO9NmoT7ixaJBJ/XY8tptpVOiYiQeVmyUGzZMplbhtYyetw4RGzaJO2oeQ0aH5o5OkJfOsB21h4jRiDp3j1RSITMnIl8H36IQuPG4dagQVK+8Kjh2rEjisycCVNr6+dwR9UlcyoCigDIqXcmD61r2NrtoAlgYRcnCaSnbN+Ps7fuSrBdrWihbN+ppkhINRgwqEltRCck4ufdR1ChUEGMfydNkTB+yx7wOHsrS3St86qUBqihEFAIKAQUAgoBhYBCQCGQdQjQeC9sxQrc++EHxJ07l+5CVj4+4nBPIkBTBGSs62fP+3SmeLNmiTO+/jO6+xuSkmBTtqy0+0NqqhgBxp45IwE857/+3nuwe+UV+T0z6iwV0PsDcGEkKq63bm1ULWiL1UoG2IqPHgK8FjsWsMyAwX/o8uVCDKSEhaXbX6Hx46W7APfN6yUFBoqLv025cmLypxEjzPQXX7ZMugtEHzz4yJvhOWqUEBLKByDrvrO5cWZFAOTGu5aL1hwVn4D+KzfjWnAofAq4ov+btTB83Q44WFs+t6w61QcrTpyDo7UVejZ4HTP3HUN8UjLGvN0IFTwL5iJ01VIVAgoBhYBCQCGgEFAIPDkCibHRODBvCm6cOoD83qVQv/tw2LsWePKJsuqM1FQJhIOmTUPo4sVgpwAOZrLp3p+P7fQAyaAzeKd5IA3w6NCvmffxHKnnr1kTeqKA57HVX/HVq6XbAAPrqwzwAwLgUL8+4i/+j73rgK6qWqI7vXd6CyX03jvSS6iKIiAdK9K7gKg0adIERAQB0S8KooD03nvvJSRAGiGQ3ttfe8J9voRUTCCJZ9Zy/Z/3zj1l36f3zsyePTcQHxWFsjt2iM6Atgavo3aATatWiPXzw/1evRBy4IBQ74tMm4awkyfxZMUKceKLzp4tjAGWHOh3NqAAoRZMYECAJQ7Pfv5Z2gVqXQKCduzA/XfekXlL/fwzfKZPR/CePTqktQ4ICfHxclav8eMlCOHYsyecBg+WcRQrNCtXDsYODllSPpFdt1nN+3oQUAGA14P7f2ZVfbp9nZLFUNe5KFYcOYNe9aphUOM6rwUHjZFgbmIMKzNTRETHYGTrxmhZQQmlvJYbohZVCCgEFAIKAYWAQuCVIRAfF4vjaxfhzrFdujUrNO+Ixv3/obZn5Wb87t3AkdVzEeznjUqtuqFejw9h+FyZnnR3CvtF3b4t1HY6vcmNmXDS8dkmkEYHWKvL1+rfKYDHLDtr9TXxPra/c9m+XTQE9J186guU2bgRVg0bSmCAzjW7AWjG70v/+quOaaCtQe0Alx07JHgQsGmTOOkUDaSGgJ2rq07IkAwA+27ddK0NKShYZutWGDs6wnfWLBnHOTgX59QCBWQqkOHgPXWqdA9gMILX+s6ejaIzZ4KMAgYjHN59FyVXr4ahlZWI/TEAwkCAFnjIynun5sqbCKgAQN68r9l2qvDoGPx65jJ2XL2NoIhIWJqaoFvNSujfsBaMDA11657z8MSaExdw57E/EhLYCBBoXr40fIJC4BsUgnlvd0BxRzvM2XVExPfqlyqOGd3agCNXHj6DTReu6T7TJr3n9xTLD53CDW8/xCUkyPek8NuYm+nWve79GCsOn8bdx0+ly8C0rm2Qzzqx3+qEP3bJftIyshQmuTYX0cL7/gEY2Kg2etevLpdwb8fuemDN8fN4FBAEIwMDlC+UX4IHpfI56KbdduUWVhw6DVsLMyx8t5MwDdadvIC/L9+CqbERJrs2B4MhyhQCCgGFgEJAIaAQUAi8agR871zF7gWfwcjEFM41GuHeyX3IX7oC2o2aBROLrO1R//jedexd/DmiQoPlmMZm5mg3+msUKldV/tay9XEhIdLDPt+gQSnCEfvsmTjczLhr2X6L6tV1TrbU7q9fD5YQkL4feuRIYj3/+vUyns7znebNZW466AaGhnjw8ccv0PCt6tVD8aVLYZwvH6Lc3EDtADroDBLoWg/a2cFz/HjRHtAPPDBzzzIB1t3HR0fDrUsXoehrjj1LATwGDxatAY7hOiH79kk5ABkHDCSw7ODBBx/g2f/+B4tq1URHgMEEagHcf/ttmY/BANL6aSoA8Kr/7ckb66kAQN64j6/kFIHhEZj29wGp39c3Y0NDjGvXDK0qlhHVfFLsN1+8oXP8tbF0lj38n6FhGWdM7tgCN338MGnzbqnBZ40959BnDHStUQnDWjaUy8+4e2LG9gNgAELf6JyTSaAfONACDto4OuCce9H+43gaGp4mVo1dnEWXYMmBk7J/ti3sUadqmvMz0EDtgJL5HECMKCj48FmgdBiY7NoCc3cfSYIZhQeHNM9c65pXcoPVIgoBhYBCQCGgEFAI5G0EEhJwbO1C3D6yAyVrN0HttwZi57xxsMlfJMsDADER4di75HP43r4Cl0Zt8MT9FgK9H6LpoLEo17S94By8e7f0sKelFQCIDw/XOcbGBQqg7K5dMC9fXveZ5mRTjI/t/Gis5y82d65Q4J/++KM437QymzeLyF/w3r1J7jXZBy5btyLgjz/gM23aC78DTVCPmgHuffog8M8/JQDA0gMGDPQt8vp13G7eXBz0wlOmiDgh//+dVq0QceUKTAoWlH3F+PqC2gbM6FPskOckHqHHjsl0ZDSU3bkTBubmuOfqKkEJfT0Blhz4zp2LaA+PJOfN2z9idbp/i4AKAPxbBP9D1zP7vvnCdRgYGKBeyWJS0//nxevilGtOLdvn/Xz6kjjPTtaWMu7ArfuIio0VpJit12rtWYfPYAGZA8zkk4J/4JabsAIo0Ee9AAYGmG2fsGmXqPSTtt+5WkXc8PEDs/3MpLOV4JZLN/DdodOIjY8XVkKrii645uULd/8A2cfidzshOi4Ox+4+wIazl2XPzNp3rFZB9kWxvypFC6GgrTXm7z6C3dfvwszYWNoW1i1ZTEQM2TowKjYOBWys0ahMCey8dkd3Lteq5TG6TRPZlxbUeLNmZekkcOj2/SS/EuoOdKle8T/0y1FHVQgoBBQCCgGFgEIgJyAQERyIHbNHIdDnkTjizMRvnz0qWwIA908fxOEf5sAmfyG4TliA078ux/0zh5IEAPQz80W+/FKU8KHHKNUwo0CfW7dukmEndZ8lAHSgNfp7gWHDREmfYnlaK0EtoMCaforxRXt76yj77AZAp5qONyn2Whu9Et9+K+r6rNWnkeJvaGkpmXiNYk9F/jvNmsk6DEaU27tXsvWa8Xt2GGBpA03bB8sQyEJgIIDzku3g0KuX0Pwp0kf2Aqn/PjNnijAhjWNKLF+O0FOn5Fqd1kG9eoligp98AooaMuCgz3ig2GBcaCiMrKxSxDMn/BbVHl4fAioA8Pqwz1Ur62fmmcknhZ/CeaN/3w7PgCBp6dfEpSTGbdoppQFaVtw/LBxfbt0nY2ntq5TDmLZNwW6uWi0+M/Tz3nFF6fyOmLZtP47e9RCHfNZb7VCpcAFobQQZePigaV28U6cqJv+5W1gBZAC0ruiC8Zt2wj80XAIMX3ZuJXPpiw9+846r1Pt7BwbrWvxpwQP9GxEWFY0xG3eA5QZa4KCgnY1uXwxAsHuBg6UFxm3cgeDIKLm8kK01utashLPunrjw0BtGhgZoV7kc9t+8h2IO9ihoa4UTbg9hYmQk7IcmLi/WuOWqH4TarEJAIaAQUAgoBBQCuQ4Bn5uXsHvRZBgaGaH96Nmy/10LJqJ41Xpo8cmULDtPbHQU9i2ZCq/r50F9gfq9hsjfPrcuo83waShWrZ6sxQy4RtmnU0wFfqe+fWHk5CTfJ0RFCf3ef+VKEQLkGOfvv4fTgAHi4Hr07atztDmetfWxgYEi0pf/449h1aiRZPOj3d2REBcnGgMu27ZJO8CwM2ckm04qPx1vfldyzRqh91s3bIhiCxbI+hptnwKDBUaOlGtZiqAZM/fsPmBkZ4fwM2dEuJDnorPO0gY65g49ekj9f+StW7IPGoUMKdzH1obh587hyfLlIkRoYGoqpQc0LdvPtoYe/frJZ2QT8PvH8+bByN4eDj17wm/RIsGGQRTL2rVlfwGbNwujgVoIyhQC+gioAID6PWQIgbMenvhy637JeJMS/1atKpi/5yjOP/BCfmsrzHm7PQ7ecsNPJy8KQ+DjZvXQvXYVnHvgpQsAsBZ/7tsdUMLRHvqONtsDLujREaFRUTpHXvvMwcoCE//YJevoBwo2nrsqgYdBjWtjz417wiSgaSUB7DqgOehvlCuFzzu1lO/TCwBQn2DEb39LqQAp/NxvTFy8BDo8/AOE5s+9WpgY46ttB4QZkJLR0ScTgUwGMh7+vHBdtA60M5TJ75gh3NUghYBCQCGgEFAIKAQUAlmFwPW9f+LU/5bByiE/Ok1eDO8bF3D0x/lo0PtTVG7zZlYtgwBPd+yYO1Zq/1sM+RxOJcpgx+yxUnvfadIiWDnm161FurvHwIGIuncvzfXZAaDYokWS6Ze2dgkJOsE/XijBgdWrEXr0qDjpmvE6+x498Oynn8TJJ6We9H3/H38UIT6WB2gBgDKbNkkLQjrpmtAeHW0GBfSN5QAUMGStfkrm0L07jGxt4b9mje5r7q/gqFEIv3xZSh9SMrb8M69SRVoh6osYEqM7LVtKS0HNpEvA+vVSCqF1JNCfU18sMcturJooTyCgAgB54jZm/yEo+rdgb2I9Eh3biJhYofk7O9ljSseWQqdnxv3SIx9YmJhgUc9OoJPLv6du2SuUe/2afmbOB63dhMDwSJ2jTXE9lhjQajsXxezu7REaGYUhv2wR8UB7S3Ms6dkZRextkxyY4n4MEDA7T4edrAFS+BmgSF7H/8PRs9h26SYiYmJQrVghzOneXrLyml1+5IuJm3chJi4ODUqXEGFCBg24B2oV8LyL3u0kTAOyIrg26/3lwWNgADNjIx3bgZ+xNIA6BhxH7QSWGPB6MiSUKQQUAgoBhYBCQCGgEHiVCBxeOVtE/5ycXdB+7Byc+nkZHl05jfZjZyN/6azLFN85uksCC+Y2dnAdPx8e54/hwl/rULV9D9Tr8cELrelIf2ftPQXywi9ckAw6zaRQIVjWqgWHt9+GXefOL9TaM9P/cOhQBO/bhyJTpyL/0KGSTXfv2xcxnp5gqz0K5oVfvIgH77+vCwCEnjwpzAAGA56uW6cLALD1H512BhGYfWdtf+zTp/CaOFHa9ZmWKIFCn30Gx169JADwZOVKPF27Vur62T2AQoEFhg4VWn/Ugwd4NGyYMBhYIsDMvV27doiPiEhyHQMDbFXIloBkC5CZ4P7ee8j/4YeydwY7yERgaQCDEQYWFnDq0wcFx4+HabFEUWmWRnCPgX/9Jd8Tr8KTJ6fYVeFV/t7UWjkTARUAyJn3JcftSp8BQEe7Xqni6F6rMioVKSh0ftbjs04/MjZWaudX9O2G4g52OO3+SGrnWQKgZeIp2LdgzzHsvHZbzklH/O3aVTB752GdyJ+mKcAM+xdb94u4oKmREaZ2bimOuWaPngXi0/9tlessTE3wfZ9uKGxvq6Pscxxr8ztULY81x8/h97NXRYmf4+0szKWUgeUCNH5GtgHr+GnaHnh2litwD05WlljcsxMK2dlINwMK/lGbQNMA0HQSeD0DJbPebCcBC61UgkGR+e+4JulckONuttqQQkAhoBBQCCgEFAJ5DgGK8u1eOAmP715DofLV0GTAaOxdPAXmNvZZLgCoH2io1a0/jqyeBwtbewkGWNi9ehYks/2aOGC5Q4dETI+tBSkmGLxzp7Tm09gBDAgwQy9tBYsWzXO/A3UghYAKAKjfQIYQ0Fe3p+p/IxdncdyjY+OE2q7f7o+Z8GZlS8LZyQFbL98UZXzNIaYwHuvrz3h4ymf6iv10mEm3Z/a9cpGCqFykAP6+ciuJ8j/r8jtWrSAt9q56+uLk/YeyBxrr7tlq0MjAUMQEKQhIa1K2JOLi4nHK/RFMjAyFIUBmAo1BCgYHaDuv3hbBQUMDA6HuswyB126/cgshz2v9OY7nbuxSEoduu+Gmz5Mkwob6AQCNYUCmwIgNf4sgoAoAZOjnpgYpBBQCCgGFgEJAIZDFCOgLAJau11zq8I+unoe6PT5E1fbvZNlqMVER2LNwsqj/W9o7ybuesakp2gyfDodipbJsncxMFLJ/P+60bi2XMABAo6ieFgxgcEALAOizA1T9fGZQVmNzCwIqAJBb7lQO2CfLAJYePKlzuJNvifR2CvExU64Zs+2NyjjjpNsDUdDXjM4+tQBu+T6Rjxg0eKd2FVz18hWnWjN+3qaSC9z8noJ1/SkZtQUCwiOTrMtAgaWJiTj0mpG5MLRFQ1QuWlDXVSD5fNQzsLEww329tbiHGsUL49GzIPiHhiW5hMGQnvWqY0CjWvK51tmA/5/CiP0a1sJt3yeYuHm3BBE0XQGWSWjmfuYwjq79BoaGRkLHy1eynO47RusPfDcdXtfOoXb3QajesRfiY2NxfN0i3D2+O8lnJ9YvwZ1ju6TVTrPB4xD69DFO/bIMDy+fQuEK1dHq0y9gammdOHdCArxvXsK5Tavg/+Auilapg8b9RgpVz9jUTLc+RXxuHtiCa3s2IzzAH2bWtrKHKm27Sx1fdHgoDnw3A97Xz6Nujw+E2vfs0X0cW/MNnj68B5eGbdC4/0jExUSneo57J/eiTvfBqNqhRw74lastKAQUAgoBhYBCIGsQ4DOcz3ePc0fl+ehcsxGOrJ6L4Mde8qxv9v542Bf5RxRYex+wsHFAp0kLYWJhhWu7N+HKzt9gbGKK1sOno0CZRJo+n7VnfvtenOz4+Djkcy6Lhn2HI3+pxKSGvvm53cT5zT+KAF/C83e0Ci06I9jXE0G+nnCdOB+2BYriwfljOLx6LsytbdFp0hJY2juC1+5b8jmMzcx1n3FuXsf1+X7C9cvUb4nqnXph37dfyHdpmUvD1njjw4kyhPPvX/YVIgKfotWwrwSj7DD9bgPJAwDRDx+KwJ7WXpDlAlp5gAoAZMfdUHO+bgRUAOB134Fctj6p/isOn4Hbk6cSCKADTAo9hQGZLd966SbWn7oo9fIFbazwYbN6aFqulIjgrT1xXq6pUrQgRrRqJPVf7BDgFRAsLQBHtm4sHQAW7z8uGgPMzg9sXFvmDY6IxIrDp3Hq/iNxpLkuM/QsHWhdyQU/n7qEzReuyXWl8zlgYofmMDYylPkfPguSuca0bSLMAho1BZYfPIXzD71kTwxINHZxxsdv1IdXYDDm7DwM76AQEe3rVa863qxZSbQAFu8/gWtejxGXkCDne79pXbxRvrSUQdAYcGAbQEa7Z3RrK6KB3O9nm3fj9mN/wYmdDDSjA71z3nj4e9xBwbJVXqDgeV45g71LpiI+LlbXNkcT1okMCUKLjyejdP0W8L1zFbsXfIbYqEgR8ilYtrI8hMOeJQZTTC2sdPV9+gEEfQYGx5ES2HbUTJiYWYhzf3jVXDy8eCLJr9TI2ASthn2J4tXq4+7xPZI9MDA0ElVfOvqk+UVHJAZKrJ0KoPPkJfKikpFz5LJ/HdR2FQIKAYWAQkAhkCoCT+7fxK75E+WZaO1UEMyMUxRPM/3nvv77QNHKtdHs/Qk4/tOiJM9gUulrdu0LttdjfT2D9PrGIH2bEdNR0KWyfExn/9Lf/8PFLT/pHH9tfJGKNeF3/6YkDRr3HY7YmGidaj/1ATqMmwczKxscX7cQtw5tl8BDuzGz5X3i8b3r2Lv48yRn4byV276Fe8f3IiosJFVMmFSp/dZAVO/UW/a//9sv4HntHGwLFEGHcXNhna9Qtvyi2NbvbocOUitf8qefYOzoCI9Bg6QEgPoDmsCeMALu3BFNAAoEsquAMoVAXkNABQDy2h1V58lVCGgONB1x7cGuf4DTG1ZI9F8T0SF1TlPw5YNZYwxon/HB3PyjSTj/51o8fXBXNxV78Eo0384BF7f9got/rZMghU3+wqjQvBNuH9khGQm+dLQePk1YABe3rBfBHj6sGWRgtoIvEnx50faqvRjwxabpoDHS7zc88KluXS2gcOHPdamew8jUDO1GzkThijVy1b1Tm1UIKAQUAgoBhUBaCPC5un32KIQHJjIY+Qyv1Kobbh3ahqcP7iUJzusH92t164eYyEhc3fW7bno+i5khdyjqLGr6YQFPpKa+YssuuHV4h7D0aCVrN5F2foZGxri+dzNO//qd7nlfsk5T3Dr0N8hMoPF6vkc4Fi8j7wDaXtm2r3H/UdAvGdCy9qFP/bBr/njJ8vOdo5rru5KE8Lx6FiwrYIDC/ewRXN6xAXHRUShVpxmcazeR9fguw3cJvr/QKD64/9svERcbI9f+mzaEMU/dEXRyFeJCn8DEsSTsGn8EI6vEVoK02GfP4NalC0KPH0fRmTMFk2e//AKX7dvl+3sdO4JBghIrVoigX9Tduyj9++/SZk+ZQiCvIaACAHntjqrzvDQCMd7e8BwzBqQk9tAAACAASURBVIFbtyL/Rx+hyLRpMLR+Tpl/6VlTvzAyNEgyA5qjTvodVXjplNP0a+i0aLyRiSn2LpoC75sXYV+4OFwnLpQH+MHvZuD+mUPyWeGKNXHr4DaUadgafm435KGuZRm8b12SsczUOxQtibajZslaf88cIS8TKT30mSVoMzLxmp3zxslLC1kG5Zq004kJscSAmYdHl06hXLMOshcGCvhAbzJoDLZ/PVrOyTZAHcbPh/45SDHsOHEhbAsqoZ1s+JmpKRUCCgGFgELgNSFAp3zbzOGg08zneLvRX8PC1kEXYOe2WJ5Hx5xlAqTC03Enlf76ns2wK1xcaugfXDiuCxb43LqCsxt/gKGREd74YKKU8GnPZs7H+emEhwX44/qePyTLrr1fRIYE6hgJHKuvyP/g4gnJxtMxbjpoLMo1bY+Hl05i/9KvhIWotQnUEg4MSFBEkOMOff813E4fQL13PxItAX3mQ0rJDXHI9bL//JvndJ0wH3aFimf6bsVHBCLgwALEBifqO8l85VrCpnYv3d9U7PeaMAGPFyzQfcZ3veKLF8vfD4cMkbaAmhWZMQOFJ016oVtBapuL9DiNkIsbER8VDLMi1WDX6AMYGP9TUpnpQ6kLFALZiIAKAGQjuGrq3INAjI8P3Hv1AmvEaGzJ4rJ1K2zbt8+2Q2iReQs7B0QEBchDlxlzUulZq8+Mwd+zhiPkiS9K1GiIVkO/ECdaoxNqn8VFR+sccSrrMuJOqh5rC/cvmyZqv6Til23cFld3b5IyAb44tBr6pczrc/MSdi+aLNdpD32/ezewa8FEyRLUeXswyr/hipPrv4X72cPiqLcfOxeGhoa6Fxv2E44KDxEqYY1OvfH3rBG6F54CZSpJQILn44tK25EzkpxDn2qYbWCriRUCCgGFgEJAIfCKEdAPAOhnuDV2n355nsa6Y629maUN4uNiJDv/4MIJYeMxMFCpVVdp4ccSQL4nvDltpTzftWtTOh4d9aaDx8k7gL5jnpxyf3n7rzi3aTU0Vl7BclVwdPV8WU/H1KtQHQeWT4f7uSOiDyDB+wJFcOfYbmEEVO/YU/aVkQCA9g5kZmWLmMhwYQHYFSom7xc8U2Ys9MqfCLu+E4Zm1jCyLYiYJ/dgkt8Fjq0nJJkm8tYtuHXtisg7d2BRubJk+M0rVZIxfP9z79lT2g/atm2LkmvXwqRwYkImPYv0OIXgsz8jITaxJMPA0Bg2dfvConT26Bmktx/1vUIgPQRUACA9hNT3eR4BRoV9Z82C9xdfoMCwYYgNCJBer8UXLUKBESOy5fxa/ZyphSXajpwpVDnWzdGqufZE3XfeB53w7bNHS+SdmfmGfYbpHsYcV7NLH9R6c4A46VumfYog30dyPV8emGWgY62p8CY/BCPsHT9LZA9o0Xx9Kj7LDviCQiNVj/WLrCXMX7qClBjwgR/o/UDWZUCBxiAAhYSMTS10gYvk61Zp97acTXup4PdaIIMvN8oUAgoBhYBCQCGQVxDQp9VrAQD9Wv8kTL7vZ+H+qQO6o2vvAppjnhwTZsy7Tl0GS4d8kk0//MNsYRFoRqYdmXtkBHSatEiC99Qb2jV/gtToa+8QMj4hAbu+mQiv6+d1JYex0ZG6hAOf750mL4aZpbVcT+0AJhy6fbFc1tc3EQdeMROP71yV9wM+9+v3/DjJGAoHUheIe2w/5mt4XjuvK00s16Q9Gg8YKQGPjFh8VCgC9s9DbJA3zIvXhmnhygg59z8YO5V8IQDA+eJDQxHt6Qmz0qVhYGqaZAmWCcQ9fQrTUqVgYJzB9XXsA1+YFiyP2GBfkJFgVak9rKt3z8gR1BiFwCtHQAUAXjnkasGchoAmDGNoZiaCL4wCsx1MdgUAQp74yEM17JmfROXLNGiJpw/dhMJH2jzp+lTUP7RipmTRaXyAsm6OgnuMktM02uCdo7twbM0CJCQkdl/QKPus4+fD/tD3syQyb2HvBBMz8yQlAXz4UiyQdXiM5lNh+Pbh7eCcmlIwMxSl6r0hdYuObN9jYCCiflT/D/J5qLud5Zu5osmAUfI9qYTH1y4E6YbUB4gICdS9CCQ/R0ovBzntN6L2oxBQCCgEFAIKgUwhkJCA4+uXCAOOpgUA7hzZiWNr+cz+R/uHSv4i5Ptc1I8ldRThY9kcHWo+4z0uHANFeOl48z1Cfwyv08oDNQ2AwytnSzme5rwzq05GIBMDDOprJX90/iXIsHmNBAK0dwGtwwD3rpUR8v3jj8mDhIEgzvvYOShUrqoOFnYfohYQz8N6f47jM5/ifloXIjr/exZPkY5GVdq/g/rvfiSMxx1zRsu7iiYenDywkBr2Ud5XEHTiByAuFjZ1esuwtAIAmbqHGRgcdm0bQq/9DUMzGzi0GIngc78IA0EFADIAnhry2hBQAYDXBr1aOEsQSEhAwMaN8Bw7FnGhoVLL5dSnT4ZrtrgHZv+9Jk9Gvg8+QImlS/F4/nz5u/TGjXB4++0s2aY2CR/SB5ZNg+fVM9L2jg/QS9t+kf9lpJ5ON+n5/F++HBgYGOoce87BBz7nIF2ftfZ0zvlyIdcmJMgyWp1e8o3rawrwuhpd3pNgwO3DO+RavliYmFuC2gRs8WdubYeI4AD53KVxGxSuUEPWcTu1X9dKiHuNj4uTSD1LF9hTOLklF0FKfg6t7CBLgVaTKQQUAgoBhYBC4DUioE+D5zYohFe0Ui1pncfnODP4VMKnM5/8Oa4vyJv8CPriwWTlVWrZFZ7XzkpnAD6LtS49DACQvs8SAJbxORQtJe0Ete5AfJ9gyR4TBXKtsYk84zUjK5CJBCYm6JQzWH/3+N5kAsOFpS0w5/K9fRn3TuyTs9kVKgqb/EVEGJDrs/yPbQIZeDi7aTVioyJE74jrn/xlqazL9w6+T+izIjJy+0Iv/4GwG7tgaGoJ++YjEe1zDaFXt8K8ZEMYmpgh4v5xJMTHwaJUI9jW65ep98P01o+PDktkHwR6wbRQZdg1/uA5G8EHNrV6wKxoDQSdWAkKFBqaWEiAwty5fnrTqu8VAtmOgAoAZDvEaoHsRCDW3x/3OnVC2OnTsoxj795w/uEHGFpaZmjZuMBA3O/RA8F798J59Wo49ugB9/79EX7+PMru3Ims7v/KByMfduKAd35Psu+MlKdkHMOH7jNPd/majnij/iNwdcdvCPRJpPvT+IAmtY9Zef1uASnNqa8InBpAfCg36jcCsZHhEslP3mZIu66AS2XERIQhwMsjzQe2fmaC1/IFhS8jbif3Iy4uVnUAyNAvVQ1SCCgEFAIKgdyCAEv39Evd0ts3nV+Ww1Hsj5ZaIJ/fkRFA+nzydwc62pVav4l6734oz1l9hX399wWXxm1x78ReXfkev6MDX7lVN+n0w73TilWpg0IVauDcplVJtl+gbGUgPh5+bjdTPBaDEi2HTJUEAlkN+m0PtQucnMui7YjpOLtxlQQpNNNvEZgeZtr3AQcXIdr3OoxsCsCh5ViEnP8VUV6XYVWhjTj/LBGgGdkUhGOrsTC0yDpVf419kBATBetq3UR3IOjoMooAwL75CET73kTo5c26ozAoYddwUEaPpsYpBLINARUAyDZo1cSvAgGp358zB74zZsCsbFmUWL4c1k0S281kxMIvXsTd9u2REBGBsnv3Sm2Y25tvwmnQIBSbPz/DNWAZWSulMRpVng9KzejoUwyQarp8EFNwh1n52t36o3Kbt3B931/yQCZLQBvHLPuRVXNRqu4baNx/JAxTqV0j5e7splU6SiJZBF7Xzot+AB+8ZZu0Q/1en0iAgsagwpnfVybW8kVHSRCCD3/WJjKTwRZFbDlYq2s/VO/YK9XIOjMMPEdE0DNpIcjMx6GVX/8jIqQ6ALzsT0hdpxBQCCgEFAI5DAEt+08aOzvsaG336GiXqd9Cnu13j+1BfHwc8jmXRd0eH0pGfM/CScL6ozaQ1hEopaNJJp3O8/E9iWwCh3yo89ZAEeJlMEEsIUGc6zO/rZRyPHYUaPjeUCkT5Oen/rdcggBk7jXoPQSWdk7yvL95YCvylSqHFh9PEbHffUu/ElE/rlGl7Vuo2LKr7J/tfVliwOc63w0cS7iguuu7KFGzkW4P1AriOgxWsHxAf47kZYrEpmq7t6UzQWrvMMmxiI8MTsy4B/vCxNFZWv8FHFqMhOgw2DX9BGHXtiP68U0YGJvDukpHWFZol6W/FI19YGBiLqr/kQ/OIdLjJMyK14J9448R4+8m5Qlx4QEwsskPu4bvw8SpVJbuQU2mEHgZBFQA4GVQU9fkGQSerl8Pj379YFmjBkqsXAmvceNAVkGZLVtgVqZMnjlnSgcJ9vPGgeXTpK0fre47H6Bahx5ZSo97Yd2EBLifP4pjP34jVEDVASBP/8TU4RQCCgGFwH8PgYQEHFu7UNri1ezSF5f//p8879hRRwLlyrIMgdiAhwg4uFCy/KYFysGyfBsEnVwFY4ficGw1PnvfZwAJPkT73YGRlRMsy7VC6NUtMDCxgEPzkTC2V62Ns+xGq4myHAEVAMhySNWEuQkB788/h8+MGTB1doZpiRKIffwYJX/6CVb183aNFjPyLD/QagH1OwBk1/0jY4H0wotbftIJDJaq0wwth3ye7Q/p7DqTmlchoBBQCCgEFAL6CPC5+veskbByzC+lfge+my4MAE24V6GVdQj8Q8GPlJp/xEUj0vMibGq8DcsKbbJuoRRm0mcfGJhaCuOC7f9sGwyAWZFq2bq2mlwh8G8RUAGAf4uguj4JAiEHD8Kjf39pr1J682YYWVnh2a+/wnvqVBjZ2ibpuRp1/z58Z89GwKZNQsG3794dxebOhUmRIinOyXYtVOk3L1dO931cUBAeDhmCwM2bUWrDBth37ZrutfHh4Xj46ad4unZtmnfPqV8/lPj+exiamyM+LAxPVq6E/4oViHnyBGW3b4d55cowsrHROa+ZOTsXjrxxAz7TpyPwr79gYGGBYrNnS+mB1nomo/hk9ieotSCkkKBDsdJC7aNSP9sE8YUlO4ylB2wrePPAFtgXcRZlYJY9pFXnmB37UHMqBBQCCgGFgEIgOxFwP3cEB5dPR82u/eBQtCT2L/sKryLInp1nSm/uhNgoBB5dLnR70wLl4dByDKK8riDkwgbEhfnDtGBF2Df7VGrjQy9uQoT7CSAuBlZVu8CqUod/3unCn4mCf/TjW+CcFPazrNgBVhXb/ZMoSEhA+O29CL9zAHFhz1jrINdT5C/K5zoMjE1ECwDxsQg4/C3iQv1gWa61iPJpFvngtAgFxoU+AWAA8xJ1RCDQwNgscUhCAiLcjiDs5m7Zv7F9cdjV7w9DKyfEhfgh8MgyxEcGpQkLGQkMShADA0Mj2DX6UFoU0shYCL3yJ6IenkN8dLisa1akKmzqvAdDM2vdvGHXt4P/CKugxWgYWtgh9OJGRD48S0El2Nbto0QF0/txqu9TREAFANQPI8sQYP08BfTojFNRv+js2fD56iv4LVmiW4NCe/kGDULo0aNw79sX0Q8eJFk//0cfiZK/gVnif4T150xJ4I8t++62aYOEmBi4/P037Dp21M2X2rXs8+rWpQtCjyeK7aRmRb76CoUmTULUnTsiFBhx/XqSoQYmJii9aRPsu3RJsk/t7F7jx8N/9eoXzs4PQvbvh9s77yAuQK/238YGLrt2wbpRowzjk9mbp7UgDA/0R5OBY/Do0imhKVJ8qNXQLzLcdzdT6yYk4OK2X6THb8k6zeDSsJX0CKa1GzkThSvWyNR0arBCQCGgEFAIKARyKgJU32epG59vIf6+OPrj/HQFenPqWTK6r4j7JxBydj0S4mNhWa6l1LkHn/1ZnHgaBfgc3hgmn0U/vq1z2un02r8xXMZQKT/o+PeIC3ua7F3LXGrnzYpWF8eZY/Tn0AYbO5RAbOAjWLo0F7X9sOs7EHrlL1lLvyWf1rYPz1sny/UGhjrWgAQzjixNcQ0jS0dYVmyH0Et/ICHun44JL+JkAIvSjRAb8lhaAtKBZwCEwRGeL/Dwt4gN8nrhMn5v/8YwCQhwXMCB+YgLZQCiqGAQfHodYp556K5TooIZ/YWqcckRUAEA9ZvIMgSi3N1xr2NHRN68KYr6zJo/Gp74H3b576uJCcodOAAzFxfcf/ddhB45Aqt69VBw/HiEHj4Mv2+/Feo9HXnjfPnkmuBdu3CvSxdx8LXggf6G/RYvxqORI2FavDhcdu6EReXE6Gp618b4+krnADrpkXfuwLFnTzgNHpz4oLK2hlm5cjB2cADHuffqBQYayAQoMHy47M1z/HjdeSg6mPzssX5+8PrssyTYltu3DzatWiHy1i24de0q68r5R48WlkTgli1yRjtX1wzjk5mbR6Gg/d9+Aa/r50Xor1Td5rq+u9mZideUiJ1KlkW7UbNwfe+fuPDXumyv/0+IioL/jz/C9+uvBaaS69bBpkWLzECmxioEFAIKAYWAQiDDCLDWf/c3ExH2zB+dJi/G3WO7X8nzLsMbzKaBVN5nRt7AyASWFdsj4t5hkCKvGQX6jGwLI9KDHZsSM/Y0i9JNYFu/vzjTgYcWSz09nXGzotVgYGSKyIfnQEfduvpbsKrYHgGHl0ibP3lXs3ICnf4oz4u6+ajwr9Xfk5HA77gn23r9YV6yvswXfHrtc3aBFcyc6yLa+6o42+JMNxiIoNNrEOl+SvbJbLxp4arSZYDnMbYtJOyC2EBPRHicRtTDsxL0MMlXWtoAyr7MbWFauIpcH3DgG5lb61BgZOmAoGMrEPnovDAPiAsFBMl4oLGEwKZuXwkeJC1vaCDBD+3s2oGtyaCo0jmb7qqaNi8joAIAefnuvuKz0Um+07y50OKLLVggtfV0cE2KFoXfokVSZ8/WehFXruB+z54wtLJC2T17JOMdtH27tPOzbdNGygSM7O1Ber/HgAFCkafZvPEGSv36K0wKF5a/4yMj8fCjj/D0p59g3bgxymzdCmNHR/kuvWs5Rr+FYKEJE4SxoG/sMEAGA8/B4EWp9evh0KMH/NeswYPBg0UkUCtJ0D97kenT4Tt3LmxatpRSCJ9p05IEKHxnzYLX5MlS6uCybRvMK1TAgw8+QNC2bcIAiPH2xv133hEcNUZASvhk9vY+vHQS+5d+hULlqqLNyBnwvnFB/ja1tILr+PlwKJaGMm18PJ79/rsETMjOKLlmTYa6LWgtAH3vXBWGQeHy1bF74SQ8vntNegrX7/lxZo+RofFy76ZPF+w1s6xTBy5btrxQYpKhCdUghYBCQCGgEFAIpINAeIA/ts0cLp1u2o3+GsfWLABLAsrUb4nmH32WZ/Vunu2bI5luQ3M7GFk5IubZA1iUbIAor0tCcTfJVwaxwT4wNLEQdoA49jCATc3uosyv7+yaFqokTnz0kztCtWdGnvR9A2MLHcuAjrh985GIfHBGr82egZQKWNfoLs661h3A0MwGDi1Hw9i+GLSWgeJo1+4lgYZn+5llfyIMAFLsJUAQFwM663ZNPpF7xuCEJjTo0Gqc/Aq4tjY2pUw8nfzgkz9KcIPlALyOgQPugeUDWlvC8Dv7EXZjl+6XxVaCZAJEPTov3Q0YEDEvVlNaGxpZ5xOMo/1uJwYL6vSGRZmm6t9LhUCmEVABgExDpi5IDQFmW+kY07HlP6zrp5o+nWN+ToeWtPonq1ZJ/Tsd3/JHjkgmnI48/9d51Sqw9p4WsHEj3N97T7L6pN+TBSB1+cuWwdDaGvpUftLuSyxdCuoEZOTajAQAYry8JCgRfumSlC2wxSCMjOA5erSwFfSDFcnPjrg4Obv/ypUSQNDGMpDgMXgwAn77TfQKSq5fD0MLC2EA0MhE8Jo0CY/nz08Mavz1l7ALHg0dCrYs1Mcns7/E4+sW4tah7dKGr2qHHsIG8Lx2DiVrN0GLT6akTv9PSBC9hAcffST3gGb/1lsotW6d3Ie0jGKDu+ZPgIWtPVwnLhS9AQYd2OKHL0cMRmSHhZ06hbuurqI7QYbFk2XLEOPjI60e87rAY3bgqeZUCCgEFAIKgfQR0Nr/MaDe/MOJ2Lf0S+m003TQWJRr2j79CXLhiPiIwEQnOuSxUN1Ze29SoDysKrZF4NHvkBATATrhCbGRsK3bF1G+N6VVnj4tXmj5V7fqggLGjqXE2acDbGxbWBz4oFNrJROvnyUPu7FTFwDQHGqyAMTRPrAA8VEhQp+n850QG51IqQ/xE/YAdQoMzW0Rcn6DoG5TuyeCTq5OZBTolQREuB0VXQKtvIGBA1p6AYDwW7sRcvEPYQKwLILXkQERfGadBBjMnevDrtH70iow8Cg1BUJSvPs8r4GxqbSHZBlA+J2DiTjolRXkwp+N2vJrRkAFAF7zDchLy2tOsHYmOur5hwyB1mov+VmN7OzEQYt+9AgmhQqh2DffiAMMQ0O55tGIERIkKP3rr0Ll1rK52ryk8N9p1UpKDQpPmQJm3mlBW7eKFoFcu2FDitfSGWRwIfrhQ0S5uaHAsGHCWtAE+DiP6Au0aoWEuDiU3rgRDm+/nSTooH8NaeZ03PXPTkE/jaGgjY0LDJQ9kwXh8M47KLl2LQwtLXXXUaDQo29fBFBAMQV8yECIj4iQMgVGpTNjB7+bIT17i1WtC2unArh9eIcIE7UZMV36AqdmWskCv2eg5fHChTApUEBKNcjuSMvIOmC3ARMzC1Rp1x13j+9ByBPf9IMOmTlYsrGk/lMYkr+ZIjNmoODIkXjw4YfCsFABgH8BrLpUIaAQUAgoBNJEIMDTHTvmjgWFb51rNYbbqQOwsHWA68T5sC2QN9vC6QcACA7r1+moMnOvObv8nJl91rczMx/jfz8JLT7w0CIR8JPrjUzFQaaRIm/X6ANxgJ/t+Rpx4c8kmODY9jMYWeeHvpOtT4dn9jzw+EopH9Bl3wMe4tm+ubIvI6t8cGwzAQwWaEbWwLM9s4Syb2hqBYc2EyT4wLr7iPvHkmTcOUfAoUWiW4D4OJgVqwn7pkOS/DaCTrGU4IR8ZlOTXQnaQT9goc8aYMlEyIXfdOdmAIKlC5qGAucwL14btg0HIWDfXGFYkK3AIAb3qEwhkFkEVAAgs4ip8akioB8AoFI/6fGkyVOMz5uZ/6VLhdpvVrasiNzRHLp3h9PAgUKXZyaczpvf8uVCNafR8bbv1k2c9Huuron1+r17izgfWQUMAtA0fQD+fbddO1mzNLPs3buneC21CUIOHIBVo0YIO3ECyenh4kR+/DH8n3cKKHfokJQghJ44gXvt2yMuJARa2UDk7du416GDZOrlP9LPz04HngwC7qnozJmy5/ALF3CndWsR/7OsUQMu27cnoaRTcPBOmzYSmEiOD9kDZBQ8/flnuLDc4blOQkZ/kmc3rsKVHYmRbnnIGhigZrf+qNn5vVSDCfplEHSm83/4Ie517iz3KSMBgAAvD+ycNx4RQVTqTTS+BLUfOxs2+bPnocXgyt0OHRAfEiIOv3mlShJU4W+HeJuVSqPUIaNgqnEKAYWAQkAhoBBIhkB0eKg888h+06xq+x6o1+ODTAftcwu4yQMAdNodWo9H+O39uuy8lrU3LVRRl4Vn3bxj64mSAaczrTm7zGybFaokbfxYOkBF/rCbOxF6ZYs49KzLd2w/VSj6FPmjU83PtSw756EjHxvknfhOxtr+hoPATD5FCDmWdff2zYZJcEAzOvnBZ9YnrmFuC6f2nwOGxomlBEHeiVoC9QeIGGHQ8ZWI8r4KAyPjxHIB63yiDUBmAY0sg6e7Zwj7gWr9dg0GwbxEXQQcWYJo70QNA63Ugcmc8Ft7EXJpEwzIPHiuARB08kdhSsj72vOgCtkM/+gKFIRjq7FJghi55Tej9vn6EVABgNd/D/LMDvQDAMkp+fqH1Bf2s23bFvk//hiGNjbiqDNIEHEt8T+OTn36wLpZMxESNHJ0RNyzZ1L3z4w5qej8h0EDZsRJpyct3XPUKMnS23XuDLtOneA5YkSq17K0gBl17y++kPUYaMj3/vvy//1XrUrUHmCWPSEBTgMGwK59ezxesABhZ84kjueaXbvCZ9YsRLu7C1OApmX72caPQQueK7Wx2ppkHjAgwY4JPCNZEIiPl64G+T/5RJgJ3A+7Ctg0b67TScjMj4cvJqxH9LhwDMZm5qju2hN8MSEdPzXTxA1jPD3FmTYuUECEHk2LFcvwHh5cPIHjaxciMjQI+UtXQNOBY6QVYHbZk+XLpc2jVnZBtgcDAratWkkZh9ZhIrvWV/MqBBQCCgGFwH8XAZbWUfk/KiQIZZu2F+ffxPwfpl9eQyZ5AEBT3E9Cz3/uICdEhyHg4EKpp2f2nV0AojwvCVUfBkZAQpw42nSyKRqYEBMu3+u3+5Oa+BJ1ZBxp+BpbgMwACv2xFWFsoJfu/Y1OOZ1tts5LiInUwc/PzZ3ryroU4Yt5el/e98ThNjSGuXM9xIY+EW0DES6kOGGxGogLeSIlBgwiMAsfxzp9GIjGADUF6PRHPjibeKbnxsCHgYERonyvP9dATJyP52BAg6UB8dFh0m6Q5Q78TD8AoAVVuJaGn37JQ177TanzZD8CKgCQ/Rj/Z1bQhOp4YI0yn9LhSXMnvZ9OdkpGertDr14oNn8+Hg0bJiJ/KZlpiRKwrF0bgX/+qfvawMgIDCqU/OUXeI4cmfq1zs4i6mdevjzuU+X/wIEXlrBumiisorEV+P+NHBykTIF71+rhmZl36ttXKOf6Z0+p3SDHFpo4UcoL2AUhufF7tkLktc/+978Xvuf6ZTZulG4Cr8ICNm0SQUKrhg1FQC/8/HnpylBw7FhhNWS2DCG798zfFgUViR33WGzOHPgtWwbPMWOENWHbPm/WYGY3rmp+hYBCQCGgEFAIpIQARe40WjqdYlL2zYpUS0LPp0K+Q4uRSVrb6c/FTD8dculv/9wJT7qWAQwtbBEfwc4C/3QR4HomTmUQ7Xsjyed0oMkkoLjfP0bV/RJSRpByvb0BDM1tnn/3zxps/cf6f/2uE7bK3gAAIABJREFUBiwRsKnbR6bWugokx4YMBQog6tP4GVgwyV8G0X53hWmgb5yTHRFYTiDvnpf/0IkDauyGaJ/rCDy+QgIZmrYBr1OmEMgsAioAkFnE1PhUEWDrO9beM3PN2nZNrT/FB0ZUlNS5U0wv/Nw5cabpzOcbOBCOffpI/bv8B/DYMannjrh6VTcNnWDW49ORpgPKIEHwnj2wqFZNdADs2rWTDHp611Khnxb79CnYTtD/hx+k7R8p/Pk+/ljo7tGensJACDl4UOYvvmABrBo0EKfSe9IkKWcoOmcOrGrWhPvAgS+cPWjHDikl4LxsQUetArYNjPHzE2G6Zz//LKUD1ECw69JF2ANkJtCRfbJyJfxXrBDquv6ZtX1n90+R9H9N8JCMjmJz50pmPeTQIeleYFmrVnZvIdPz67djLPnTT8KWYMtF84oV4fzDD0n0FjI9ubpAIaAQUAgoBBQCCoEXEGC2n0J+dOTtmw0Vyjqz8IGHlyA+Jlyo86xhp7FuP/Ta9kRxQFNLWLg0h1XVzpIhj3A7grCbuyVQIFR9Q2MYOxSHVaUOMC1YESEXNiRm/eNjRQPAtnZvUDWfIn38nGZSsAJs6/WVLH3I2V8QFx4AQ1ML3TqxAY8QemmT1O+TPcA1jGwLwapCW3G+g079KK0BKbpn4lQSdg0GIybgoawRHx0KEwdnUd9nNwManfKQSxsRG+STWD5gagmzEnVgXbWbnDX87iHpBMD92tR8V1gP4fcOIez6DsRHBMl7rIlDiSRzcl7uj60MafaNP5Jzkm3BLgKxwd6wKN1Y2hsqUwi8DAIqAPAyqKlrFAL/AQT0GQzFFy6UoAw7ARSZNk30D3Ja9p+3hEGfO9STMDcXDQoGYAL/+AOlN2+WwIoyhYBCQCGgEFAIKAQUAgoBhcB/GQEVAPgv3311doVAGgiQeaBpGNi2ayfaB9RIYCtHai/kRNM6TpDFQR2IJ999hxLffadrLZkT96z2pBBQCCgEFAIKAYWAQkAhoBB4VQioAMCrQlqtoxDIZgQib9yAe79+on4vavelSyNo9254TZiA2CdPUOrnn5NoB7B9on6ZAUswWOKQEB8Pt7fekk4FqRm1CigKyIy776xZie32Ro2S4ezA8GjkSNFOKLNli7RjZDkByz1YNsESj+KLF+vo+BRL9J09G9QbSIiIEOFDzsfrNMvo2bw//xw+M2boris8daroM3D+Z7/8AvPKlSUgYFW3bjbfDTW9QkAhoBBQCCgEFAIKAYWAQiDnIaACADnvnqgdKQQyjQAdbDr67FJA9ftSv/wi2W86w5pYoda2kJNTr+HBhx8icMuWJGuRJs+2jJ5jx6a5B2bYS/32Gx7PmyeCe/pz63d50NonBmzcCPf33pO9mDo7o+zOnVKXH7J/P9z79BGNBH3j/BptP6WzPV23Dl6TJiU5G0sTHg4dKloONDr/xILtIslm0IxCgKU3bNDpTGQabHWBQkAhoBBQCCgEFAIKAYWAQiCXIqACALn0xqlt5xwE4mNjcXXX77i8Y4NsqumAMShV741XusG4wEDc79EDwXv3otBnn8GyenW49+2rc5C5GeeVK0ExPzrUPl99JcEBigsWmTpVsvGeEydK1r/s/v0wtrfHs19/xeP586X1X9Gvvwa7LtDMSpWCafHiMo+muO/Urx9KfP89DAwMRLRR64jAAIB1w4ZJHHPLGjXg8vffoiFwr2tXEYFk4KHA6NFgCz92GqAVHD1aBBbJKNA/G+dz6949ydko+OfQvbtuP2wBWXT2bDz86CMZx7l4HgY89AMQr/QmqcUUAgoBhYBCIE8i4O/vj507d8o/Z86cQWhoKBo2bIiuXbuiR48esLTMXW0AUztP586d8eabb8LBwSFP3kceKiQkBPv378f27dtx9OhRBAYGomrVqujSpQt69+4NJyenPHt2dbD/DgIqAPDfudc57qTBft44/MNs+LvfRvEaDdFs0FiYWlrnuH2muaGEBFzc9gsu/rUOCc9b19gVKgbXCQtgae/4ys4SefOm9LqPfvBAHN+A336Dka0t7N9+W7ok0Mrt2yclAPpK+aTaF540CTHe3rjXqROi3NyE2m9Vv7448cyep+Yw67fcc+zdW1T2o+7dk31wPlmTAYDGjXXdBPiZ43vvIf8nnyDg99/ht2QJDK2spMWgZb168OjbV8dKsKhaVfQGot3d4T1tGuKCgkAxwgC2fYyLg22HDvCeMkW3jmW1arjTqhXCL14Uh59BDWoCMNjAcgKtowFZAaV//x1G9vav7P6ohRQCCgGFgEIg7yEQGRmJdevWYeHCheIopmStW7fG7NmzUaxYsRwPQHh4ONavX5/meerVq4eZM2eKU5yXLDY2Ftu2bcP8+fPh5uaW4tFq1aol97JatWp56ejqLP9BBFQA4D9403PCkUOe+GDX/IkI9vOS7TBz3HTwOJRt3DYnbC/De3h05TT2f/uljC//Rke4nz2M6MhwtBs5E4Ur1sjwPP92YMjhw7jTvDlYm882g5G3b0urvojr1+HRr5/Q7UUXoFQpod3fad1axpY7cEC0Arw++wxPf/oJTgMGoMSyZeI8ZzoAsHIlHi9apHPKtQCATbNm8Jk1K8nn+uelc17+8GFhGmhrpoSHgbExrJs2RfilSyi7Ywfio6LkzLTCX3whZQ1PVqyQHsJsuRjj5YX8Q4ci/5AhCNq6FR6DBwubwHnVKiUK+G9/cOp6hYBCQCHwH0fg6dOn+PLLL7Fx48Z0kXB1dcW8efNydPbYx8cHU6dOFSc4PaMjvHTpUpR+3k45vfE5/XsGPhYvXiz/pGd57ezpnVd9nzcRUAGAvHlfc/Sp4uNicXztItw5tgslajREdHgofO9cRZV2b6N+z49z9N71NxcbHYW9i6bA++ZFlKzdBE0GjsHexZ/j8d1raPXpFyhZp+krO4sWANAW1OjzGtXfvmtXlFy/HkY2Nni8cKFkw+lQM7sf/fChXEZHmXX0ZA7Qmb7fsydCDh4Ux7zsrl2wrFkzyXkirlzBg/ffR9jZs+D8RWbOlAw+gw+k3fMfUvNJ77/XubMIEZqVKYNoDw/ER0bKOnHBwSLIx5Z9xvnyISEqCl6TJ+PxN9/o1uI1ZCYkP1vYqVPS8k/TOOD37E4QHxEhQ7lflj34zp0LahCwNWCRWbNQYNgwObsyhYBCQCGgEFAIvAwCT548waRJkzLkLGvzM7P83nvvScIjpxnPM27cOOzatSvDW/vkk0/w2WefwdTUNMPX5MSBdP6//vpr/PBcPygjexwxYoTgZazeJTIClxqTAxFQAYAceFPy+pae3L8p2X8DIyN0GDcPDy+ewIW/1uW6AMDDSyexf+lXcrtaDf0CBctWwc554xDi54P2Y2cjf+mKr+xW6gcA6OS70GGvUUNXE8/a/xJLl4JaAW5vvonQEycSneQaNaS1n3337jApVEiy52HnzuHR0KEIv3BBxrDWn6wABgg0o/Pv3ru30PKjPT2lZMC2dWv4zJwp9H5m6cNOnhTKftjp03i2YYNk3YVdYG0t63iOHy8aAxT8YwCAjj4DAJqGgBbECD1+XJfp185m3aiR7OvJ0qVSHkBz6NED4WfP6vZNLQS2L9RYAiXXrBGGgzKFgEJAIaAQUAi8LAKk/U+bNg0//vhjpqZo1qwZvv32WxQsWDBT12X3YDrAPM/atWsztVTZsmWxatUqlC9fPlPX5aTBcXFx+P777+X8mbG8cPbMnFeNzXsIqABA3runOf5Ex9ctxK1D21G0cm20Hj4Np39dLn836P0pKrd5M8fvnxski+HgdzPgcf4Y7AsXh+vEhYiJCMP22aNgaGSCTpMWwcoxf5achQyJY2sWwOPCMVjYOQq7oECZpMEF/QCAlu1nZtytSxfQgaaDTgfef9Uqac/HbHusv78wAKjgb1a2rLQPZBlA0PbtklV3ePttsEUfAwEMDhSaOFHa6EVevy5t9WKfPoV9584I2LxZygn4D+vqy2zaBL+lS6U7AB32uJAQcfI1VX8NFP1uAQ7vvIN8gwcj5MgR6SzAIAFp/lYNGkD/bGnV77OtIWn+1D/Q2hSSZXC3fXthNPAMzP5TF8G8bFkRIVSmEFAIKAQUAgqBjCJArZ8///wT48ePF6G/zJi1tTXWrFmDpk1fHTswvf29rAOszTt37lz069cvvWVy7PcnT57EsGHD4Onpmek9LliwQEQBlSkEciMCKgCQG+9aLt5zRHAgdswehUCfR6jVrb84/DvnjUfwY69XnjX/NzBSu2DH7LEIC3iCMvVbovlHn+Huib04unoenGs1RotPpsDQKGto5h7njmL/skSmAY241ezaN8n2KXynObpFZ85EoUmThGZPFXw69fpWYPhwUGCP4oAck9zoPBccOxaFP/9cqPOk+evT7DmedPpiixbBtFgxYRRo31O0j2t7T50K36+/lqk5X0p196zHf/jppy/sj+Op/q9R9VM6W0r3LiE6WtdtQOs0wEDHoxEj8OT773WXkGlAxgGDEsoUAgoBhYBCIGcgEBMTAw8PD1y9ehXXrl3DjRs3wDp7/q1vFJ9jFr1KlSqoWbOm/JM/f/5XQq2/f/8+hg4digvPGXKZRe6rr77CRx99lNnLsm385cuXMXjw4JdygLmpAQMGgGcyMzPLtj1m18T8bZHGv2PHjpdagvdxypQpMDExeanr1UUKgdeJgAoAvE70/4Nr+9y8hN2LJiMhLg5thk9DdEQYDv8wB8Wr1UPLIVNhmEvqqdzPHcHB5dNF+b/poLFwadRaGAEPL52ScgBqG2SVUTBx37dfIsDzPvKXqYgWH0+BtVOBJNNTkZ+OLmn3VLg3r1RJvmf2/sGHH0prPcvatcWpt+vYUcov6Fj7zpkjrQPZ/o8ZcsdevYTCb+bikpghT0hAyIEDQu0PPXZMruP1dPJZY8+s+6MxY/Ds55/h2KcPin/zjWTvI2/ckNZ9rPEvOncuHHv0AAwNX4CE1/t9+y38Fi9GjK+v7LHI9Omwa9dONz61s6WEb8Aff+DBwIEoOGGCMBtY66+/BksgCk2Zovsuq+6RmkchoBBQCCgEMo8A6fSnTp3CH3/8gb1796aqpJ/ezA0aNJBMdPv27bOt5R5V4inkl5pQXJ8+fTBy5EicOHFC9AFSYgjkJIeZ7e4mT56M33//PUV4M3KeFi1aYPny5bmuLSDf3X755ReMHTs2xbOzc8MXX3wBLy8vGZMSQ4Bjli1bBjs7u/R+nup7hUCOQ0AFAHLcLcnbG7q8/Vec27RaWuQ1HTweJ9d/i5jIMLQfOweOxcvkmsNrZQxmVjaydwYyKADoVMIF7UbNgolF7ur5m2uAVxtVCCgEFAIKgVyPwOPHj7FhwwZpOfcy9OvUAChTpowI01F13zCFoPO/AS6tbHnjxo1FFb9w4cJgTT338Ntvv72wXE5yGin4RzZDSoEK7pMU9wIFCoBBGnYH+CkZm5CHy60BgEePHuHTTz/FmTNnXrhHrO+nLkClSpXAEolvvvlGsEhubAXIcaVKlfo3Pyt1rULgtSCgAgCvBfb/7qKHV87GvZP7YGphBTNrW3Gcm38wEcWq1cs1oHDPu7+ZCD+3m1L/32bkDKnRf+J+G21GTEeRiknV8nPNwdRGFQIKAYWAQkAhkI0IkHZNR5KOU2BgYLatxKwtnVtzc/MsWSM6OlqU4r/77rsU52MmuHv37rrveD5mkJNbTnGYg4KCJLOdWsu/1atXo2PHjrrt855R9yC5MfCxYsUKKcHILcbsP8ULP//88xS3TPYGgwNGRkby/e7du9G/f/8XxlauXBkrV64Eg07KFAK5DQEVAMhtdywX7jcmIhx7l3wOn1uX09x9ofLV0PyjSTj643x4Xz+Puj0+QNX2PfDs0X0cW/MNnj68B5eGbdC4/0hdqQBb8d08sAXX9mxGROBT1O81BGUatAQz8wbPo/901FlDHxcTjQ5j58KxeGncO7EXZzeuQkxkuFD4S9dvkWRv2jWcs9Wwr+Bcs5Hue+oVUOwvPPAZSlRvAMcSZXBlxwbU6NIXNTu/h5jICBz4bjq8rp1D7e6DUL1jL8THxuL4ukW4e3y37jNtQn53Yv0SaYvITgJtR82EiZmFbj3itn/plzAyNUOHsXNgX8RZvtM/e3iAvwRUKrzhKvswNv2nHs/9zGEcXfsNLGwc0GnSQphYWOHa7k24svM3GJuYovXw6S+ICubCn5naskJAIaAQUAjkUATi4+Nx4MABcYrd9Nq6Zud2WZ/98ccfZ0mrtrSy/ymp+7OkgU5kTg0ApJX9b9eunWS98+XLp9t+Tj9PZn5H6WX/k3c2IEugS5cuKgCQGZDV2ByPgAoA5PhblPs3SEf571nDEfLEN83DlGvSHgXLVZZsuoGhkWgE0Gk/snqeMAVorH3vPHkJLB3ygbXxexZNRqB3Yh97favctjsa9PrkBbX+9mPn4sKf68QRZxSYVrpecxHt00xf4d+2QBF0GDcX1vkK6b7XdAzioqNgW7Aowp76SW0+92tqaQ3PK2ewd8lUWZvBhXJN2yPA0x075o5FZEgQWnw8OUnAwffOVexe8BlioyJfFPhLSMCh77+G2+kDUjbRceJCWZOdARjU8L5x8YWzuzRug6YDxkiQhOMosujvcUe6LjR7fwKO/7RIWi9qlpKoYO7/1akTKAQUAgoBhUBOQIAUc9bNswXeqzSq7lOl/s033/xXAoFp0cB5ni+//FKE/Qz0Osuk5jDnhIx5WiUKPE9KQoV5KQDwv//9D6NHj07xp/j+++9LuYOpqanu+9QCAKoV4Kv8t1mtldUIqABAViOq5ksRgVB/X3hePYtzm9cgKjQYBVwqoVKrbjKW5QD5SpaFha2DOKdsCWjtVBBNB40RgcDwwKe6OckSYIacIoJ0sn1vX5GHLj8vUKYSru3dDDrmdd4eLJl3/a4DVOvPV7o8zmxYoXP+OXHNLn1Q681/+sPrO+TJgwMcf+foLmEpaMazsDWfpb2TfHR6wwrJsJvb2MF1/Hw4FCuF63v/xKn/LRNmAjUD8pVMVKDXDzYQh/ZjZyN/6X9a/EWFhWDnvHF4+uCeZOnbjZkteJG9QNYBz16iZiMJPNw9tlvmNDYzR7vRX6NQuapJAg+1uvVDeFAAbh3cluQeJQ9IqJ+wQkAhoBBQCCgEsgIB1vfToXpZpfV/u4datWpJbX7p0qVfeqqHDx8KkyAl5X/Oy4wx68X1LSc7zBcvXhT1fuowJLfUnNrUzvPOO+9IaQSDLbnBWPowatSoVH+P1G144403khxFMQByw51Ve8wsAioAkFnE1PiXRoA09W0zhyP0qd8LWXdOylKB3Qsn4fHdayhcobpQ2h9dOoVyzTrg/plDEjjQHHIJFBz8W/ZSsWUXNOg1BA8unRBlfppG239y/yZ2zZ8oDIKKLTrjwcUTMDY1h3Ptxri6M1H5Vt8BJh3/wPJpMo7GPbCuv6BLZd25L/y5Fhe3/ix/2xYoKk67Tf7C8ndMVAT2LJwsgQknZxd0GDcPRiam2LtoCrxvXhTNANeJC2Fhay/j+RnFA5n9p+ln7/k3M/e75k8AAwEuDVvjjQ8nSunBjjmjEeTrKSUDFB1kVwL9oARLGopXrSfMAQZe2JKwSru3cWP/X8jnXBbW+Qvh3vG9UlbQbuRMFK5Y46Xvq7pQIaAQUAgoBBQCyREg1Z/OVkpCa2mhRaedInR169aFi4tLkjp+f39/3L17V2rX2TUgJQG75HOnlKHPzN1KK2P87rvvigNsaZlU+DenBgDSYzOkdh52Chg+fPgLsOWkrgYZuadHjx7FwIEDU/zdNGrUSDoaFCr0D+OTc6oAQEaQVWNyGwIqAJDb7lgu3m96AQD9760c8iMqPAQujdqgRqfe+HvWCAkc0Kmm03vzwFYkxMfDpkARdPpskdDjU8q8e5w7KlR5Zso5lmwCOvRP7t+SbgT6WXpC++jKaez/9kuYmFuKPkBcbMwLTj7b/TEgQcaC64T5UotPZ5xGyv3FLT8J84CtANkS8OmDu7oghPYZHXJet//bL0QbgetFhgbJPmt26y9aAmzDx0AEx7BcoUHvT1G5zZvwu3cDuxZMlICJxl4gw4JU/2A/7xR/IQx6kH0QHxcjDATiR6aFfllBLv5pqa0rBBQCCgGFQA5CgE76iBEjUsyap7RNe3t7sO0cxdaKFSuWLmWfz8Rr165h5syZOHToUJonT6lGP6NQBQcHC138778TEw7JjSUGbD+Y3HJqxjwtNgPPkNJ5iDU1AebP/4f5qJ03pXKBjGL7qsfFxMRgxowZIkCZkjHAMWHCBJ34nzYmtQBAagGDV30utZ5C4GUQUAGAl0FNXfNSCOg7+PqOsDZZqP9j/Dn1A0RHhMtHDAK4TpwPY1OLVDUEKrzREY0HjEox806HlywBsgU0K1m7idT7H109X7oRaFl6jvW9fRm7F0wS8UBS6L1vXsLFv9aJ861dRxbCH5MHS0aeegTUGji3cZUECpJbheYd0bDPMN1a/F5XbpCQgIMrZuL+2cMoXfcNcfrJEgj280pC4T+yai7uHt8jL0Maq8Hj3BHsXzZNltOv36cewL6lX0hggGZkbCIMBv0SimquPVH7rQHYv/QrPLx08gVGwkvdWHWRQkAhoBBQCCgEniPw5MkTjBs3DhSay4j16NFDxhcvXjwjw5OMYaCB9Pzr16+nei3p6aR2165dO9Pzp0WXT43+z0WWLFmCWbNmvbDe686YpxaY4EYLFiwobRnZ3k7fyLJgW8ONGze+cJ5169aBooG5wdILfqRE/+e5tmzZIhoPyS0ntXTMDfirPeYsBFQAIGfdjzy9G316vObck0JPYzb8yOq5oGK9ZuWbuaLJgFG6TPjxtQsRGRIo+gARIYFJRPOePnSTWnk66BotPio8VKjymvggs+7MyBcuX11XakBhvNbDpyHEzwfbZg4TBf/yb7iiSf9RUi+vUe3p7LccMhWnN3yHx3cTXzRI57dyLADvGxdgbG4hjndi5wEDJMTHCeWetf5HV8/TBQioFVCyTlOc/GUpbuz7C0ampugydRkci5bC1V0bcea3xMg06/Ut7fNJdwDqBLArQIfxc5G/VAWc3cT6/8T+wuWbdUCTAaMFIzr0dOwp/qdpAFzcsh4X/lonYxkMYEkCz6LpCmhYmVgkpS/m6R+iOpxCQCGgEFAIZAsCFJibNm0a1q5dm+78zPSzKwDbzRk+79qT7kXJBjBAz4wuaf5pWfI2fRlZJ725O3XqJP3hbW1tk0xHmv2cOXMkCJDc2GIuJSp9Rvbzb8dERkaKHgNb+qVkLVu2FL0ER0fHJF9Tx+GTTz7B2bNnk3ye29rgbd++HYMHD07x7Cw3YYtH/iaTW2otEF93MOff/h7U9f9tBFQA4L99/1/56TXxOi7s5FwWlVp1lT3c2L9FqPKGRkaIj4uTmnWq6herVu+FPerXxdMJr9T6Tdw8uE0E72h0cCs074TbR3ZKpwDNtGx/XEyMjlGgjb28Y4M48KT11+j8Hs5u/CFRKDAhQZx3ZuDp3HNv/P/8js5zsap1cX7zGhEBpGOv3yJQW5eONwMcFCekngEFDO+e2CtzV2zVFUE+D8HOAloQgdfx/HT89Y3XGhkZ49bh7XIt98Asf9UOPWTfbOsX9uwJilWpI2wBtgLUDwBorIvI4ECdFoMKALzyfwXUggoBhYBCIE8iQMeXzjgDAOkZnUc6yXXq1ElvaLrfnzp1Ct26JYoKp2Yv43inR/8nXXzkyJEvlCuklTEnPl27Jr73vGqjJsOHH36YKlsiNQr84cOHQW2A5JabBADTo/+zjIO/W3Nz8yTHzKnBnFf921Hr5T0EVAAg793THH0i1vHvmj9eVzOvv1m23KPjG+jzME1qulY773ntnO5yOuVFKtXC43vXdYJ6/LJA2cp46nFX2gmSkt+4f9JyAf312Vqw8+TFOP/HGikPSMnocFvYO4E193Se6XyTyl/dtSdqdu0rjr4m+MfrOb5R/xG4uuM3BPo80tuvISq06IxyTdph1zeJIn8pmX2REogMCRbmg2Z07BkMuH1o+wulB1aO+dFm+HQpbaDpdyzQNAQCvR9gx5wxolOgMSA4pzKFgEJAIaAQUAi8LAKslR4yZAiYMU7LstL55zo3btwA27fdv38/1WXHjx+fauu31C66cuUK+vbtm6JaPq9JjTLu6+srOJw48U+7XY5PjWL/snhn9rrdu3eLxkJqlhJLIi3RwNxU/58ai0HDIjUth7xS/pDZ34oan/cRUAGAvH+Pc9wJWZNOJgBr2ekwM0NOhftab/aXFnXn/1yLWl37SRs/UttTMgYSDn0/C35uN6QFHsdWbvuW0OrP//EjDIyMUK3Du0LnP/T91wjwvI/Ww6dLKz0a1felxWCAP+j4sza/XJP2Qp8nw4Bza8J+HM/sP9Xza3TpI+33WAbAAEDD9z7FnkWTUahcNdEWoPH6A8uni6hf7W79UbnNW7i+7y+c27RKhAvZsrDeux/BsXhpsOsA2QYU5dPXEdBh0q2fKPwTLwoM5i9dAY37jYRjsVLwvH4ep39djiCfRxI4IVuiQe8hUiKhGXHas3ASEhLi0XbkTOlWQKbDvqVfwufWJdTpPgjUBVCmEFAIKAQUAgqBl0WA7dXGjh0r6vxpGZ1gOppNmjR52aVeuC49R50XvEwAIDXqN+dLi/6e2n5ep2hcWplsnie14ARbBQ4bNgxHjhxJgvvrDmZk9seTGouB81Ajgp0e6tV7kXGaWuAgLf2HzO5NjVcIvA4EVADgdaCu1sy1COi3KmT5AXUB2DbQtmAx0RegI65MIaAQUAgoBBQC/yUE0hKX08dhypQpItpnbJx1z8rsKAFIr14+tfp/njW1lnkUkuP5TUxMXvlP49mzZxg6dCgOHDiQ4tqpBSdSq5tPrV3gKz9YBhZkueSiRYuk5CQlS6v+P7XflhIAzAAOMftnAAAgAElEQVTwakiORkAFAHL07VGby2kIkLGwb8lUeF0/L1oD7UbPxrG1C2Sb7UbNghLTy7o7lhAfi5DzGxDpfoIUDFhX7QzLCrlDbTjrUFAzKQQUAgqBnI2Aj4+POJfHjx9Pc6Ourq6YN28enJycsvRAaWXqtYUyW3ufHmWcbIcxY8a8UP+fVq35ywgRZhVQ6bEk3nvvPWmRZ2FhoVuSgo5U/2epQ3JbvXq1iDfmBktPyyGls+v/bihUmdxS00vIDXioPSoEiIAKAKjfQa5AgM5g2PXtiHA7hvjIIBgYGsOidGPY1O6tKxOI8rqC0CubERtE4b8EGNsUhG2DQTBxKpV4xoQEhN/ei/C7hxAX5i8fmTg4w7ZePxg7ZLz90MHvZuD+mUMqAJCdv5yEBASdXoNI91NyL2lG1vng0HIsjKyy9uUxO4+h5lYIKAQUAnkdAdKnR48eneYxSbNetWoVmjdvnqVwpEdt52IvQ1ennkHv3r3BGvCULLWAQmr1/6+bMp4aK0E7W0oiiam1QGQgZ+HChbCzs8vSe5ldk6UnfpiaQGRa9f+p6T9k1xnUvAqBrEZABQCyGlE1X5YjEBf2FEHHViDmmUeSuQ2MTGBbfwDMS9RF8LlfEOF2FEiITzLG2LYwHFqOhoGJBYKOr0SU91WdQ6kNNLYvLmMMzawztPcLf67Fxa0/w9zGTloInv39B7lOMQAyBF+GBkU+PIfg04ltpEwLlEe07w3AyAT2zT6Vv5UpBBQCCgGFwOtHgLX/o0aNwo4dO9LcTHZRxtOj6nNTL+OwpsUqSCugkFqteVolA9l9FzMSJEke0IiNjRW2xuLFi1/YXm7K/nPzadX/8/t169ahXbsX2YWpiUumVTKQ3fdSza8QyCoEVAAgq5BU82QLAnT+Aw8tQmywLwzNbGDuXBcx/m6IefZA1rOu/hYMjEwRcvF3GBgawaxodckUR7ifRHxEkHxn23AQor2vIuL+CXHyOQcZAFHe1yRgYGBiDrtGH8CsSLUMnYGifAeXT5f1GvYZhst//w/5S5VHyyGfpypamKGJ1SBBICEuGoGHFiPa7w5MC1WCdfU35e+E+DgVAFC/EYWAQkAhkIMQOHr0KAYOHJhqplye09bWWLNmDZo2bZrlO89IACCz1Pv0WsalVi+fUxXzGaT59NNPsW9fyt2NeH+Y0a5du7bu/ty+fVs6K9y9ezfJPfs/e1cBZlX1ffd0FzAwdLeAdEunYiIqgqhYoCggILYgIAgCYv8s+GNgotIiXYIS0t0N053v/609nMd97937YgLmzezzfX4y8849se6Dc/bea6/dr18/mjFjhttE/7F4ODf0aPz4zB4zw4jZcjO1HAr8L5AMWGIREAdAiX317rHxhH++odSj68g7NIrCbxtBXiFlKXn/Mkr671feQGDdHpR+dgflpCdRaMtB5F+tDf8+fstXlHZyC7JcyL9aa0o/t4u8AsIpvPNIppBnxZ6m2DWz+Dkzk6CqrQKsHkoJl8/R0qljKDn2Cn+MEoQdh46l2u17ugeoRXyV6ed3U/zmz8mUlUEhzQaQV3Ak/+zh7UcRXV8ksDqkCQKCgCAgCNxcBBwZymp1eYnAu7IzeykIjz76KL3xxhsUGBjo9JCODGajnHEjxfybTf93RIFv3LgxG8nVq+emSxo5MsB8QL82bXLvWe7Q0tPT2fifOzeXUWjdbrvtNvrkk09sdCns6R8I/d8d3rys0REC4gBwhJB8flMRiF01naP/4R2GkU9kbm37xO3fU8rh1awD4F26GmVePU5BDfpQcOO7zWtVDgD08fALJlNWGoW1fYIZAmj5cQBAS2Dnom9p52/zCOqyFRo0o+7PvSUCgAX0TVHvF2yN8M4vUPrZnZS8bxn5RNakUt3GCcuigHCWYQQBQUAQyA8CjoTy1NiFXS8eLADQuJGXHhcXx9OGh4fT448/TsOHD2cGgivt6NGj9OSTT9KBAwd0HzMSAFyxYgUNGTLE5pnCSn9wdk+OqiRYK9obRf9feuklLglYkBUcnN1DXvtFR0fTsGHDbMoYqvGMnDlGoolwGHzwwQesKyFNEHBnBMQB4M5vrwSs3ZSVfo2mf12ZVmvck6cXR/Qjuo21yOGP3/wFpZ3aakbIr3IzCm//jNl4TDuznRK2fMV0c0/fQGYGmMUCncHVZKKEKxcoJyuTwqIqk4enpzNPSR8HCOB9xP71Lqd4eIdXpLD2T1Pc+o8oJzmaQpo/RAG1bhMMBQFBQBAQBIoAAo5yq7HEvAjw5XVrYCQo0T6o2fv7++dpKEcG85w5c2jAgAEWY2dkZNDEiRNZ6NC63eyceUdVEh555BFeO/Ayiv7DSTBz5kwqW7ZsnjC9WQ/lxZmDwA6YDm+99ZbNsvE7pACA+SlNEHBnBMQB4M5vr4SuPeavaZR55ei13XtQUENE/++5jobJRDF/TWVmABqo4xz9r3SruU/Sf79Q8v7l/DPSC9iB4B9aQhEtOtvOijtLsatnUk56Ir8viDeiEoBv+YYU0el5if4XnVclKxEEBIESjICj2uoKmq5du9KHH35IpUqVchu0HBnMv/32mw0N3ihqfrMjxs4IAI4bN85cxUFvH5UqVeKod9u2bd3mHaqFOnJS6TlzjFI54MxCKkHTpk3dDgdZsCBgjYA4AOQ74VYI5KQlkEoLwMI9/cMoostI8g6vZN5HTmocxayaQdmJl/h3PqWqUkT3cSwIqFrsmtmUcXEf/+gb1ZDHkHbzEbBgZgSEE943mBlIAfEMcI+SQzcfRVmBICAICAKFi4C9Emnamd1NMM2RwVy/fn36/PPPqVat3JREtKIcMXbmPSkj2Ej5HxoKeI9eXl6F+6UqhNHz4sxZsmQJDR061GY1WqZEISxVhhQEbigC4gC4oXDLZPlFICvhAsWufo8V/o2M98zoE1w5ICcjhfsENehNwU3uM09t7USw/hwdIQ6YtHshpZ/+l8cBiwACgyHNH2TtAdXSz+2mpN2/Ulb8BWYQhLV/iryDI8kzINxiq0hliNvwMWVcOkDeIeVsGAcwfBO3/R+ZsrO4aoF/5ebMcojb9BmZMlLMv9OOg3J4EMXDfhP//Y4yY0+Rd2gFCu80gtMiHO1BbyzsJ3HHAq6S4FuuPqvuk4cnJe38mVJPbCbKzqSgRney5oIeBkQm3l9Iq0fIN7I2d0net4T/QzQ/ostoNuSTdv5Eaaf/IaRwQLwxOymakvb8blPG0fL74kEhTe+jwHq25Xry+72S5wUBQUAQEAScR8DZ/P93332XYDi5S3NkMOuJxl24cIGee+452rRpk8U2a9euzSkBdevevNK1jnLgsWAlaoeydzD0tcr/eRFRLCrv2pEzR0+c0Uj8rzArWRQVvGQdJQsBcQCUrPft9rs1K8RnprHCP4T/ghr2tdhX2smtlLBtHpmyM3VL/GVcPsR55abMVHOZQBjcqqH0YPzGTykz5qSV/elJIU0HUGDdbnD58xxsFJtMFv1g6CJi7RtV3/x7lCBM/Gc+mXKyyL9aWwpr+7jFM4qRwM9eq3VvFsPTaBRoxwms05V8ImtT4j/fUE5GMo+nKhr4lKnpcA82Y5WuTqi6wLoLROQFR0WnEfy7jEuHEOfg3/tVaEThoOPDuD+wnJL3/MFYa5t3eGWK6Dqax4pdPYOyk67m5vS3fYKgz5AVf87cHXigpGLq8Y12v59wwoS2fpT8q7Rw+++xbEAQEAQEAXdGYPv27QRxO5Vzb7QXd1NMd2Qw33HHHZwLHxp6PWXQqAoBxOdefvll8vW9zj7UwyknJ4fOnz9Pq1evps2bN9OePXsIyv1ooN83bNiQunTpQj179qTy5cu7lH/uqAKAKgHYqFEjeuedd1gRX7UyZcpwicf27dsTmA9hYYXHwgOLAo4UlCoEBlg3cMD6sPfXXnuNqlat6tJfmdTUVH7u22+/1X2uZcuWvF9grJpRWcvCrmTh0saksyBQAAiIA6AAQJQhbhwCKYdXUeKOH83CgMpY1q5Am9/PAoFdX+RScqppx0A02rq0nLaEICoPeIdVoLSTf7Mxq4z35L2LKGnv4tx1ePuRX8XGLFyXnXiZPP1C2PhVaQksbLdqBkfq9UoOZiddYVYDHA8wkqFHgMapDnHnLDQKzBUQvHwouMm9lHLoL35ONTV38oE/zWUQjfagHSuwfm8utwh2hGpInfAKLU9wqCjjH58F1OhAoa2HUObVYxS34SPKSUskT98gLreI3wEHKPhHdBlF2alxuSX9MtOYQQFWQsaFvRZfmOBGd1JgvZ6MMRwq0G4Ay8KvSkvyCi7DfX0iqpBP2do8z81sly9f5gvD999/T926dWORoMjI69+tm7k2mVsQEAQEgRuFwO+//87RYnvtRgoAFtS+HRnMiIijqoGfnx9PefXqVXrxxRcJFQC0zZl8cRj+W7ZsYY2ENWvWONwCjGE4IJCzX6FCBYf90WHbtm105513GvaFc+F///sfXblyhd8n8t+NGoxg9IHh7FlAwscKg08//ZRWrlxpODcqEIwcOdIl50dsbCxXgTDCFo6Fjz/+mCIiInheVJNAugPSBqzbzRZydOplSydBwAUExAHgAljS9eYjoIxWrAQR6lLdxtjQ7UG1R+k4NN+ydcwGtVp9wtZ55miztT6ANsUAhj+McTAFlIGOqLt/1VZmwxcR+7DWj5JPmRpm3QFrUcHUo+u5dCGi/7lrqss0fTgO+NDRVCTwq9SUwjsOp/Szuyh+yxfsdNBqFCgBRDguYBSnn99LvmVrc6lEGO/AJKzVIxS38RM2tjndoMd4mz1AUd88ln8YeQWVYsM9oFobSj+3i9MewCIAHp4+AZyHn3b6X2ZdKBq++V14eFLIrf0psF4PUs4X5VjBPpL++5XTCFCCMeP8Hjbqod0AJgY7RFoNYecBmrnCA36PaH/VVjf/S3dtBbggjR07lpYvzxWPRBs9ejRf/twxN7LIACsLEQQEAbdDACrpqK9urynjsmbNmm6zP0cGs1YwD5v65Zdf6Nlnn7XZ3xNPPMHGpFH0H85kRNzhTHa1Ac/p06ezKJ8jNXpHjpp27doR0jSgA/Djjz86tRQ4QcaPH8+lFvPTzpw5w/twZt5mzZoRHBBIPTl58iShykPHjh3prrvuotKlS+suw5Ezxzqnf+fOnYS9WTtBevXqRe+99x6BESFNECguCIgDoLi8yRKyDwvxPh3jHlR4FTkHJDDYYexqGz7PuHyYf+VftTWFtXvC/LE2fQCRbugDxG+dS5lXjnGOPxgH6Wd3mCsIBNTqxDns2rQCrcEOIxyq9qC8w9jNpdd7kH/1NhTW+jFWtU85uIISd/7CUXalR3CdhXBdw0ArbgjHA+VkkVdIFIW1HcoGP0QPEXmHEwCReDTfqAYU2mKgzR68AiPMDgs1lk/ZuhRUvyfFbfiEHQZgE5iy0ii05WBKv3iAGQXmFIXIOuZKC+gX3vkFyrx8iJL2LiJTZjoF1GjHBry2ZKOHty8nEYR3eIaS9y7md2DNwCiqDgDQE5HL+frrr9P999/PdEjQQDt37mxDBy0hfxVlm4KAIFCCEcC/fzAc7TUYl4iwRkVFuQ1SiOQPGTLEcL2I/ivmQ16j/6C2v/rqqxydz2tzVpkfxvXzz+em7Ok1RMFhWGNfjtI5tM/369ePpkyZkicGHKL+ENrDnDDo89OwdjgR9JwAu3fvpsGDBxuyGrQClfai/x999BHdd991Han8rFeeFQSKCgLiACgqb0LW4RABZ4x7C5FARKabDaDAOt0sxtaWEQT9POiWfubPk3b9wnntaKgaYMrJ5Bx/pBCEtnmMhe1i/pySS+f39KawjsPIr0JjXSOecnIoevkEyoo/T6DhB99yJ0f1EanHsyEtB7OhHLtmJmVcPMDOgJBmD5BPqWrXGQaaCDnSC6KXTzTn6Ksx/CrcYlEZQbtZoz1g/UhLQHoC7/VaqUQ4KJR+An4PBwLYCnCagJrvFVKWIrqO4ahDzJ/vUHZKDEf3kcPPmgue3uRfvS2FtBjIf45ZMYmZBapBawGfqUoOWgZG2qmtlPDv92TKSLZhBjj8chRyh9OnT9MzzzxD586d4zJAyP986qmnOB8Tl4PCzI0s5K3J8IKAICAIuIRAeno6R//xb6G9Zk2xdmmSm9TZkcGsNQbzEv2HUYro+Y4dO/K9Q0TF33//fYLYoFFz5KgBnR9ieXlZT14EAjMyMriKwqxZs1xyOBjtzx7L5O+//6a7777bEBstmwN99VIgJPqf76+pDFBEERAHQBF9MbIsWwScMe61IoEePv4U1u5JNtC1TesA0DIEUFkgZtV0c/lAROx9IuswiwDCdzDQoZIfv/ETpvN7eHlTqR4vEwTvYteirOB+nga5+UH1e+c6CiAk6OlFpbqOYScABPWQa4+GnHhQ4VMO/ZkrJAiHRfMHKf30dmYUoKlcekT1MQcqA6imUhTQB/T8xO0LKCctnjjSnp2Vq09gsAcIEiI/XzVliKccWpVL2YdT4JqTAmKGLOSXeJlTHUp1H8/riFnzHlFONveFgwTGfWDd7hzVB/MhcccPFvoBysmAdIPYNbO4j2JL8PohQJidYRYU1FZnYJHD7EybdI8b9fdEiTwpAShELUDxhCK0Nh/0Rq1H5hEEBAFB4GYhYC9aql1TQTkAwMCCwj6MXYi0udpAVce/3UjZcpQ778hgVqKGRsr/iMwjX7xJkyY2ywTlHekC+Yn8Ww86aNAgmjhxIgUGBtrM50gF31Uc9frPmDGDHn74YYepCHgWZQaR6z9p0qSCmJrHsOcAMHLQqMkVmyMxMZEZGXqpCJL7X2CvSgYqYgiIA6CIvRBZjjECWbGnzYYjItuqXJ72CS2F31qMT/WDwj/y7tGUeB2M+7TT2wk0e45mw7D18ORSeDB6KSeT0s/toayE89dV/z08rjkGPNkxAIMbDQYzovwQ8OOfy99COSmxzASA08CsmO/haVj2ztM3MLf8oJcPpykgip4Vd5adEGoevfQGzAdRQKW8b3cPmvmVsZ28f5nZAYBcfUT7EZFXBjvKG8IZgtz+nPREM/T4vX+V5uThE0jZiRdZmwBpBNqmnAzp5/dQwpav2NiHSKNP2TqUfmYHmbIyCH2yki5z6UO8P//q7ciUmcKaDl6hUVSq+0s3/K+ItiyQujCoiwUuiwMHDrzha5IJBQFBQBC4WQjcaAfA2rVr2eHqCkVdDxt7dHE+O7Ozadq0aZwPb9T++OMPFsFTKWHW/V544QXWivH2vl4uGH2AGQz1r776qkBfG4QBISLYu3dvm3GdfU/aBzFeq1at6JZbbqFly5ZZlATUW7izOg9w4ixcuJAFDB29RziOwC7AOtBGjBjB1QH0mj0nE8T8MJ9RU2wO6PqgjKP1upDmAAeHMPwK9CsrgxURBMQBUERehCzDMQJaB4CRca/Np7cW41MzIHrNInkaxXv1GZ5BVBpReiXaZ70yaAEgeq0McXyO9SDyrlXkR64/6Pn+NdqbDV69XXr6h7BKvnIMwJgOqN6Wkg+ssJzDP5TLGiISb8RuUOPDkOfyfNeEB63nhTggnANgVWjH0uKnovMWDgXNQN6lqhJlpbMAoV4Dg8A7ojKnS6AphwUcGdBF0DoQcrFqRGHtn2LBRJQo1FYewPNgGIR1eMbxF6WAe2iFhH777Tdq3Lgxl3ZCrWREM6pUqVLAM8pwgoAgIAgUXQScNSwLggFgVJc9L+ioknfNm18v+6sdx5l9wQEA1XikhO3bt89iGfaMYWecGFjfgAEDWGembNmyXGVm0aJFDreKcowQFLRmATizH+3g99xzD73yyitUuXJlOnHiBFPikbLgqGGd6GtPkBDVDmDI28v5B3sC6RGoWqDEE/fv38/On+PHj+suA+wDMAogCmjdHLE54ADo1KmTbhUHvAs4eaDzI00QKI4IiAOgOL7VYronROchAohIOgzr8NtG5EbENQ3GJqoAmNKTKLBuNwq+tb8uGhlXjlDiv9/n1qM3mcjTD2Xs2lBQw9uZdo+IftLuhZSdcDHXiPbw5HJ8AbU7cxm8pJ0/UuqJLRzFhjEd0uoRpsyj5B1q3iN6HtLsQS4PiLx65P5rWQJYFCjxvuXqsUghdAfSjm0kD98gTgPwjazF+8iMPsmOBe7XYiBT6lGCEAr94bc9Z64koLdJu3uo2ZFSDq60GQushbh1cygnMyVXhb9y7kUJjoGkvUtyxQF9AymgVmcKatSPHRfACRH8nPRkNtrxOZgTwU3uYRYD9oEW3v5pToNAQ5oBShgiVQEpA3hXQfV68fsEXnACIC0Af8Z4KAkY0vR+u/strK+9EoWC4Q/l61OnTvGFBGWJ8H9HKsyFtS4ZVxAQBASBm4GAs4ZlQTgAHJVyc3X/MOBVZNn6WUf7qlGjBosaQlkf5WCt29tvv617JsTHx9OYMWPsGvMwfiGqCMxwpriyb6wLxmqDBg0slpSQkMBpD4sXL3YIk3U+vyMFfe2ASIX74IMPCKUP9ZpRuoS2LyobQGm/TZs2FkM4EmUErqjEo3cOO3IALFiwgB35EPe1bsOGDWNHv1EVB4eASgdBoIgjIA6AIv6CZHmCgCBwcxEAHRRqx8ghhdGPNABcCoyUh2/uamV2QUAQEAQKFwFHhrKa3Vl6uL3VumIIO9o1DNT58+czi0uvOTKYsZ/+/fuzoWpNF7cnFgfdgscee8yQ+o5oM4x/ROCVIevqvnFOgT2gbc6O0b59e04jgKitaq44ALB+6OToOVaQVoFIO85Qo2avooE6f42e1ds3+mZmZjIzAE57ozZ16lT+PugxOcDusyeu6Oi7Jp8LAkUdAXEAFPU3JOsTBASBm4aAVu0aNEtczjZu3Ggo8nTTFioTCwKCgCBwgxBwxrjCUhxR7p1ZriOj3JkxVB9HDglnDWbrOe3RxZ3RFbCuR4/xXV0LSv3BQe3l5WVenrNj6JW5c8UBgAnhwMA+rBuMa1TMwXhGzUhIMDU1lV577TX69ttvdR+19/1yxkkFh9ClS5dsxjZicrjyXZO+gkBRR0AcAEX9Dcn6BIGbhAAObOTjJScnM90ReYEwfkGru3LligVdD3maUNDFfygn1LFjRxbfadGihQU1T425c+dOgpqydS4mSgT9+eefNG/ePFZ7RpkjqCb36dOHPD09zUho57t8+TLTH2vVqkVBQUHm+VDWBxS+qlWrsno0cgRRexgRg5CQEC5DBNohGtaFPYIqiUsF1n7vvffy3jG/EiDCZ4gaVK9enWbPnk3//PMPMwEgFiRNEBAEBIGSgoAjerXCoSBqqDtSc3cWc0cpCc4azNbz2aOLX7x4kYYPH06bN0PXxrbhTPn666/5zNQ2Z0stqmfAHoCx7O/vT6g2cP78ea42AJp7XNz1ij/WK4CgIc4+ROG1DWkL2rPPEcYQP4QuApT+oR9w9OhR+u+//wgpF8DVqNkT2nOEnUrLw3ls3ZxxAOityZFQpCMc5HNBwF0QEAeAu7wpWacgcAMRQNQCNEdc8kB9h3cfAnig8Snqo6qhGx0dzWJFP/30k8UKQQfE5Q+OAzTtmHp0SRj1MNTxn7ZZl1WCsT5q1CibUkq4SP3vf/+jrl27klY4CuJEyINE7qZ2bHUx1RMnQmQANa4jIyMJlzsY+hgf80KcCTmD6lKF3EkpBXgDv5wylSAgCNx0BJw1yvHvLwxTHx+fPK8ZRiVywfFvcl7KAKqJ7QnGoU9eHABwUoM+jzx8vbZ9+3YCe8xI+b5du3Z8NkVFRdk8rsrP5hk4Jx40Or+057UTw+SpiyOhPQgQDh48WDdKjwlVWd7Q0NACcQDgroF3YaQRkadNykOCQBFFQBwARfTFyLIEgbwikJOTw+V7YODCi4/6toigq9xCeOZR6giGLw5XKPNaqwdraZegFaKmMWh82ksMcutwAKv8PhyeoCEiAgGHAdR+tYJLhw4dYoEkiO4o54F2j+pCiUsBSvLUqVOHL1ZgFChjHcwDlFhC2R7Udn7yySdZkRnKxVo6IOZWhjvGQDQAYkGqqb54FnNhDqj9gsII7ODMwJy33nor7xs0RuDQunVr3qNWyVhvL3l9d0bPmdLT6conn9DFadPIMziYqn39NQV36FDQ08h4goAgIAg4hYAjw1YNYhRhdmoSFzutW7eOjW2jpkeT1/Z11QGAcwT09bvvvttwTkeOEntOCVdp+C7Cxd1VaVu9Z8GigwNHjyafl7msn0G0HUw8ozJ7EFvE/Hl5n3lhAMBRBRaDdQnHgtirjCEIFDUExAFQ1N6IrEcQyAcCerV2tRcwGN+g6sHgVQ10e0TktU178YCzYPXq1RzB79ChA0f70WDcQzQIF5jDhw/z79VlAZRHjKEElxDBAVVeReARNcGflciO1uEAJ8Ebb7xBSAcAhR/GONbYvXt3s7MBFy9Q+eHY+PXXX5mqqKUDgvqIUkKI5ONQh6APPsfPoO6rXFCkG+ACBArhl19+yVEczK2iTcinVBEI1BRGigAcKBB0wsUFpYmMRIgoJ4difvyRzo0bRx5+fnk22k1ZWXTh7bfpwsSJ5lcU2qMH1fjxR/IKD8/Ht0UeFQQEAUEgbwg4omdrR8W/rbfffnveJnLhKUfGtj1jF9O4qjfw+OOP83kBp7dRcyRiZ0/F3hkBPRfg0e1qL0UjL0a0K+ux9z5wlwELEQ4Wo2akO4D+zupUqLF79+7NdxSw/qQJAiUBAXEAlIS3LHssMQgg9w/GMPL/ENmGIbtmzRo21hHNRq1g5PshEgKjHHQ3vQi2MqBhaCM3cc+ePWwgIy8RhjUaaPCI6iPv38/Pjw1xsABgGIOqqb0cIRdw6NChbIAjmoAIuvbAhVGNaP6BAwdYtRc0/s8//5zXhxJDOJhxoKtcSuUkgIEOBwUuWVo6oLoIwsEAJwUuMrjoYF/AB+sABnAswHkBFWT8GRe5pUuX8v4QnYCjRO0XeCINAg4EVAFQv8fvrJElcDQAACAASURBVEsXobRk9Ny5dOrpp8mUmcnjhd97L1WfN48j+K605L//piN9+5JPZCRFPvssXZo5kx+vvWwZ+dev78pQ0lcQEAQEgQJBwBUDy55CfoEs5togjnQJ9Jzd2vldMXgdUf/VuI7W5IhBpmW9FSRWaixo8XTq1MlwaL2gQUGsw1FFBrANVQDAaD7ds1fT2RH2qqtQ/wvijcoY7oaAOADc7Y3JegUBAwTgMYfxjEg8DGQY6KjNCw86jF9Et5HvV7FiRY6Iw0kA6qKeArFyAKipkEOPWru7du3SzWdECgFE+BARR4Oxj9QCOBBgYA8ZMoRpdXAi7N27l50OOODVuBBIuv/++/lZROpPnz7NOfYPPfQQXwKQd79p0yb+GcwAdZHTChVp6Z3A4c033zQjhYvAwIEDuX6zHqUQc8PJYB3JgfjfoEGDzOMorEA1xZ6M6i+nHTxIx+66i58r8+STdGnWLPIpW5ZqLV5MPhUrOv0dBvX/9PDhdPWrr6jCpElU7oUX6OQTT1DsDz9QnbVrKcTOxc3pSaSjICAICAJ5QMBRjXbtkEZK73mYVvcRRw4JZyoSgNUAx7WWIac3GcZCahmc2PaaMw4FRw4AjI9zFWlua9euLSi4zONo0/SMBkcqAM5/e0r+ri7MnvYBxtKm8emNXb9+fQ4S4N5h1KzvAUb9RPXf1bcn/YsDAuIAKA5vUfYgCBBxZB1G9/r161lhH5FzRaFDdF4p+CtDGcJ2cADoURC1DgAliNe0aVNmDUCYCBF3tLZt25rF/3Cgo0Zyz549qUyZMgSHxL///ss5dXA2YB4Y/KBZQkwPkXaoMqNWLy6HCxcu5DFBz0c9Y0Tg4ZmHdgGYDbiAYG9o6tKCagJwamDv6iKFyxIcEGAToCFSA4dHlSpVWBwQrAJUDUD+P3IP4dQAVnCWYK+qnTp1ikaOHMlaCWhatWZ1sdArK8WU/QkT6MKkSWy0Rz71FB3t149gzLvqAEjdvZuO9OlDGLP28uXkX6cOnRw6lJI3b6Zay5ZRQMOG8t0XBAQBQeCmIKA9cxwtwF6td0fPOvO5o5Jx9hTjoZuD8xEitzgPHDXoweCsdZQrXlAOAKwHWCOdbdGiRY6W59LnOMvuuuastvcgzlOw4KCHUxDNkSCjI40JRw4ErBFMRFQystdwf0Aah7UOUkHsUcYQBIoyAuIAKMpvR9YmCOggoDViGzVqxGXpUM5ORWPUwQiRPJXPDgMbRjuMfkX5UzR5vTw8rQPAntKu9gIIYxg0fmVow0hHxB1pA0g/gPYAjH04EZDbCA8/jGpE3a9evcol/FB2DxdFjIO9IaqDKDx0AMAIwIULzyNKAz0C5OWrqAii+HAooBLAwYMHmfaPZqRCrWVMoB+cDvfddx+XG8T+EV3AnHAUQBxK4QongXKs6JWVSkcJpNtvp8yzZ6n2ypXkXbYs/+xbqZLLefsXp0yhc6++SuF33UXV5s9nJ8LRO+6g7IQEqrVkCfnplD+SvzSCgCAgCNwIBPBvKGq0awVW7c0LZyzYWPXq1Svw5TkS8DMqAYh/4xHNh7FopNSvXawrueLO5LHb0wDQzuusPgHOTzDTkPoGp70qJ2gEuL08eu0zzgoS4i6Cyj+YVznP9eZ2VD0HZzuc+kbN3r0Ez+CeBIeFSunTG8dai6jAv5QyoCBQhBEQB0ARfjmyNEFADwFrej7o/Yjkq1x4RVPHxQY582j4HSLxKmJdrVo1c3+9HMD9+/dzGgGi6Y6EkxCRgDK/Xq1hGPcQIUSU4ZtvvuEIi17DpQVie9ATMKIZgsIfExPDFQBUw3PIxcdlQV3e4FSAMf/VV19xN3t5n/byKzEOFKUREUI0QjkS4LyAYwVz6l0qY3/+mY7ffz8FtW1LtX7/nVK2b6ejECQcM4YqTp5M5OHh1Bc7OzGRTg4eTHG//05RL7/Mz6bs2kVHevem4LZt2SHgFRLi1FjSSRAQBASBwkDgwoULbGghRcuZhjMIWjQ4F1RlGmeec9QHtefxbzRKx+k161Q3GOfoi1Q5nKnONlfLGoJejjPaqMFxDTxw3thr9kri2cund1RKz9n9LFmyhJl1ek0vGu8o/95e6oO2jK8RJnqpi6ovnp84cSI7dew1MP+giVS6dGlnX7/0EwSKDQLiACg2r1I2UlIQgNGKPH9E/GH4I0cekXGI2yFargx2XGpgNCNaDnobmALKa44oOi5tiJLr1SDG7xUdEqJ+8OobNVyk4DBAfj8o+ojsoz8M8wcffJAZAbjowZkABoDWIw+WAiIqiPg3aNCAn8U4K1euZEcADHwISGEcXBxPnjzJlyUIGyK6gUsE2AWIQmF/iCwhzQD5gaBLgtqJfdhT9o2Ojua0BjAWIHaItffo0YOrG2DtYE9gzcBB1QdWTg84GpCbqbQDQNU/O3o0Xf7gA879r/Tuu3T62Wcpce1aqrVoEQU2a+b01zTt8GE62rcvpR87RjV++oki+vdnLYBTQ4eyMyDqlVecHks6CgKCgCBQWAjAKYvzxJkIOtaAf/eRBganb0FRr7VOa719aiPtON++/vprZnI5u2Y1pjPUc9UX5xkqxuBcMWoQqkVKWt26dQ37OKoGANFcsBhKlSplM4ajag3O7CcxMZHLCcNBr9f0nAiOHAD2SjJqU/uMQDFyIEAjCCl/RsEG7Xja9EZHfzdwl8B3BY4asASlCQLujoA4ANz9Dcr6BQEiLk2nVPRV/j/U6hF5wGGI2vYwktWhi4g2nAOocY/ceqjpS8s/AlkxMXTszjspadMmqjxrFnmFhXElgAoTJ1LUSy85Hf3HShJXraLD3btzCgHn/9etS6eefJKdCagAENC4cf4XLCMIAoKAIJBPBGB0qQozrgwFRy2cAHAWQzfG1QajDPoyON/gxFW6L3rjqHKt0HaBk9weNdzeOpwVAESFHDDjnGEXID0OfY00BVQVHTgU9JoqwavHqHAkjojx7Ak06pUWtl6DHsvOkQPAiPmA6D0YdmAM2mt6DgBXjH81tiPs0e/y5cv8/f7+++85sAA2pSP9B1e/y9JfELjRCIgD4EYjLvMJAoWAAFR6wQZQqvTIW0dEBiJ3oDhCtAjReeT7wfCH4v2CBQuYIodIurSCQUAbtQ/t1YuSt22jMk88QRUmTCDPgACXJrn6+ed06qmnKPDWW1k8MPPSJRYTDOncmap+/jl5Bga6NJ50FgQEAUGgsBDIb7k6lJsF8wpifWBhgRkAXRjVYIgiEo1UM1SWgWENWrqzyvRwEMC4hCHn6Bnoz9iL2tvTAQC7Dg4JMNIczaP2BqcCzuZ77rnHJi0CejZgtRlVJnCGQWCPvo81gGmHgAHK4WqdCMAcbDsY20bOB4j1gh2Hu4a2KY0ho+8bou8IUEDLRzVgh4AFmIKOmioFjJK8aIjOv//++yzm60rDOjAf2JHWDhQ9cUg94V9X5pO+gkBRQUAcAEXlTcg6bhgCuATgsIWHGRFx/KdtUK6HNx7l8nBA4WDDQQ7KYmhoqMXvoDAL4TrkkUH4Rint4zIEeiHqwys6PehzGK9bt25mhXwY5zjAcHBVvybohvWhL/7DoY+LEQ7gFi1a8AGFKAfWEhISws9VqFCB+2IfyKvEWmDs49IALzxo64odAE898v9xeEIAB5chXLQUjR/Cd6Bzgv4OBwIuJj4+PgyPFjdcFnBgQp0f+0TqAfQGwChQnnEc5lgH1rNhwwbeBzz7uFyhwVv/559/co4+Psd6kMbQp08fpyh2oNtfnDaNLk6aRFHjx1P5N9+k9OPH6dy4cRS/bBlT5BF19/D0pNiFC1mZP+vKFaq+YIFF+Tw8c3HqVELuvik1lcLvu4+p+z4VKvA60/bvpxOPPEI5iYm5wns1alD8ihV07qWXcsdDpMLbm47dcw9lx8Yafo89fHyozurVFIwLj8lEKTt3EkT+4pcsodKPP85OAq/QUPLAhcZkorPjxtGlGTMotEcPqv7dd3TxnXc4taDWH39QqIPyUzfsL5NMJAgIAoLANQQKq2Z8QQCMsxEiuPYaUhPgLMe57UjxHqlnSCuAAx2UcAjZgroORwMc8q42nLXIawcjAuuAowPVe5QYrdF4zkSwUVYXUWt75Q0xJ85fVATA3QLpdhDfxd3CXpoE7jQQz7VuKgXR3rMwpoF38+bNuTrQ/PnzLfR87GEIpwXuX506dWJnDXCCs0KvKfFgo/EU9kjpg0MAdxdghTsi0hGtmzOlE119/9JfELjRCIgD4EYjLvPddARgbCIvD9EFiNPhsFdNS5fTUtRU2TdVugZGOwxfGNgwhOFQ+O233zjvTB14iqKmVSdWhyUMZxy2ih6ofo98dND5cPBqG4x49FGeegj+aXP3FN0OonRwKuA/HGpYI3LvQbFEQ6k9qOYj+q/2jsMOyvkYw/qwxsGOuTCWFjcc1HAIaGsDawXxjDz5KloApwKcF/hP27A/aAA0adLE4fdElcjLPH+ec+T969en4/feS4jCo5UaOJCqfPwxXX7/fS7JZ8rM5N/DuC83diz/OWnDBjoxeDBlnDplMV/k009TZazNy4sN/UszZ+Ya4t9+S1c++cRiPDgZ/KFP8MgjdteMEn41f/+d/GrVYsNfuyb1YNgdd/AcHt7eTPeP+e473kfksGF0/IEHKKhNG6o+bx55OhCMcgiedBAEBAFBoBAQUM5yZ6jvhTB9nocE++DNN9/kuvJ5TWnI8+R5fBBOc+T+g/lnrznSEMjj9Cy2O3nyZHYYWDdH2gN5ndPV53B3wd2kIMsnigPA1bcg/YsiAuIAKIpvRdZUaAho1WX1FNy1h5YS09OW34HgGyLt2t/Bgw2DFdFvrQGt6utqHQDqeVWyT20UefugwsHIhxMBhjDmgbgcnAug3+HQgVAeRP/gINA6I1QFABjYEBOCNxwXA1AV161bx2r28GxjTETk+/Xrx+PAEIdTAM4KrB2Y9O/fnxYvXsw0Rm2pHuUEgeAQ+iOar73kaev6whmC6AjGhEAQPPzK2IezAcr6cIDgcEakpU6dOrxeeN2NIgrWXwqltu9btSpV/eILZgIkrltn7lZ2xAgKuPVWOv3MM2bjHx9W+7//o9KDB1PmxYtsVCetX09BrVpROWCwbh1H2YNat2baPQzx4wMGUMLKlazEH9ikCTsMlDMB41X93/+o9GOPERwSMd9/z1F75O1XfOcd8q1ShdeDcn2+lSsTWADRc+eyLgDGwDxlnnqKYr75hhLXrKHSjzxCVT77jD9TFQDgAMA64hYtopoLF1qwFwrtL4oMLAgIAoJAHhFAzjTU760d2XkcrlAfU4KEQ4YMMYu5YkJHefeuLgoCfampqfxfQTR7aQN64ztbxs/ZtTkqoQengwqSODumdT/cX8CsxH0mrw05+7jT4J6Ge1d+G1JUcBdSjM38jifPCwI3CwFxANws5GXem4IAot+gvys1V+u8O4jjwVjG56o8nlaRVondaA9TGN+rV6/m2vYw4hHBR4PBDtoh8u9wYIB+qFgByihHP/RBxB40PYwFdoAS9bl06RJT6zEfou7wtKtSR8qZgBQDVZYOQkr4GXoAKIMDer/KxcOFAQ4FOAKQZ4fcQe0+8Ay8+UgzgFGOPenNAfaEn58fOwmwH0V5VCrLyNNE+gE+VxECXAjhIKlatSqvC/vD5yqPDxEX5diwV7ZP+6U5N348pwCEdO3KhvnVuXOp8syZdPnDD7n0HqL8iX/9xUY48vFPDx/OBrii4SsHAkrp1Vq+nILbtWM6/tE77uBof40ff6TMCxfoSJ8+zBCoiDSBH35gmn54//50ZsQIXk6dv/6ikG7d+M9KpR9OCQj1gZWgbWkHDpjHC+vbl6p9/TULAx696y5K3rKFyr/2GlV4+23KunqV15G8dSvn+sMhgDKCEBOEM0CaICAICAJFGQGcQ/i3HPnheiVii8LaEfWHYXjLLbfYLAcsNuST40zObwPVHQEFnHmOStM5O5erYnRI88NdAGd7fhsCFMCmbdu2dodCZQbcV5Aa4mpTc8BxgnuCq2PgvoN7iEpLdLVShdF6hw0bxncVpT3g6r6kvyBQVBAQB0BReROyjkJHID4+nqPSOJRgGCNvzPog+/333/nAUmJ6iKarqLz6HaLwiHyDVo9DBrntGAvU9fT0dDPdHkY99AFg/JcvX56V+pUDwF6ZGxwsiMpjbbg84cKAUn4w8vft22d2UChDWesAAIi4bCgDHz9bi/Eg0g5qPwx91LLHmrTlcLTllNQcWhYDauei9jNwQhoCcgtRa1j11VYkgIMFeY1IbQArAM4OYK80CYANLmHYI1IQMDYECh3V5c1JSTFT5KGGnx0fT5HPPEOlHn6YVfhTdu2i4PbtKePsWY7kQ4wP5fOUoB7y+1WOPfohso7UgdNPP83/B6MA0XgwCg537syOA+Tupx06xOX8UvftY8o/DHzWBbim3+DIAYB0hDMjR5LW6QAtgCO9e1PW5cvmcn9aBwDeIdYIh4TSJSj0vywygSAgCAgCBYAAnMxgfxmVkCuAKVwewtkyhPkVNsTCwMqD0xvnuVGKnysbwJ0Djnmcq64q0YMBqZd658r82AfOdbAF9aoOaMeC0wElDnEXcqVp2Q0Q4sM9ARg62/B+0f/ee++10CRyVmDQaB574o/Ork36CQJFBQFxABSVNyHrKFQEtDnpMIBB2Yd4DijnMDrhzS5btizXuv3qq69Y2Ae0Mxj08CDD8EY/0OdhnCIfHhoBqsHTjHx4UNsVg0B9BqocIu+bN29mCj6o7zgQcSGCIB4OZVySYIQj4g9tAqggI3cfbejQoTRixAh2Nvz888/swYcRDXolqPU4ZGGEw3mhRwuEMwFeazRQ+uFIwPPYG/YLoRvQ+nE4QuTQ2gkChwcuQojmqzJLCjOkJmC/wA4HPfpu2bKF1YzR9Oj8ynmCz7F/MB4QIXrooYfYs441oCyhEh/U+2JoHQD4HPn1tZYupZy0NDqKiP2ZM/xYhUmTqPzLL9NZ5PHPmEERDzxA1b78kqPuJwYNoriFC7lUH6L6eMYnKooqvfcelXrwQSJPT2YTqEg/xis3ejRVnDaNBQWRwx9+111Ubf58NujBFjgxcCCX6VOl+wI1FRawthMPPURxv/1God26UY2ffyav8HCKnj+fnQnaZ7ITEuhIz57MAPCKiKCaP/1kZhkU6l8UGVwQEAQEgQJGAEYczlCcqSi/Z08YLi9Tq7PTmWc7d+7M5x6i/o4MWIyHMw5icxC6daWpCDTOXJy3quVVrR7P416AMxJOhbzWokfAAPcYnM2uvgdgB+aBHmPCCBtXnQ7ADcY77hvKwYEx8Dtn2BMIgEDcGMEG6/eLveP+h7KHrjZ1P8FdR5ogUBwQEAdAcXiLsge7CGjr2CIXDAZwQEAAe5UVXR9GMgxRRMNxSEB0D0r3yFdXhw487jiEcJkZOXIkU/zZKCxXzlxOD44GUOJRcxgN80HVF153RNsHDRrE1HuIDVnn0KlSfngOkXU827NnT66PjD3s3buXHQgwwpF/BsMdrAQo38IpEBMTw9F/rBkXBTQ4FmD8w5mAw15rkKM/mAAYD8r7uBTgUoE9wphXY4G2D+cADlWkOaCpFAWoFMOhoaoPREVFcXQAhyxwUo4RGPRo+B3WjUsEaP+oA/3ggw/yhQaRhXPnzvFlCw4EPWVh9aKtHQDI968EEcNNmzhij4ZoOWj4fjVr0smhQ5m+Dxo9RABhrB9s08bsKIi47z7O40c6Acr1mdLTKfrbbzlaD/V/NBW1B4tACfSVefJJqvLhh5QdF8cl+0Djz4qJIVQoqPLRRxQ5fLj5uwkWAox6sBUi+venavPmkYeXF6cmgDmg0gb8atemy7Nm0dnx4wEYBbVtS7V+/528IyNzMUxKIg9/f0kFkH/3BAFBwO0QgFo+9GVwfsKRnteGMw5npKpGg/K29hoMS6TTwVmuNcidmR8OapxpuAs4MpoxD9aEcxGCgnpOBlVeDqw3ZyoGIKINjQIEIxyx45zZj6vz42wGaw93GVexw3pw1n/77becTmEvHQSVFXA3sC5HiDHwHEorGjkBgDucLbjv2MNIr7SfPcywJtyvcBcT2r8z3y7p4y4IiAPAXd6UrDPPCMBwxsFQr149Lp8HYxYXj8jISHNemVEEAQY2Dl8wBUB5wyGMCIaWzojDHgc5Itd6TVtZQOXoo5+1/gCi/4j0o3QejG8cuFWqVGGGAC5L1pETOBEQJYc3W6nwwokBan737t3pxIkT7OSAsCEi7bhowIOPHH40OCRWrVrFf8ZFBQyGU6dO8UUHlxxgAocInAig92MuHMLaVAg4OiBaaN0XByXSBlRpITAVsA+kI8DZosryKLFDzA+WAZwQYFE40gGwdgCA5h92++1myj72FH7vvayYz6yAa/n0oT17UukhQ+jKp59yBQBE+WFk4/dIIfAMCaH0Y8foykcfUeqePWxkw5jn8a5F+5GPjzQDOBsg4gcj/+oXX/B4EOxLO3iQUnbsYDYByhOiQkDavn1cxi/zyhWeD86JipMnU9qRI3Rp+nTO8YeDocKUKdz36pdfsmhgxunTPD8cHGGYc/16ujx7NrMduJygNEFAEBAE3BQBONuRMoYUMvwf6WegySOlTttwfuGMgTEGxzmYZojEwmGNCD2c+jgfjRqegyihKqWbF7jghEfqG0rX4tyEpo8yZnG+4QzDHQE6QDjnnWkIGCC3HQ4R6A8dOnSI94OGPWOfOMtxbusp7Tszh70+zswPweDWrVvbnd+Uk0WJ2xdQ2onNRB6eFNyoHwXW62UztXL+AEOFH+4ACHiAro+KTGBLGjUY72AYwgmAOxzwhw4BMIKGEUo3O9vglEDJZ+hCgZWIe6LShgLDAeP26tWL2Q6uplo4uwbpJwjcTATEAXAz0Ze5bwgCOGBh9MMjD6PUmqKvXQQ+Q0QdonVo8CYjHQCed21DrVwYqjCYVbUAe5sBKwDRcNVg6I8dO9bGo4xSNfi9npccHm544OGM2Lp1q3ksRELgTIDjwLqsnsqFg0ccjgHr6AWo/xgLWgWqIfqOixkuJapB5wCpCRDS0To8VLqAdu+4rKgSiuoyo/1cRW4QEdD7XJumYIQpjOKzo0ezYr82Dz9p40Y63LUrG9QwsKNeeYUj5ieGDKG4X3+1GK7syJEcuYcqv15TBvyFKVM4P988XloaawVE/9//WY73/PPcJ/bXX+nUE09YVApAR09/fyo1eDDPp60iAMcFHBqoAqAaqhJU+fRTuvTuuxSzYIHFPAENG+aWE7zG8rghf4lkEkFAEBAEihACMMhhRIISj/QCo4bzDJHjsLCwIrT6YrQUk4nit35NaSf+JiITb8wruAxFdB1DXkGli9FGZSuCQPFCQBwAxet9ym4cIIAo9Mcff8wUd62RDQMX0X0YxIjuQ3wP4nS4XCDKgOgBjHjVDznwiLzDCYC+inJvND2i26DNI3IARVtQEfWodLjUIAoCQUEY9DCQMTYEB0GVR0kcVBCAUB5o/TDGoWWA38O4h6NjwYIF/GcI1oBFgCgCxoVBjxQAOBC0+4WuAJgC0ATAHKBIwgEChgEuWIp6CA0D/A7RFjhAQG2EsCJw+P777zlCAwcFqJiIVljvAx51RBNwIYNjAp8jJxROBbwLtSZnqXYQ6Dvx8MMU+dRTbOgjWg/6/ckhQyjjxAmq8euvrA2ABscAqPaI6gc2b85K+2G9erEhDoMdjoSUf//ln/F5mcceo1KDBrH435kXXmBqP0T4/Bs04PEQ4QflH9UG0L/8668zA4EV+k0mSly9mi5MnszzguaPz7DGgEaN6MrHH9PFqVMpJz2dygwdys8iJQFpBSn//ENlnn6aSw76lCtHWdHRrDUQPW8emVJTKfzuu6nC5Mnk56Dus/xDIAgIAoJAcUUAkWukn+EsclRhAGlzUPpXaWjFFZObta+00/9SwtZcJ7pv2bqUcXE/kZcPhd/2LP8sTRAQBIomAuIAKJrvRVYlCAgCgoAgIAgIAoKAIKBBwFURPaSpQVBOWsEjYMrOoLi171PG5cPkG9WAgpvcwz+bcrLFAVDwcMuIgkCBIiAOgAKFUwYTBAQBQUAQEAQEAUFAEChoBMBMAxsPFXCcaUib++GHH7hajju2zOgTFL/lC8pOvEJegREU1u5J8omsVWS2kn5+N8Vv/pxMWRkU0mwAeQVH8s8e3n4U0fVFMmWmFen1FxkgZSGCwE1AQBwANwF0mVIQEAQEAUFAEBAEBAFBwDkEkPL2yiuvsGibs01Vp4HQnDu2+C1fUdrJLealBze5l4Ia9HF6KzDQE7bNp5zUOPIKLFXgDoTE7d9TyuHV5OkXTOGdX6D0szsped8y8omsSaW6jaP4v7/O1/qd3qh0FAQEAZcREAeAy5DJA4JAEUHAZKLzB3bRv798RTGnj1JOdhaFla9MrR8aTpUaNuda98WtmXJy6NjW1fTf4u8o/mKuWnLFBs2o7eDnKbRshcLfbgnEvPBBlRkEAUFAEDBGAFUCUB4W+jWutIcffpgmTZrEZX/dsaWd2kqJ/35HOZmp5FO6OoW1e8olYb24dXMo/byqqOBBIU3v01Xnzws2oP/H/vUuZcacIu/wihTW/mmKW/8R5SRHU0jzhyig1m2U3/XnZV3yjCAgCDiHgDgAnMNJegkCRQqBrIx02jx/Dh3d9CcL/Gmbl7cPdRw6lmq26Vqk1pzfxaTERdOaTyfTxUO7bYYKLVuReo+ZSiGR5fM7jeHzJRHzQgNTBhYEBAFBwAkEUKoNIn72lP6NhnGmQo8TS3DbLimHVlHS7oUEYz0vDgR7G8+KO0uxq2dSTnoi+VW6lTx8ArgSgG/5hhTR6fliGYBw2y+CLFwQ0EFAHADytRAE3AyBnKws2jD3PTq6aaXhyoMiIqnv+BkEw7g4tIyUJFo55w1d41/tr1rzDtRl2Gvk6eVt14g/vm0NHVj1B6UmxFJQew3XPgAAIABJREFURBlq0f8JKl+viV2YSiLmxeF7I3sQBAQB90XAkfGPqjNwDBgxA5D/36lTJ/cFoAivPO3MdkrY8hU7FzwDwiknLYGdDOEdhpFngJRcLMKvTpYmCDAC4gCQL4Ig4GYIgP6+/devbSL/1ttoM/BZatjjHjfbne1ynTG+8ZR/SBj1HTeDIipV191zwuXztPrjiRR96qjF52BMdHr6Zare4jZDrEoa5m7/pZENCAKCgFsjYI/2D3E/6AGgtCxK6h44cMBmr+6e/48NJe36mRDFh0Ed0WUUeYWUo+zkaIpb/yFlxZ2jgFodKbTlYEo/t5sSdyyg7OSrXHov/LbnWIgv88pRitv0GeWkxVNQw9spuNFdZpzwTNLuXykr/gIRmcg7pByFtHqEfCNrm/uAwp+05w/KTroCc4H8q7TgNSTvW0JkyrHz/cpNN8hJS7RZPx7KTonh1IaMSwfJlJVOnr6B5F+tLQU37U8enrkOfPw+bsPHlHHpAO8JooIQRcRzmbGnyDu0AoV3GmGREqF9BvuJ6DaWPP1D3frvgSxeECgsBMQBUFjIyriCQCEgEHPmGC2f8RKlJsSZR/fw9CQvH1/KSk+zmBEGbdfhr7s9Fe/Ev+tp3WfvUHZWpnl/MNqhcZCdmWGx5y7PvEo1WnexQT7xygVaPmM8JVw+p/tWylSrQ33Gvku+gcE2n5dEzAvhqytDCgKCgCDgFAJHjhyhF154QTeyD+N/4sSJXNpv06ZN9MADD+iOef/999M777xD6O+ODcJ9MatmUHbiJTZyYQBDZR+Ufgjt4fyD8r4pI4WS9y0lU04WbxOCfHAWeEdUoeS9i9iAR9MKCCYfWE7Je/4gU/b1MxV9vMMrU0TX0TwGP7t3saWh7+FJPqWqsiFur8H5ENz0fko5uNJm/WanROr1O0zuWB7kX70NhbV+jPeWenwzJf4zn/cVWKcr+ZSpQQn/fMOVBbi3lw+Ftn6U/Ku2Mi8FzpLEnT/ymuFQCGv7uDu+elmzIHBDEBAHwA2BWSYRBPKPAET+Nnw5g45u+cs8mMr3r3hLczZwo08dMX9WrvYt1GvUFPIJCMz/5DdpBFD/l00fR1dPHjavwC84lHq88DZ5+/rTsuljKT0pwfxZs7uHUNO7Blus1pn0AaQN9Hh+IlVqfP0ygUFKIuY36VXLtIKAICAI0JUrV2js2LG0fPlyGzRgzE+dOpXuvfde8vT0pDlz5tCUKVN0UXP3/P+My4dYVM8EAcAyNahU9/FsGMeumU0ZF/exkR7UsC8b+MooBhBeIWUpousYLhtoriLg4cnOgsA63Sjz6jGK2/ARR+c9fYPIv1pr/h3E/JTzICvxMiVsnXstOh9EflVbUsb5Pcw+8K/SinzL1aHUE5sp8+pxjtj7VWlJXsFl+D34RFQhn7K1CRoB1us35WRS7KoZuQ4EDw/yi2pI2SmxlBWf65gHEyCs47PkW7YOqQoDMPSDG99FyQf/4moGqqFveOeRnHbAZ3V6EmsSZMWd0XUOyF8tQUAQsERAHADyjRAE3ASBK8cPsJGfkZpsXnHVpu2o6/A3yNPbmzbNm0UH1y4pVg6AI5v+pA1fTrdId1BGPnBY8d54unzsOv2zRqvOrANgbiYTbfvxc9qz/EeHb7lF/6HU5PaHLPqVRMwdAiUdBAFBQBAoBARSUlI4uj937lxd4x+0/0ceeYS8vb0pKSmJXn75Zfrpp59s+pYrV47mz59PjRs3LoRV3pghUw6uoMSdvzA9P6BGBwptPYQNYMUK8A4tT+TpRVnx55maD7V/G2fBqumUcfkweXj5Umjbx8m/cnOzYU1wCtzanwLr9aCk/36h5P3Lc1MNur5Iidt/YCcDjHso+vtVbJw7b9IV8zPKuaAXiQdCeutPP7uL4rd8wY4FGPkoHRi/+QsuH5jbPFhQ0Du0HKUcXUemjFTy9A/jnzMuHyG/Crdw6gNSCLSODp5PE/3Hz36Vm1F4+2fcngF5Y75tMktJREAcACXxrcue3Q8Bk4k2zp1Fh9YvNa8dUetuz71JVW5ty7/b+ft82vHbvGLjANCL/mvFDRGdX/XhBDq963qdZGsHgJ4BX6t9D2rS90H6c/arlHjlohmvWm27U6enxls4D0oa5u73F0NWLAgIAsUBAVSz+eWXX+i5557T3c5rr71GzzzzDBv/aGfPnqVhw4bRP//8Y9O/a9eu9OGHH1KpUqXcFpqErfMo9fhGYkP9WvQ+K/Y0xa6ZxdFuRMBNWRnkW7Ex+VdpSQl/f82CfKDLw2jXlunz9Athar93WEWK+WsqR+7xOxjgmZcPUdLeRWTKTKeAGu0oqNFdFLsaqQeXzakHyKNP3L6AsQxp/iDrCzhyAOit3yIlodGdFHRLP0o7tS2XbWCVjqBeHKoLUE4Wrx1zc6nB9ETyjWpIEV1Gcjc4BWLXzmYhQjgk4GCAMwH7QZqANEFAELBFQBwA8q0QBNwAAeSuL506hpJjIcaT20pXrUV9xk4nv6AQ/tnaAWATDXeDfWqXCMMeBj4MfdVqtu5KnZ9+2ezVX/PJJDq+ba35c+2eIR4I0b9TOzebPw+LqkR9X5pJgWERtPrjtwn6AqpZ41USMXezr4gsVxAQBIoJAvv376enn36akP9v3QYNGsTMgMDA6+ls69atM8z/Hz16NL344ovk5eWVb3SSoi/R9l/nsqMZTumA0Ai69c6HqX6XOwn6O4XVFNVfG70HVT9m1XTkpvG0ijKfFXOC2QIenl4U0mIgBdTsyAZ89PIJ7CSAcF+pbmPIlJNNMcvfppyMZHYsoD8Mb0T6/au35Wez489TzF/Tcp8LjqRS3cexyr+2gcIft24OOyKYJXBtTm2f6GUTOA1Au/74zZ+zwY9m1iQwmSjpv18p+eAKomsljc1CgNd0DXiOloPJw8fPXHkgqEFvCm5yH6c/XF3yGuWkxpNvuXqcFgFWATsDvP1ydQKqtCis1yTjCgJui4A4ANz21cnCSxIC+1YupL+/+8hiy7f06k+tH3zG/DtrY7jpnYOo2T3u6f2G0Y/9nNy+0bw/Dw8P6jL8dbNaf2ZqCq2Y9QpdOrLX3Ee754uH99CKmS9biCM27vsgtbz/Ce5vjZc1niUN85L090n2KggIAkUHgbS0NHrjjTfo//7v/2wW1axZM3r//fepdu3r6vRgC8yePZumTZtm0x86AV9//TV17Ngxfxs0mejQ+mV87mZlIKJ8veEsagq9mX4PFxrFHEY4BPNUXj6MeES/oYqvmm9UA4roPJLi//6a0k5uIQ8ffwpr9ySr5set+4CgI4DmE1mLQpoOoIRt8zlHXjUY+EgLCKzbnen/MOgTts0jUPXRMF74bSOYrq8a6PoJ/3xLpvREMl2rBIAxwjpcv4tAwA/jQIwPEXw4H7D+mD+ncMoCWkCtThTachD/GeJ+qUfXmR0a3iFlzakO+Nw7rAIr+qce28DOAsWKCKjenq4ueZ1TIxD5L913ImsRqPHwrIgB5u+vgTxdfBEQB0Dxfbeys2KCAC4fK2e/RucPqDw5pP5ZitZZ58Mbidq5CyR60ffg0uXojldmU1CpSN6GngPAnMevkzIB8UAwJkpXqcnPWzsAtAKCJRFzd/luyDoFAUGgeCGwYcMGeuyxxziv37qByn/fffcRjG7VYmJiOFVg9erVNv0Liv5/7O/VrD+jrT6jnczbz596jX6Houo0KpSXgSg2yvDB2PWv3Iyyk66yUF9uM1lE3mOv5fqjL3LosxOvcPQd/diADo2i7NQ4jpYzRf4a3R6Rff8qzcnDJ5CyEy9S+vm9rCOgbahA4F+1JWT3uWxfZvRxjtTj9zkZKdwfEXrfCo3IO7wSzwvBQFWVwHD93n7kX60N0/vBCsCafMvfQhGdnueyhUrrAGtR0X5zWgER+UbVp5yUOMpKQBlDYgZDVszpXEFBD09z9QKVElEoL0kGFQTcGAFxALjxy5OllwwEYs+eoKXvjqG0xHjzhsPLV6a+42dRQGguNS/69DELRXxrY9ndkNIT/4PWATQP4NxAS4m9SosmP09J0Zf5Z1wQu42YQBBG1HMgaKsiWDsPtM9irJKIubt9R2S9goAg4P4IZGRkML3/iy++sNlMv379aMaMGRQWFmbx2bZt22jgwIG6DoO33nqLUwm0DgNXUbp0dB+tfP91iwozemPU63w7tR8yytXhneqfemQtJWz/3qIMHyjtMOBZA+CaYB/EALWGsRocfdkIv5YugJx4UOSDb72XEv6ea1bet14Mq/pXbs5MA9DobZsH+ZSuRmHtn+ZSgYj2K0eDua+HB1cDyIw9Y7l+H3/yCa9MGVeO2jwDh0J4x+FcvlCrX6BYDX4VGlsIC5r36elFgfV6knepqub0APUZBATDb3vWXCnAKeClkyBQQhAQB0AJedGyTfdF4PCG5bThqxkWG7A2hvcs/4m2/fCZuU/d2/pSh0dHFRo9sVDRNJlo7Wfv0LGtltGdNgOfpYY97jFPbS3w5x8SRn3HzaCIStVJz4GgpfgnXDpHS6aOopS4GB5P+yx+LnGYF+oLlcEFAUFAENBH4NChQ/TEE0/o5v5/+eWXdPvtt1s8mJ2dTe+99x7NnDnTZkCo/6OCQNOmTfMMN5zDK+e8ThcO/mcxBsrpZqWlWlSkKVuzPvV6cSr5BgTleT6jByFkB8p++pntTLWHQY1c+9Rj69noDqjelkJbDeEzHrT6+E3/4/8jr9+nbB3yDq9IKQdX8vAwooMb3c0CgegPB0LS7oWUfmYH5aSjqpCJ6fe+5epTcJN7mK6PPP+kXT/z/5VOgFdoFAXV65kbuQcjw2Si5H2LKeXIWi4rSB5EXkFlKKh+L/Kv2pqp+Nbr946oTMl7FlHq0bXMIIDDwadcPQptNZi8Aq+LNibvX8YOBp8yNSn8tuc4nx/rjt/4CWVcgU4EnAyVKfjW/uzYAF6oMJB+bjfvB+kNoc0Hkm/5hgX+bmRAQaA4ICAOgOLwFmUPxRcBk8lGrA6b1RrD1mr5hU1NLGywUxPiaOnUURR3QZOr6OtHvUZOpvL1bzVPb22kK1FEH/8AG/0A65QIawdBhfpNqcfISeTt68eXGmuBwOKOeWG/UxlfEBAEBAE9BKD8/+yzz9p81K5dO/r4448pKirK4rMLFy4w/X/Tpk02zzzwwAP0zjvvWIgFuoq6nvMYlWM6DBlFW7750KIST3DpstTv1TkUGFHG1WkKtX/aya1c7g9ifzDswzs9z4a0NEFAEBAEFALiAJDvgiBQhBFwxhi2vrBUuqUFU+HZmHXDduHALlox+1XK1ggvhURG0R2vzKHA8OsRgk3zZtHBtUvMO1R0zOSYK7R4ykiCerNqeO728bMotFxFsq4OAKpo20EjqH7XO7l7ScTcDb8msmRBQBBwcwQyMzNp0qRJ9Nln19lrakug8aP0n4+Pj8Uuv/vuO4LKv3WD+B/0Anr37p1nVPRKz4aWrUB9xr5LwWWi6PjWNbTm08nm8RH57z1mKkXWqJ/nOQv0QSjq711EKfuXmXPwkf8PAT2U8pMmCAgCgoA4AOQ7IAi4AQKXj+6n5TPHs+CdakERkXTHq+8Tog9pSfG0fMZ4ij6VWzrJy9uHuo14iyo3bu0Gu9Nf4n9Lvqd/f/7S4sOKDZtT9+cnmp0a1ka6tkLA2d3baOWcNyzKB2qpmtbVAcylAa85F0oi5m77ZZGFCwKCgNsikJCQwMb84sWLbfbw7rvv0iOPPGLxe3vR/759+9KsWbNs9AJcAUcv+q+tHGPtnC5SDgCTiRL+/ZaV8hH1B20ftHjfqIYU0WWkKzBIX0FAECgBCAgDoAS8ZNmi+yKgl4seVbcx9Rw1mXz8Amjfyl9p6/efmPMSa7XtTh2HjjEL5bndzg3o99Yl+qwvYlrRw52/z6cdv82z2Dpw6fTUeN3of+uHhlHDHvea+5c4zN3uSyILFgQEgeKAQGxsLA0fPpzWrFljs52PPvqI1f9VQ+4/mAIQDNRrenoBrmCkV/nF2sC31p0pSg4A5Msn7V3MZfAC63TjHH9TZjoFN76bghr2dQUK6SsICAIlAAFxAJSAlyxbdF8ErGnu2IkyZuMvnqGl08ZQSlw0bzAwvDT1fWkGhUVVdtsNpycncjWD6FNQCb7eOj4+hup0vE7ttMZFiR7m5GTTqg8n0OldWyyeV+UBD69fRhvnzjQ7TMrXa0I9nn+bIPCkWknD3G2/LLJwQUAQcGsE7DkAJkyYwGr+qm3ZsoVGjBhBZ8+ivJ1lM6oW4Ao41swwPKutHIOfT/67gVZ9NME8rJaN58pcBd037fS/lLB1LgvlhXcYRunn/6Pk/cuZCRDW8VnyLVunoKeU8QQBQcDNERAHgJu/QFl+8UUgMz2V/pz1Kl08BFXb6w3GbKNe99PqjyfSqZ0owZNbAq/Do6Opzm193BoQvfJ7MM57j55KZWs14L1BuX/ptNEUfzH3IgiBP5QHRGUEvfx9VeIPSv/a0k56DpOSiLlbf2Fk8YKAIOC2CNhzADRr1oyV/uvUqUOrV6+mN998k44dO2azVyj/gy3QoUOHfOHwz09f0O6lCyzGaHb3EGp612Dz76wdAHraNPlaRB4e5pJ5q2ZQZvRJVt8PatTv2s8nuPxdRLcx5OHlm4eR5RFBQBAozgiIA6A4v13Zm1sjAEN38ZTnKfHKRfM+2Jh99k2KOXeSdv427zr1v30P6vjoi+Tp7e3We9bL37eOsljnaZapVodFmnwDg+nqycO0fMZLBCaBaqBpNr/3Mdq97AeCQCCaX3AodX5yPFVq3MoCr5KIuVt/YWTxgoAg4LYIpKens2GP0n15bS+88AKNHTuWvPNx9umJ/3npVJ6xTi9DOl6PF95mxhk+S7x8nsvjlalam1oOeIrAMCvshjJ9cWtn8zThnUdSdsJFSvhnPplysink1v4UWK9HYS9BxhcEBAE3REAcAG740mTJJQMBI2MWJYkOrV1C2VmZDERo2YqsRBwSWd7tgdm3ciH9/d1HFvtQ5f38gkJIL0+z1QNPU6Pe9/MzYESs+uBNi1rNHp6ehP+g/o+G6ghIKajRuosNXiURc7f/0sgGBAFBwG0RMFL1d2ZDUPyfPn06RUZGOtPdsI91bj8b0+UrU9/xsyggNNz83JpPJtHxbWvNP9ft1Je8ff1p/18LLc4cdLhRgrxpp7Yx/R/Nv0pLyrh0kLJTYsg7vDJFdB1Nnn7B+cJGHhYEBIHiiYA4AIrne5VdFQME9KLhYACwMZudzTtEJBsRiHK1GnJFgF1/fMsXlNT4GP6sUa/+1Kj3AIfMADwLp8LRLas4igHnAuaBQn6TOwZSzdZd+WdnGgxtREQOrP6Drp46QoiugMbfaeg4qtrcPk1TL/9eWwHg/IGdTOPPSk/jpQSGlaKszAyeI7+tVOWa1LjvAFr/xXSLCgKuYt7k9ofolp73OY1XftctzwsCgoAg4K4IXL16lV588UVasWKFS1tAisD7779PtWvXduk5vc56jmeklCG1DClmaHr6NI1vf5D2//Wb+TyyHluVps33Au0MkBV3lmLXzKactHhzL2gBhLYcRP7V2hTm1DK2ICAIuDEC4gBw45cnSy/eCOip0Wt3jAhDx6FjqUarznRw3RLatuBTjpBb9+kxchLBiNZrMNZBjf9v8Xc2z2r7V2jQlFMPQLM3aqacHDq6eSVtXfCpBQVf9UcOf/3O/Sj6zDEWKqzSpDUFRpQxD5eTnaUr4If9dRn2GhvliMCc3L7R/ExQqUgzrT+/3wakCjTofjftWvSt4VAK85qtu9Ch9cuYreAq5vldpzwvCAgCgkBxQuDvv/9mJ4Bejr/ePjt37kxTpkyhGjVq5BsGo3NHCceqCaz1aaAp0+T2gbR1wSeGa1BnV74X6WCAlIMrKGnvEjJlpnEVgJBmD5JfxcaFPa2MLwgIAm6MgDgA3PjlydKLNwJ65ezUjhGVbnr3EGrcZwDt+O3/aM+yH2woiKqvtZCR+j2i5uu+eJdOXxMSdIRmnQ69qf2jI3VLDGKs9V/NoNM7Nhmuw3p8be4+PstMTaEVs16hS0f2WnRteucganbPo2St0hwYVprIA6KAuVUQ8tugNVCtRQdCNEivFQTm+V2jPC8ICAKCQHFEYM+ePfTqq6/Stm3bDLcXHBxMjz76KD333HMUHn6dmp8fPPR0XxD17/H8RAuNGGuWACoENOh2F639bIrhmddm4LPUsMc9+VmePCsICAKCQKEgIA6AQoFVBhUE8o+Adb6hdkToAHQYMop2L/vRQgxQb1Y9BwAi/xvmvkdHN610eqGIePQdN4MiKlW3eAbG/8o5b9hUK3A0sHWOpd5FDGNg/aDVa6se4Pf43YWDu+jysQOOpnL4uTLu486dtMjxLEjMHS5COggCgoAgUIIRSEtLo82bN9OCBQtox44dXPIPhn7Lli2pZ8+e1KdPHypT5jprrCCgunx0Py2fOZ4d0KoFhpei28fPotByFflXeiwBnEug+C99dwzFnT9tsxQWCHx+ol3WXEGsX8YQBAQBQSAvCIgDIC+oyTOCQCEjYERLxLTqYnFm9zba8OV0sxig0ZK6PPOqjeAdKP/bf/1aN3LhHxxGWRlpuikBSAOo1qKjeSpcmlbOeZ0uHPzPZnqI9kF9v2abrvTPT5/TwbVLLPpgHz1HTSYfvwD+fUrsVVo0+XlKir5s0Q/rh4bAqg/e0ggfVmDl/9hzp3jsjNRkIhNRWmKcDR5IW/Dxz53Dunn5+FKF+k2pftc7WfRp1UcTWb/AurmKOUQG63TsXcjfEhleEBAEBAFBID8I6KXaaYVnMbY1/R/6On3GTqfSVWpSwuXztOWbD+jCgV189uCzWm27U7N7hhDSyqQJAoKAIFAUERAHQFF8K7KmEo+AER1eGaJpSQm0fMY4ixKBugauTimj+ItnaOm0MTbUeeTTdx32OiFXH3ntG76aQce3rrEY1oLSaDLRzkXf6jIQyte/lboNf4MvQ5npqfTnrFdtGAK4JHV6arx5fD0lZnzY4bHRhEsaIjVoiNa3fmgYNexxr8XajBwIRikQ1ng5wjwjNYUxj7941u73U48+WuK/0AKAICAICAJFEAE94dnqLW6jrsNf55J+aHuW/0TbfvjMvHo4jaGtg4oy0gQBQUAQcEcExAHgjm9N1lzsEUBEe8V7423o7WzM3jmINs2fQwfXLDLjgEg2mUw20W9rKiMe+OenL2j30gUWGCJSgWg88hpVg/G/5tPJFv20DICYM8do+YyXKDUhzqKPNfUREf3Fk1+g5NgrFv2sRZaMHABY0+Wj+8xsBfzca9QUZgVoW34dAAWFOZgPvcdMI2gcSBMEBAFBQBAomgjA0f3XnDfo3L7tFgtUujP4JVLclk0fRygRiwYHNMR3a7fvWTQ3JasSBAQBQcAJBMQB4ARI0kUQuNEI2DNmKzVqQctnjM+lvRNxxB6G+dbvP7HJX7emMuqVMsIYdW/rSx0eHWWOeOB31iKEcBL0HjOVImvU55zIDV/OoKNb/rKARs+RAGrkitmvUramQoFelNzIAaCdwNvPn8seIgJj3fLrACgozEMio+iOV+YQnC/SBAFBQBAQBIomAnBeL506iuIunLFYoDaFCylhqz6cYC4Ni9K4fV+aKf++F81XKqsSBAQBJxEQB4CTQEk3QeBGImBkjN7a72FKunrJbHgHhIZztBk17PVEA62pjHqCR3rGOPIarVMMtJF365xIhY2eI0GvxrIeM8EZB0C9Lv2o/eDnLRwVau7CcwA8QskxV+nQ+qU8lSPMjRgKN/L7I3MJAoKAIHAzEVBlYVGlJjnmMnn7B1DHR1+k6q068bLw7/V/S76nY1vXUHpSAtPpqzZtT03vfoRgZDvbYs+dZIo+ovipcdHMFMNYpSrXoMZ9HqAqTduRh6en7nB655j2PIRYrrX4rDalDJ/v+G0e7V/9O4sIIuWt1QNPESrm2GvABtV39q/6na6eOsIsA6wR+25yx0Cq2bqr7poz01Lonx8/Z8zwDNhm3Z57i8rXa2I5ncnEd4R/fv6ScQYenZ4cb6Hf4yy+0k8QEASKJwLiACie71V25eYIGBmzVZu153J4uDCBigiRPVwYjPLXrWn2erR+lL+749X3Kbh0WUYNToLVn7xNyTHXKfte3j7UbcRbVLlxa+6jZ9R76egNoO+6/021YQpYMxPQz5EDILxCFa5CEBCmH1kvLAeAIeYG2gY3qvazm3/FZfmCgCBQjBHQE5pVDumz+7bT+s+n2qSPAQ6wyG4bOpaqNu9gFx2Uf904dyad3b3NbunZyBr1qPPTr1Bo2Qo24+mx07RMN+vSszgr+46fQaFlc6sD4Dxd9/k0MzsAv3PkAMb5uvZ/71DilQu6+8O5Xrt9L2o/ZCR5entf72My2aT+4UM9jRvrdaOfNq2hGH/tZGuCgCDgJALiAHASKOkmCNxIBIyMWUQnQL9H0xrEev31IvvWtH6MA8O/z7jpXMpo74qfWawPURTVVIm8pv0e5si7UYUCPaPeKK/empmAuZBjCU0BpClYN2sHhN67MMIMpZraDxnl8PW5irlROoWzooMOFyQdBAFBQBBwQwSMHNIwjut26kt/f/uROYVNb3uB4aWp70szKCyqsu7uEblH9ZnEKxedQgcGO9LXQiLLW/Q/+e8GWvXRBIvfKYc4WGpg1Z3cvtH8eeO+D1LL+5/gn43OwYoNm1P35yfaCgSaTHRw3RLeO6oF2Gs4uzs9+ZJF9Z6ES+doydRRhHK52rO524gJVLVpO4vhti74lM9ybbMOBjgFnHQSBASBYouAOACK7auVjbkzAkbGqPbg1yrhO1PLGM/qOQDs4QTqIJT/697Wx0y7N8qb1DPq9S4tmO+WXv2p9YPPWEyNPf/21jBKTYi1WVKj3gOo1YAndan/fBnLyqIt337IFyyIIWqb3rr09oz5/5g0woL5oO1nXX3ASNxQSgBxAStIAAAgAElEQVS68988WbsgIAjkFwEjB4B/SBgbv/jcUdNLJ8MziJxDAyfh8jlHQ1h8DiO56/A3LKLqSEH49+cvLfrBId7v1TkUd/EMrXz/dcpKT+PPwSBA6dngMlH8Mxhyi6eMpKToSxbPGzmcj/292qmyvWowa0eCXrlC4AlWXESl6uY16GGPs0vPUeASgNJZEBAEihUC4gAoVq9TNlNcEHDkALAWItK7HJStWZ96vTjVohaxsw4ARNxrtutOze8eQoERZSxgxdp+nzCcUuKvRyLQQc+oBz1z5Zw3LCiS6KtnJIMBgAtVdmaGxXwQOYTqv29gsP7rtVOOEA/oMRP0BoLuwcI3njJf+Kz7WGOu53SRi1Zx+Rso+xAEBIG8ImDkALAeDznzWWmpuhHx8PKVqe/4Way5oppeTr52TJwROVmZXMbWuiGq3u25N6nKrW3NH+mdhzg3uz03gTZ8+S6d3fuvua81s0svfQCdLUrlXnvaqGIOPkbuv19gCKUnJ1gw7yzEZE0mWvvZO3Rs62qLbemlG+jpGkhlmrx+k+U5QaD4IiAOgOL7bmVnboyAIweAloqIbepR/nDRwYUHFx/VtnzzIe1f9ZsuMriIQDipQde7WKjJx9+yzB4/ZDLR7uU/cilB60i7DfXdZKKNc2eZxfO0k2rLCeL39qI6hpTKa+vZs+Jn2v7LV4a0SlQO6DX6HYqq08jwGwFxpbWfTqHT//1t2Mcacz36qDZ/1NHXDw6E9V++S3A8NOh2N7Ua8JRlzqejAeRzQUAQEASKIAKOHABBpSKpw2MvUqWGzTnl68/Zr9qUvNX7t9RakV9tXY1Xod6tTOlHP71WrXkH6jLsNfOZqCecC6O6RusuXFVHL91OjavHHtDTwbHntAA7rcPjL5KvfyD9/f0ntG/lr+ZlKyYCHPBGrDs9toGePo9UpimCf0lkSYLATUZAHAA3+QXI9IKAHgJG9HL0tTFoTSZa/fHbdOLf9RZDWYvRQbAIBmd2pm3+YekqNannqHfsljYC5fLv7z42FF2CcnHnp1820/SNoh7W64eYEy5tMIj1GqJEfcZOJ6xR26CkDPXnHQvnWhr/Hh42zgms7bYnxuka2BBUXPXxREJEx6jpORH0okfOOgAuHd3H9FLMrftO5a+FICAICAJuioA9BwCM0R7Pv21BW9djsGHrWkcxovp/zXmD1f61DecDSsOWq9XQUAxX9Q8uXY7ueGU2wWGApucAwPqys7JYPR9NLx8fzm+9M9daUBfP6wny4fdRdRtTj+cnmpltOMd2/vGNeWta5poe2wwduzzzqoVOgJEuAebqOWoy+fgFuOk3SpYtCAgCBY2AOAAKGlEZTxAoAATsKeKXqVaHcxEVJd7oslW6am0WPvL1DyJEyXf+Ns+u+BD6d3h0FJWuUstcggjRCxiruxZ9QxcO/kcwuo0aLmLdn3uLLzbIi1zz6WRDox4Kx/U630HRp45wv/iLZ+2iVumWFqzkjDlw+Yq/dJZZD9YK0P7BoeTh6WWjIwBqfvWWnajt4BHkHxzGc2Fvp3Zsoq0/fGqY968WZY05fq9X3UDvAmi9MbwvCFhBbLFWux505cRBFmAU7YAC+IsjQwgCgsBNR8DoTIIjFcZ6hfpNLdaox6ZCB60DwNnSs3pGvZrMJyCQeo+eSvj3HFozaz6bTJcO77WLl552gJEArJ6hrcfOs05H0HNuaDUQ9Bwkes5mI82dWm27U6enxt/074UsQBAQBIoOAuIAKDrvQlYiCJgRsOcAsM61txdtgYgfml5OpBHcSAUICI1gAzktKd6ltwJD2y8olNJTEu06C9APDgzUMtZWHMBkoD6CAWHd1LrwjN5+ch0Qb9KxrWvp4JpFhuuGAwBjpSXG2S0fpR1AT99A76KppW0aLUCVjkKkqe9LM2nr9x/T8W1rxQHg0jdNOgsCgkBRRcBeFQDoucAQ1zY9B4B1FRu9ErZ6lW70KPB5xQn6A73HTKNSlS3ZZ0aGtjUl39g5X4tZbcjNR8OZtmz6OK6Eg4azDGlrkdXr8s96TgS9swaMuG0/fGazXakAkNdvgDwnCBRfBMQBUHzfrezMjREwKomnd+HBNvWi0Ubb9wsOoZDSUXT11JE8IwQDnrX2rRT39QaEnkDCpfMc7XfUEKWv3b4Hrf5kkqEYn94Y2trRyKlfPmOc0yWitOP5+AdQZlqqxRR6mBtd7Bw5ALSRHlwWWz80nGmtYFeADlqpcStHEMnngoAgIAg4RCDz/Hk6++KLFPfHHxT59NNUYeJE8gw2EFJ1OJrrHYzy6/UcAHrpVNbCddYUeawIpfpuHz+LQstVNC8w6epFNqZxDuSnWVd90Y5lRMm3ZnEZpfLpReTP/LeV/vnpc8IZ1KL/E1S+XpPcKQ3SDawFAK2dCGq9Ikybn2+BPCsIFF8ExAFQfN+t7MyNETASAbRWoldbPLLpTy4xZB1Nt4YAuY/dR0ygkDJR9NcHb3J+oqsNF7M2Dz9Hh9cvZcPVXlN5jojwbJw703B9uKTUat+T2g1+njy9vGjT3Nl0eONyp5aGPXUd9jqhWoBqiBZt+GqGS8wHrLVM1dq0989fLOYFrb/v+BmEWtKqGeWjOnIAKBorcv+7DH+ddQ2WTh3DjARtbqpTG5dOgoAgcFMRyI6Pp9PDh1Pcr79SxalTqewLL+iux5SVRRenTaOLkyZRaK9eVG3ePPIKy01F4mYyUeLq1XRh8mRK2riR/KpXp/ITJlCpAQOIPD1d3mPmhQt04qGHKHHdOn7Ww8eHav3xB4X27u3yWHl9wFkHgFHeunUVAFcYV66W3NPbI9LOUDpPsei0ffQYC3oCgEZMPhvBXDsgGzmbrTV+jAQSpQJAXr/B8pwgULwREAdA8X6/sjs3RUDv0Edpvo5Dx1LNNl1tdqXyyo0MchjYqAqACAXn0V9LC0ANZNDlUZvZUQNts2H3e6hRnwFcWhDRjb8+eIOiTx3VfRQiRt1HTGRKP9IJNs2bTUc2rbBxAuCChQsRaPYwhNXaNs+fQ0c3/WnXaQDGQPtHR1mUOlSLOb9/B1chQIUBew3zN7ljIDXu8wBdPn6AVsx82YJ9YFSPGpUQdi9dYDG03YoFRKRyOVX95pPbN9KO3+ZRo94DqNWAJ80Cio7ehXwuCAgCNx+BxFWr6HD37ryQUgMHUtXPPyfPQNvqKWmHD9PRvn0p/dgxCmrdmmotXkzeZa6XV4395Rc6OWgQ5aTl1pxH8woJoZoLF1JIt24ubZSdDVOm0Pk336SyI0ZQVmwsxXzzDVWePdvQQeHSBM50djJqjaEgLgsnaHLsFYuRrUVlXXEAwKGyd+WvXB3GlfQ3tYDA8NLU96UZFBZVWXe3ehUA9NgIBeEAgN7A0mkvUsyZ4xZr0ToR7FUakAoAznxhpY8gUPIQEAdAyXvnsmM3QeDEtnW0Ye57XCc5pGwFNpJrtu5iaCSilN32hfMI0e/U+BiC0R8QXppglN7S8z76f/auAzqqquvu9F4hoUOA0Iv03kMNRUHF8oldxIaINLsiIgKCYMMu+ltRAekt9N57DQQIJYT0Xudf+8Q3zEymJSQQ4J61vvVJ5r5b9nuZvHPOPvsEVq1p9lrW+XMt1qEnXjirr/vn9e4+/giu0wj1OveTeRydr7UUJIx8uToasRBHVi9EWnxB3T73Sme6dvswo+wJBQRPbVmFXf/8IArLDETwPHf1fwhsdVTIdDoRIKQycsyJg7IWAwRUcmY7p4Zhd8O7fEWrd5MvRsyMHI34V0oeSJOk0en3r1wDdTv3lX0yoCGm00krpt0L5koQILh2QxEfZBDD1DgXAwzn9m6RdlEUlmKnAc5rybRSDQZHeD83fDdN+lyHj5sOD7/AW+TJVNtUCCgEiMDV77/H2aeeEjAqjh8vLABzxkz8iW7d5CP/u+9GyM8/i4Mv36Hx8Th9//1I3bgRFcaOhVuNGoieMAF5CQlW57R0BzKPHsXJfv3g6OaG0KVLhQXAPd7IAIAlx9dc33pz9H9TkTye1VwAgH83Br4x2+z3szn6PYPo/JsGB8AnqJJ875u2DOTanZ98VQRaLRl1Ww6tvNayT/7uBVXEgNdnG3XSIQ5Lp45DbpZxWZk5TRlLa7GUYf7bwwuVxLV7+AU06jVYLjt/YDvWfPqu2UC+6gCgvqsUAgoBcwioAIB6LhQCCgGFwA1AICcrAytnviHq/8wwsVzD2dW1UEssS1vZGRWNmas2IzY1DT0b1MYrPTvB1dnpBuxcLaEQUAiYQ+DChAlC7afV+PprlH/mGbNAXf3mG5wdPlw+Y1a+6owZcPgvmJq2fTtO9uoF98aNEbpwoQRpTw0YAP7cGqvA0h1h9v/CG2/IXqp/9hlipk+Xf9eaNw8B991X6jeSgdo1n76D6EO7Cq1lGgBIunweSz8aA7aCNbRCXVd0Oqyc9SZYJ29oTi6uoKZApQbNCq1lriyOLLiwF9+R1n40c7X8lnR2tAUYWFg06UWkJ8YbrWkuuMHg8OpP34VOZ9w9h10Qeo2aZLa8wHBSloox8HHhyJ5C59NaADIQvWLm6xY77qgOAKX+yKsFFAK3JAIqAHBL3ja1aYVA0RHQsvXMXGgZeGbfyQ5gZp0vEhTfu3h4N1oPfUZo6aQdbvrhY8SdO4XQ9r3A9n2GLIDsjDTsmT8Xp7auFqYC69rZj5nt+PgiqzedDheP7sOuv76VTHzVxq2l5aCrl0+hlyB75+TeqHhMhzo/P0+y9czA+wZXlmU1BoWHTwAGvD4TrNHc+efXOLlppYhG9X5lsmSOYs8cl/KEhOjTqNOxDzo8Sh2CghfEksCs2cCH5QXNVqtDay9qO85EY9KSCKRnF5RquDk74a0BPdCuVvWiPwjqCoWAQuC6ESBd/9yzzyLup59kLtL6/fr3LzQvKfnRo0fjyqefymemTAGNHaA5+/np6foAgDVWgbkD5CUm4vTQoUhetQo1vvtONATOPPYY0nfvRp1ly+DeoMF1n9vWBFqXE7KiTM3QSebfm1Wz35bvb0Pjd2/XZ8Zf62+v00kbW/7tyM/LKzQnSwX4vW/0d8mCU2yYNedEGcmJWDrlFSReOm80r6WyL2bjI76YaLbszVT/haVnK2ZMQNLlC4X2bK2cTwbrdIg+vFv+9qbFG5dGaJPV6dQHbR8cgc0/zsSZXRss3hbVAcDWE6s+VwjcmQioAMCded/Vqe8wBPiytf7bqUJXNzS+iIS99C6qNW0LLWPi4OgkivR0xA2F9ExfcK5EHsXq2W/JS5ShmaoOW6v/Z3ul8HHT9LoE9s55dvcmoc9zj4amCTfl5+bo2yqxdKHL0+Oxds4k/cum1kM5Jfay0RkDqoQgfMLHYKvAksKMQZN1X30I1nJaMmLWcsgTokVgaimZWRj/93KcvBKH9rWq4XRsPC4np2J4lzYY2qrJHfYkq+MqBMoGAnTUzz7zDOJ//VU2VHfdOvh07Vpoc7mxsTh1991I27pVPqNjXv7JJ/XjtACAVhqQe/UqTvXvD1L5i0rbT9+7Fyf79oUuIwN1Vq1CfmoqIgcPRrknn0TV6dP1rIPSQpDlZMunT7DY8UUTrmNmewP/Hu3fVmgrhg49Ff23//EV+H1vSeCW353UpWl+96MSTE6Ni5GAbvTBnUZzMzDcb+xU47IxnU7KuI5vWGo01tnNHV2eGouarbpIIJuB4NPbIrDjz68tfo8blg6w482az9+z2omGf4PaPPCsUakc/1ay7I2BanYCsiXqa7hprk9BXFPNm7AX3kFIq86ldcvVvAoBhcAtioAKANyiN05tWyFQFAS0Oku+LNVq213q1fct/hV8EdPEhDbPnYlj65ZIjX37YS9h0/fTjZz74NoN0OfVKVI3yZcMvuhRwInsgdrtwqSnMevnjSiUOh32LvoFexfMlZcZBhHqdu4njAH2UjasT7R3TsM2T3zhod7AhcO7pZZTC1KIcNLUMchMSUKzgf9DavwVnNq8Sg8ZBZvaDH0WW3/9XDDQzHA/JYbZ6A+F4npm5wbsX/o78rKz5MWyRstOsiwFAXk/tJ7Qpvf13/1H8fnabSjn5YkZQ8PxyZot2BUVrQIARfkFUGMVAiWMgDjq/1H1XatVQ+iyZfBo1KjQKppTnnulQCPFNACg1ezrcnIQumgRqODPeancTyfeXFDB0lHifv4ZUY8+Cs9mzVD9669xYexYcJ+1Fy6EW23jXvYlDIdMx+//7b99adFxZYA2uE5jHF75t9WAqKunNxwdnfR6NPbslc6/s6u72WustfRjJxxT4VdtPe6DQfLMlES7nHGuw2sYPC6K886AM/+O2ruOOTzIavPw8ZcAgn7/Hl7oO2YKgmqVPvPDnnukxigEFAJlBwEVACg790LtRCFQKggY0hy12sO8nGwsmzZWqIykRdbt1Edo6jEnD4lTztrKy8f2S2bl+PqlyEhOEKe1x/NvCd1+43fTxYnnC0+bB0egca8homZPwT5N4T6gak0YikExu07aPa9ZPHmUZGo02jvpovbOeXjVfGz79XMJNLCek3Wdmrq+1jqKooHMwHBMva7hOLFhGUJad0F2WqoIJlGEz8XdE/HnItE0/AFwTp5R209JY8YskiEW9raBysjJwbi/luHopVh0rVsTY/p0ln+fiInD+L5d0KN+yb/Un09IwsRFaxAVl4jKfj54b1BPhJQPsPvZ1AGYu2UP5u06iLz8fAxp0QjPdGlD3S1lCoHbBgGjAECNGhYp9rFffIFzL7ygP7dpAMCQSeDdsSOcg4KQuGABPFu1Ek0Al8oFJU322MW33sKlSZPgWqMGXKtXR25MDEJ++kk6D5S2sSZ+6UejbZY6Xc8++J3t4uaO9CTj+ntbc1pr6WdNQd/avC7uHsjJNBb3Mzeef+8ojMuAd3GNwWFbDLLmdw8T1gNZdJrZaktb3P2o6xQCCoFbHwEVALj176E6gULAKgKGQkesB6RDvPXnT3Fm53qphe87ZiocHR2x6IOR0tqPfe+z0lPQoPsg1GzTFSs+niAvH1r9JF9klkx5RUSQtICCo5MT1nz2nmTh6Vz3GztNMtrbf5+DQyv+MnLWLx3dhxWfvCGZ8CLP6emNiC/el5pHqi73f20m4qJOYtOPMyTbr9Hotew9qZxunj5w8fBA31c/AlsLco8evgGgKB91Dqo2aS1nZDkB2ySyM0BJY8YbVJwAwJFLV/D6PyuQlp2DV3p2RP2KQRj71zI4OTpgxtD+qBpg0Eu8hH4Pvli3Df/suZZFGt2rE8Kb1LN79ouJyXj598VISC94Oa4dFIjp94fDx93N7jnUQIVAWUfAngAAKfiswU/855pivLlSgYzDh3F6yBCwXaBm1BMIfvFFwNkZrlWqCCPg8tSpSPjrL3HoQ777Dk7+/jKcAYa4H3+0Clm5Rx9F9a++AvLyEPv117g6Z46s59myJarNmAHvzp2F7s49n3/1VcT98IOwFcoNG4bss2cR/eqrSFq2TIQFyz3+eKGOMgeXzxNNFhqdXma0zdXsF/e+ku3V47m3oIMOq2a9ZcTcsjZn5YbNQRo8M/OWjDowZAEYssEsjeXZ6ncfCDcvX+xb9H9Wj1NQnvAAmvS5D2u/+gAXj+wt0vF5PVvdNux5D9Z89m6hcjttMgbt2//vBayc+aZRO0VzwoRF2oAarBBQCNy2CKgAwG17a9XBFAIFCETt2ijZcBqdcjq6bMkXVKu+tLhjbWTixbNYOPEFfashBgHCJ0xHwoWzoujsSLXlUR+I2rLM98VEESrSHHjDjLmmtEwa5L/vvyTlAlpmni3vtB7KFOUr6pwMRHBOlgGQmuno4oKcjHSp/WRWne2V+OK59qvJUrOpGWstGfigo69lSPwqVkX4+Bm4fHw/1s75AC4enug7egqCQxtKS0SqL5cUZpJloprzoZ1ST9p80CNoMfhxm4/on7sO4usNO+Dt5orJQ/pg3fHT4pz3bVwXr/buXCpZdZYXfLhsPZIzs9CiemW81q8r/D09bO5VG5Cdm4cPl63DplNnZd8jurZFn0Z17L5eDVQI3AoI2BMAyDhwQFry5Vy8qD+SJTX+jEOHhL7PkgFTc3ByApycoMvONvqIVH9m+M899xxSN2+2Clvl995D+aefxrnnn0ciuw0YGEsXtDKB5OXLcWrQIPm0bkQEnAICjIIT5joTmGb/KzdsAbaljT19zOqe+L3NdnsXDu+yWC9PJ5h/UxicZetYGgO0677+sFC9u+Fi/DvQoMcgtL7/GZtq+7yOpQARn79n0cnmGP796vzUWFRr0kb+jvLvqiWnnn9rOz3xKkJadNTrCOyc9420pOXfX2vGM9Opp8hfueqhMtSwlM7wWgbce740UYR9l8+YIH8PNdNYe0aCvLfCL5fao0JAIVDqCKgAQKlDrBZQCNxcBAyz2azfZ1a/Ydg9CKxaU15MqKZP5zTp0jn9RjUVZFL6Se3XaP1+FauJcnP0wR0yVhMYunBoF1Z9+o5k9dlVoEqT1iLEREedRoX+vq9OAV9kV33yJi4e3StaAqxPLFe9jt1zbvlpltFLX1DNeqjfbYCcifRQOtcHl/2Bff/+IqUKNNb7958wU14CNZYDf940/EG0vv9p7Jn/o5QuMOgx4I1Z8PQLxKpP30b0gYIzlgRmZEIcjVgIFw8vqQ81bEfFl0G+TLoxQ2XYOQHAmwtWYdvpc5Lp/1/bZvg0Ygt83d0wfWh/VPS1nNG6uU+cWl0hcPsjYDMAoNPh0uTJuPjmm3D09ARr/Pk/0xIADans8+cReffdEgBwqVgRLpUqiRAguw0w+89r3UJDUWHMGKSuW4f4338HSwZq//uvBAbYNvDCuHGS1Q988EGUe+opmdrJ2xtudevCyccHlyZOlBIBOvWV335b9hU9YQLyEhL0IoZaG0EGF2p8+y2ix41DSsS1YCrXrzp1qtF3FUusyMJi3bsmhkdH15COrp2TgVtS4kPbh6Fet/4Fgqv/dZNh4DUjKV4YBB7+5UAB1yZ97wfLx0yNQVWyuQ4u/1P+hvG7n9d5BQajZusuaBh2t7Hgnx2PJPfBcjCeJy3+ipyHzIHyNepIMIHf24bdBrQuMUdWL5TxNJ6Nf5Pqd+svf5NMjUKJJzYsFwYeA++cQ/7OeHpLMJ4ZfwZF+HfLyHQ6Kbvb+dd3+i4+/FvLoLeziysOriAD42ujS+wtNbMDGjVEIaAQuM0QUAGA2+yGquMoBEwRoMO5bNo4URXmy1dox16oVL8ZqAMQuW0NLh3bLxkJ0vhJ2TTMzK//eoq8dPClrlHvIUiIPgM6+5rAEenzIS07Y/+SX/UZHNLr+ZLDOaklwHVIxWfLQb7wsE2U9qJYnDndffyRxfl1OvhXri7BDL48cW5Nr4AvgtoeNWc7MzlRHwDgfvqM/hAV6zaRTD9fPPmzpv2Gyksrz+jo5IK83OwSw4xBFP8qIWAJBO8D9RV8girh1JZVgt1ABh8CyutvX1pWNl6dtxSnrsTBz8Md+XwZdXbCOwPD0LBSsHrQFQIKgZuIgGHtPmvuTdvsMetP9f/0XbsQ9NxzSFq6VKj0ZgMAOh0uf/QRLrz2mjj7of/+C9++fZFz+TJOP/AAUjdsgEeTJqj1119wrVpV331Ao/U7uruL2J8mSmiufWDWmTP67gKVJ01CpddfF2YCr8mKjBTBQa6hdTZgEIH/vvjuu/AfMgSpGzfKeAYnKr7xBoJGjJCuAoZ/X3g7mJHu8tQ4rJr1ppSUGZpqSVfyDywDCCy9OLZ2kZHwoGk3npJfWc2oEFAI3MoIqADArXz31N4VAnYiQNr++m+m6LMNppcFhzZCTkYaEi5EmaXrG4739C8nDmzKf9l9c1sg/ZK19Mxo7PrrO6MXE4oDMihgKIpUlDkpdrTh22m4eGSP2dMz088sCtsa0rQyBdJUF08eKc62YUnCznnf4sDS343mor5Aw7DB2P3P9yWCGetXe770nuBgrtaUXQDYooqBDIrwjf9rOa6kpFq9u+1qVcc9zRoIXT8nLw+T7umNRpWDMX/vEfyyfR+ycnOFfj/ormsK0IcvxmDO+u04GROHIB8vTLy7F8p7exrV5/+x8wDmbt2DYB9vqd3n54npGXhr4WocuxyLB1s3xVOdWoFzfbxyE6ITktC+dnW8Ed5dAhRXU9PxxvwVOH01AU90aImH294l51h04BjmrNsOXw83zHxggDAZuM7i/cfkujfCu6FVSFX9mSkmuOlkFH7YvFswaVQpGK/26Sz78XBxsfPJV8MUAqWDgC43F9GjR+PKp5/KAnVXr4ZPWFjBYjodrnz2Gc6PHCmdAarOmIHzo0ZJRr/KBx+g4uuvG20qfc8enBo4UBzsoGefRbVZs+Dg5oakJUvEQafV/O03yeznXLggP0vft89oLlsBgJQ1a3CiZ08JMJDa71arlgQc4n76SWr6q3/+ORjU0III/vfcg+zoaPj26oXgl16SdoJkGdD4s1p//ikaBMzCU/+FQq40Mqsa9bzHiG2lHVa1pCvZZ5EBlogvJpottTAU4y3ZVdVsCgGFwO2AgAoA3A53UZ1BIWAHAqRJso8xFfKZNaATH1ynkbywVWnYQqiUu+f/iBZ3PyrZetLRqYy/7qvJBVlrF1dp99fy3ieF7siAQtKl8wisHooKdRrhyOoFsgs6u6x9rNqopTAKdv71bUF2Ij9fKJQdHxslwQOK+bETQPW72qHd/14QET975tT6MpNSr1Ev6Vgze05aKTPruVlZWDnzdeh0+eg96gPJtPOlfOsvn0mrw5ZDHpdz0/gStXbOJMRGHpUzhnbsLaUBpP6XJGasH6UxcMF9EDuuF9Kqi6zHIAht3/lLeHvhKqRn51i8q8zuDGneCKevxmPvuYuo4OuNj+7ti5+37UXEsdP6gAsd6ilD+oDO9Nfrd+CvPYcKtaeiIz7l3r6oW6E8UjKzMGbeUkTGxkvZAYUGA7088PfuQ5izYQccHRyk+wXvlcsAACAASURBVEBqVrYEEljvTwvw9MCsBwegsr8vlh48jpmrN8s6w7u0wdBWTSSAMPrPpTgXn4gGlYIkWPD+krU4fjlWf0Z2C3i+Wzv5N+f9YOlabIk8V2i/ocHl8PH94fByc7XjqVdDFAKlh8CVWbPEsadV++QTBL/8svy3oahflQ8/RPnhw3HmwQeRvGoVTGvo2fbvzEMPIWX9erjXrSu1+O716xd8V/yn6u/eoAFClyyBW82aSN20CSd69JCSgNDFi0GxQH63xf/6q1D8WQJAh51BB2boNbv67beS3efPyFjIPldQ8hX0/POoPHEinHx9kXnsGE5064acmBjpPsDygdClS+Hk56cPDMhZZ88uEChkkO7HmTi+Yan8t1bW5eFXDos/eNlIkM6oPWzp3ZI7ZmaW9kV8+T7S4q99hxoe3lCM944BRR1UIaAQsBsBFQCwGyo1UCGgEDBFgE491Z9ZR5+XmyNdBcLHT5d6+uJaacxZ3L3cjOvorJ+4HIs1xyKxaP8xye63rFFFsuw0OttNq1ZEbl4+Rv2xGDHJqWhTsyqaVq2E7zZdK8/gWDrfdMIX7juCL9dtR25+PjxdXRDWIBSHLlzGmasJKOftiVkPDEBFPx9x/MfOWyoCgFyTgQG273t/cQTWnzgjwYBnOrcBOwUwWKAZ2wQyWMBgwrQVG7Di8Em4OTvj3UFhaB1SFVo3AwYOBjdvJB0CKGhoaCPDOghbgeefw04Ee4+I88/99WoQKnjEpqRJAGHqff0UC+BmPJxqTSMEmBE/2asX8lJSpB6fWXFdXh7OPv00kleuhGfz5uLQs57/wvjxiJkxQ+rva/32G3x790bWqVM4O2KE1Njz57XnzbvGIgBwYcIEKQ2g6j+dfedy5fS6AtyIdBTo0gXxf/whQoAsD6CYoGkLQV1WFs4OHy7Zfhrr+ykI6H/vvULpZwAhbdcunBsxokCEUMffQkArFeCZuI+Yjz6SIAcZDI4eHuJ8ai1dZXyD5ug1ahISok9j+fSCziqaacEB1ZP+On+JdDqc2b0Rm77/2Ahf01mVAOB14qwuVwjc5gioAMBtfoPV8RQCpYUARZg0cTvTentme4pjpTFncfZRFq7ZdfYC3v13NTJzcmGYHdf2Zvh5r4ahwgTgazv1ATaejJJhbOHXqEoFjPxtEagpwFZ87w4MQ62gQH2m3zCjTsd9+sqN4nhrwQNDVkCd4HJwdnLCyZir0hpw7fHTEgjQggXpBroFhoEFsgJmrNoEJ0dH9GxQW5z/qgH+qODrJVl+w2CB4bnIKPhgcG85y6jfFyMpIxMsfZh0T6+ycIvUHu5wBPKSknCamf3lywUJCu3RGBAwdeg1dX1m7mmu1apJjT//TVp+ja++KtReT2MAcN5K77wjIqoXJ04U0T5xuN9/XwQAY6ZNEzp+4LBh8t80Uvjp5NOY/U9csED2x72RAUCdALc6dZCfkiKBAZYbcC/O5cuLngDHhi5fDu8OHSzeZZZZbfxump6lo4nOGbY81S7WRFbZm15ZMRHQ6XBs/RJs++VzCbjTyAZjS0Lq7hiaVvpWzJXUZQoBhcBtjoAKANzmN1gdTyFQGgjQUd/448c4tXmVKDSTvs9ygetRHS6NOUvj7DdqTlsBAM2p5gsg6+IT0jIwtk8Xqf2ns03rULs6zsYl4kJisvyb9fhPdmxllOnvWrcm3hrQQz5ny0G2HqSjTqp/j/q1cTExGS//vliy9hQjzMzJQff6tRFWvzbe+Xe1lCo82r45Hm3fApeTUvDyH4sRl5pulKknY4DtC92cneD+X/0+2QVzt+yRLgcsYfjkgQGiS6AxCLiHMb07g8ENthT8YMlaYUNogYkbdR/UOgoBawiwtj7y/vv1TjnHUpSvOh36YcP0avn5qak498IL+iy8Nicz8DW+/hp+rPU36QKStm0bToaHG81NpoFzUJA49JrRoa/5889wr1cPp1lOYKDar43x6dFD1rj4+uvSWcDUGIQIHjkSmcePI2nxYni1b4/QhQtlLbOm02HdVx8icntBhwDDDL9h61ntWkVJv87fI50OB1f8hd1/f693/lnGx3aySTHR0rlAM0Mh3+tcVV2uEFAI3KYIqADAbXpj1bEUAqWGgE6n70lcqUEzNOk7VJT08/Jy0WfUB+DPimylMWeRN1G2LjAMAPRpVEece0NjXf6X6wtEuWjNq1fG5MG9RQNAy+IbjvdwccZH9/UThoBhpl+r0yd7YPhP83HmaryUCVAgsFm1ShJAeO7/FiA7r6Den0GAaff1w8krcbKOs6Mj3ujfHZ1Ca2D/+csY//cyKTUwzNQzULD51Fn9dsgeeLZLG32XA5Y0UMOAtf/P/bJQgg7lvb3w6UMDJSjw09Y9+GnrXsl2MShAPJQpBMoEAjqd0P2jx46VGnqf7t2FOu/VqlUhhz73yhVcfPttxM2dKxn7ck88gaDhw+EaUrjNnZxNp0PCvHmiBcCafVL22YKPdfznXnxRggD+gwahytSpIupHy42LA7UJrn7zjTAMqCtQfsQIWYdt/0jxJ52fegRkEjAAEfjQQ9KpgG0G43/5Beeefx6V3npLWg5a6iGfkZyIpVNeQeKl87KuoYN/YuNybPx+utHtYUu/niMnSjtWZUVHIHJbhLAttMw/nf9OT4xG1aZtsHz6eMSdPaWf1FDktugrqSsUAgqBOwEBFQC4E+6yOqNCoAQROH9gO9Z8+i58gishfNx0nNq6RtoQXc9LR2nMWYJHvilTGWbTqwf6Y8bQcPh7eshemGEf+fsiqf+nGWbL6UR/snozIo5Fymceri5C09eE+ir5+2LiojVGZQL9mtTDD5t34bcdB4TOq42lEz51xQajev3OdULw9sAwfPlfVt/bzRWTh/RBaFA5vLFgBfaeuyTramULrP8f99cyKWWgMbgweXAf0RPQmAUaC4FBgomLI5CXn49qgX6Y/eBAKQ8Y9/cyHLoQA20t1QbxpjySalGFgB4BCsOu+OQN5P3Xxz60fU90HT5BPt+78GfsWTDXCK363fqj42OvKASLgUDMqcNYNestZKUWMLno/Hd+aixqt+sBc+UWtdv2QLdnX7MYvCnGFtQlCgGFwG2GgAoA3GY3VB1HIVCaCLB7wKpP3sTlEwcR9uI7qNywhfz74tG9KO4LXmnMWZoY3Ki5SXd/ff5Kqe1n5ptOb5e6NaWWf8nBYxIE0MyQQm+6vzcXrBKaPYME3erVhJODowQHmKWndaoTgry8fGw7cx6ODkBevk7G9mtcV1r87Y++LOMYGHBxctJn+w3n7d0wFOfik0TsTxvLLgKce8mBY0aCgVq2//DFK/puBxzbtmZVLD10Ahn/dT9wd3EWwUCyATacjJL1rZ3zRt0XtY5CQCEAHF41H9t+/VwPhWHNORlhp3esM4Kp85NjpDWssqIhkBJ7SQQVk69ckAv5t6D5PY+h+cD/iYNveh/4OYMDdToWaKcoUwgoBBQC5hBQAQD1XCgEFAJ2I5AQfQZLp44RGufAN2Yj7nyksAEoTtVn9IeoWLeJ3XNpA0tjziJvooxeQOdfq7M33WIlPx/EpqZJNwDDOn7TcWuORkpdvebw83MK9Hm6uOB8wjXhKDrcvRrWwbKDx43GMuvOuv2rqWlGDrimF2C4np+nBwI93aW7gGZ8Ia1Rzh9R//3MnF6A4dgQjo1LLNT+j2NUC8Ay+qCqbd1xCKz/egpObV0t5zasOWdAd/Xst3Hh8G49Ji4enug7egqCQxvecThdz4Gpi7Ph26l6nQX5DuzYC50ffxWOzs7SzlcLwGvrePoHov+EmdKRR5lCQCGgELCEgAoAqGdDIaAQsBsBjW7ICxr3uRdUgU6JvYwazTugx/Nvy0tJUa005izqHsry+OOXY/HZ2q04GRMnjjlr8FlDP6BpfWnPR4G/N8K7oVVIVbPHYG0/xfb+2XMIGTm5qFU+ABP6dYOzk6N0GWDmvlqAH17t3Ql1gsuLEODSQ8eRn69D4yoV8HJYByw/fBLUHGBGfnjXNtIakOUHpOufiLkKFydHtK1ZDc93aydBiY+WrcfFpBRpC/hQm7vQOqQKyBhgFn/SPb3BtoG0ebsP4sfNe0RfoIKPFx5p11wEBmev2SwdBmgsOSD9n+upDgBl+UlVe7tTEMjJysDKmW/g8vEDcmR3Hz8pBwuoWhOm2gD8/HrKw+4UTM2dk8w6Uv9zswpEG32CKqLvmKnwDa4s/447F4ll08bqSwP4s5CWndD9uTdR3E48dzLe6uwKgTsJARUAuJPutjqrQuA6ESANcemUMUhLiNXP5BtcBX3HTIFPUKVizV4acxZrI+qiMocAmQTvLVojpQg0jT1Q5jaqNnRHIaDLz0XK7t+RGbUNyM+De+1O8G358C1Tc329+zd18tnaj4wwz4DyuBp1QkTpstJS9M+E6klfjF8Pky4LnKFp+INofX9Ba0faznnf4sDS3/X/VvT/YuCsLlEI3KEIqADAHXrj1bEVAsVF4OzeLdj840xkpiSifEhddHl6HPwr1yjudHJdacx5XRtSF990BFj+8MHSdUhMz5C9GOoP3PTNqQ3cuQjodEja/gMyz2yjMobg4ODiDr8Oz8CtctOyj0sJ7D894SoWfTASqXEFmh+GAYDT29di7ZwPjHAoi/X/pM/v+us7HFu7SAIXPZ5/S/6elRVLi4/F4smjkBoXU/D9Z1JGkXT5PJZ+NAbpiXH6LftVrIrw8TPAMgBlCgGFgELAGgIqAKCeD4WAQkAhoBAoUwjsOBONSUsipOShsp8vouISpGvAjKH9QcFAZQqBm4VA1oX9SNr6LXS52XCr3AQ5VyORn5UK77uGwKthv5u1LbvXLYn9mwYA9HXnwZWx6ceZOL5hqX4/huUBdm+ylAeytn7jjx/j1OZV+pXKGnXetMsCgxQDXvtEygDM7Z8HMWUIlDKManqFgELgFkZABQBu4Zuntq4QUAgoBG43BCgW+Nr8FUjKyMSzXdpg+5nzYEBA6x5AJoAyhcBNQUCnQ8K6T5B9+Qic/SojoMerSNz4OXKunoZ7SHv4tX/ypmzL7kVLaP+mAQBSzzs9PhoV6jYulJWu3qy9dIwpSzXpZ3ZtwPqvPoRnQDlUadQKx9cvQWD12ug3dhrcvHzshrM0B0bt2og1n7+nX4L4EcdqTdti77//h33//mwklOrpXw7h46fDr2K10tyWmlshoBC4TRBQAYDb5EaqYygEFAK3LwLMMqYdXlKQbcwuoMQ7uvvAI7QLvBr1h4Nj0cUXyyJa6dk5mPD3chy9HItH2jZDn0Z1MPrPpbiSklom6/91uVlIPxGBjNObkJ8WD9ZW8164lK8F72b3waVczbIIs9pTMRHIvnICSRs/R352Orwa9oV30yGIXz1FAgDeTQbBq/HAYs58Yy4rqf1nZ6RhxccTcCXyqH7j7E3PtnR5OdmFnFYGAcqK5WSkY8XM1xFz8hDaPPAsKtZtLG32fIIrlekAAPFzcHSEq4eXkb6ChmsLtga8e1hZgVntQyGgECjjCKgAQBm/QWp7CgGFwJ2LQH5GEpK2/YDsmCOArqDe2Ngc4FqhHvy7vAgHZ7dbHqhVR05h+sqN0u5v2n39sPnUWfm3m7MTJg/uI10JyoplnFqP1AMLkZ91TezMcG+sC/dt/Qjca7QtK1tW+7hOBFJ2/yYBHwcXD/h3eQHOPhUQv2Y68lJj4VkvDKTX56XEwskzQDQBXIJCi7Ri+rEVSD20BLrcTLhWaAD/zs+X6O+1tf37tBgKz7ph9u3XjECduQsr1GmMPq9Mlvp1zfR6L6lJqNupLzoMG1ms7jFWN6rT4fCqf7B7wVzk5+Sg+T2P4a7wByRAEX1gB1bNfhuunl7SuYC19vx3pfp3oefIidK+UDRuSnN/dqCsdcdhsMWWVazXFL1GToSrp7etoepzhYBCQCEgCKgAgHoQFAIKgZuOADOnObGnkHXxIHITziEvJQb5uVnQ5WSYOL4OIrjl4OQCZ9+KcClXC27VW8EloPoto8BtL9g5cWeQtPkr5KVdE3kyf60DPOt0g0+rh+2dusyOY1vD9SfOYEiLRni8Q0thAxy5dAXNq1fG5MG9RQjwpptOh+RdvyAjciOgy7e6HUcPfwR0GwVnf9WT+6bft+vcgC4vGwmrpyIn/iycfCogMGwMclNikLjhc5mZbA+WBmhWVE2A/IzEgmBCSoHom6ObNwK6vwJnfreVgNnaPwMarsH17F7p3L6tWPPZe8jPyzV7jZu3L3q9/D4qhDbSf26YfecPDcUD7V7YjoGmJQqGgYjNc2fi2Lol0H62b/GvoqTPDHrj3vfq2QGluT87jgCKFK759B1EH9pldfj1duGxZy9qjEJAIXD7IaACALffPVUnUgjcEgiQPk0nKuP0ZuQlXxb6dHGN2W/X4LpCh3cpX7u405SZ6xgMSdz0JfIzk+3aE8sB/Du/cMuffcI/K7ArKhqNKldAeW9PbDgZBScHB4zt0wVhDcrAfTWjoG7rBt0SteG2DqE+R25iNBIiZgjjw7ViIwR0H4W0w0uRemABXAKrw6Nud6Tu+RP5ORkSDPDrMBxOXuXsR46BpR0/IePMFjg4OsGjVkf4lGBrQWv7d/avjICwsXB09bJ7v5aE6DiBs6sbqPxfq2134/l0Ouxf+gf2LpgLRxcXtLznMTTqNaTEg7fc25afZ+PEpuVw9/ZDx8dfQY3mHYQ6v2zaWMSdPYX63frjrv4PYdm0ceJsS/18hao3ZH/2gpwSe0nKE9gq15yVqxGKHs+/Dd/gyvZOqcYpBBQCCgFBQAUA1IOgEFAI3FAEmOHnS3N2zDHo8nJKdm0HB7gE1JBs+K1af82Mf+K6T5CbfLlI2EhN8l33FukaewefuZqAKcvW4fTVBFT288F7g3oipHxAocvz8vMxd+seLNh7RBT872/ZBI93bAkHOxeasWoTlh48bjS6Y2gNvNm/u13Zf7YM/HDZeuw5dxHVA/3w7qCeqFaCXQPSDi1C6qHFNjP/hgegE0ixOCfvIDtRUMPKIgKZUduRvGOufGfp6//XTEVObCS8GvWDd9PBZXHb+j2Vxv7pOB+NWIhDK/8Bs+7UASAdnbX1gdVqlTk8rkadwPLp4yUQ0PHRlxETeQSRW1aj7UPPFQQiyqCxBGDP/Lk4vWMdMpLiRQeA7f4a974PtduHSbBFmUJAIaAQKCoCKgBQVMTUeIWAQqBYCNDxT9k7D9lXjluoZy/WtGYvohCbe832Egi4lQTySNNNXP+pBEeKahSeC+w5ocSzaZoqf2zKtVpUc5R8KhTMWbcN/+w9olen9nZzxeQhfdCwUrBdxzF04F2dnDDorgZ4omNLuDrbpv5n5+ZJ68Atkef0a3WtWxNvDehh19q2BmWe24Xk7T+CzJWiGMtVfNs8BvcQpQVQFNzK2lgJ/hz8V75P+L3i5F0eiZvmwMHRRdgAzv5Vy9qWjfZjef9OtwV7yB7wqT9AWr1Op0O56rWRcCEKjfvcj5aDHy95HQJ7NqTGKAQUAgqBm4SACgDcJODVsgqBOwUB9shO2fsnss7uvC6af3HwcgkMgV+nEUWj4hZnoRK6RijFBxcWzjA7OEqPcddKjZC0aY7Z0oDSyDTn5OXhvUUR2Hb6HGqU80cVf19xsKsG+GHG0P4I9PLQn/zQxRi8tWAVMrJz0L1+LeyKuoCE9AyM7tUJ4U3sry0uLpTcIzUEnBwdRTNg2+nzCCnnj+n3h8PH/fqyZKzPJv07N/lSoe1Ri8Kv8wtIO7IUmWe2ASgs1lia7Izi4qWuK4wARTflu+rCfgn0UMPBt80wuFVuiqQt3yLz7HbRIKHAX+bpLcg8vxvu1VrKd0zqvr+QfnwNHD38pHafOgHC5tnwGXITL8AjtDN8Ww9D1oUDSNnzO/LSrkrNvSbgye/JgpaCkbIef64ZA4KcPyfhvDxfrkF1pMSAa2nGeVMP/IPcpEtwdPeFX8fhcPYOkjPQbO3fFI3zB7Zj43fTpX1f71c+wImNy3Fs7SKh7t8V/iCa9B2qd5qz01MR8eUkXDy8G62HPiOfxZ8/jU0/fIy4c6cQ2r4XOj42Cvn5edj0/cc4s2s9GvS4G+0efl6/LMfv+OMrXD5+QMaVr1EH7YeNRFDNa98d7DrA1njsNNBvzFRhGZzasgo7532LnMx0fdkBBfxWz34HVyKPoMMjL0nGf/c/Pxi1zTM9L9v/UbPg6Jp/7dpfcO2G6PL0uEL0+zM71mPjjx/D0dEJfcd8hPIhddWvmkJAIaAQKHMIqABAmbslakMKgdsHgexLh6WuNS89/qYdig6af7dRZT4IQCeBPcbpbBZ6Oa3WAv4dR0h2P3HjF8iK3ltoTEmLhnEBzanO1wET+nWFl5sr3v13Nfw83PHJAwMQ5FNQM0yXd+KiNdh4Mgr1KgZh6r19MXFxBHafvSCCfs93a1eq999wfTr/T3dqhdf+WSH7K4kAQMquX5F+cl0h597B1RP+nUaIYjuZLRSEE+FKE1M6AKV6+0tkckulN85+BfXx4pzHnhJxPtL9U/b/LbX61N5g8E0T8DMMxKUemI+0w8vk95Yq+7rsdNEN0PRODH9nM8/uKGCY5OXArWpz6QBAy4zahuSd/1eIeeIR2lW6TLA7CEsTqB1g2ilEuhV0eg6uFRsgfvVHhfcPSPCK+immtvbLSUI7d3J1g3dgMJIuM/hQYAwKdH1mvL7G/+Tmldj43TTBg2r0dNA3fDcNmoK9JvaXlhArNe38eeM+96HtgyNkvtPb12Lj99OlFt/QDIUEKTbIPUXt3gT/StXQd8xUHFj6h5QgMKNPq9WmG7o/9ybO7NqAtV+8Lz+nFsGlo/twautqq88JafWthw7Hhm8+KrS/s7s3GZ1Hm6hq41YIe+k9PQ2fFP2lU8cg8eI5vcigYQeEEnlQ1SQKAYWAQqAEEFABgBIAUU2hEFAImCCg0yHtyDKkHV5c8nX+xQBbMm1dXyrRllrF2IbVS5K2fo/MqK2FxpgK/GlUXtOBJR0AMHSqtYz/vvMX8dHyDahZPgAf3x8uAQF5gY+Nx9i/liEpIxPDu7TB/a2aiII/AwAjwzoIlb807XJSCkb/uRRXUlLxaPvm6BgagrHzlpZIAIAZWTp/+ZmF2/0ZOvZ56QlIiKCK+5VCR1UBgNK8+9c/t3HpjYO073Py8EPm+T1wZJCny4tgCz12AHB094OTVyBy4qL03TcMgz+GpTgJaz9B9uXDEjTwahQuJQS6nEz9hp18ghHQY4y0DUzd/zfSjiyXz7ybDIJX44FgJxAGlfIzk6TziXuNNsiJP4fcxPOyx8Ce42GoS0ExVLcqTWWffA4d3XwQ0GM0uI7WwcBw/x61OsC37eNmAdz++xwcWvGXfMba/gY9BsHJxRUHl88T5X/N2ebnmrK+d7kK6Pzkq1j/zUdIT7zWvYS6AGQRSHb8++kyZ/cRb0gAgQJ3S6eMAYMDHr7+ss6x9UtFU4AW0rKTOPVZaalYOuUVJF46j9pte6BSg2ayrub8c2yr+54SYT9t73S++46egoCqIbh8/CD2Lf4FV04dAQMLLe55FG5evpKpD6hWC75BlSRIYLq/1KuXRSgw+cpFeAUGoWm/B6RVILsgmHYxYOvB7b99KXtiV4Hmdw+7/odTzaAQUAgoBEoBARUAKAVQ1ZQKgTsZAWa3mPVn5sp873oz6Dg4ykuwS3BdaelHJX9mkzTLS4tHTlykvHRTSyA/O72IEJftVnnZV04giU6mmXNpFGPtwAyspO7/p9D5SzoAYOhUa7X0X7DGf89h9GlUR5T5Nftp6x78tHUvfN3dMO3+cAT7eGHMvKWIikvE+L5d0KN+6Sr4RxyLlMCEo4MD3ujfHW7OTnj33zVSCjDpnl5FfFaMh7PkglRvU6NjaJg9NW3jZjheBQCu6xaU+sVZFw8gacs34pyzbCggbIzQ+SlW6uxXSej0iRu/LGjR5+AglBcnnyAEdB8t2f/0YyuQsvdvYYh41OoE37aPCZNHYwU4+1Zi2hy5SRfhXr2VtDslU8QoWLBmGvg94ODkCt/2T0ppAYMO6SciqNcMrwZ9wNaC8SI8eApkAHjUbK8PTjHb79f2cZnz2roVhb3AdpX6FoNm9m8O4L0Lf8aeBXPh4OCADo++jPpd+4tTv+iDkUiNu6LPcPPaFTNfR8zJQ6hU/y5xrs/v24a6XfoJgyArNVkfLFg583WcP7BD+tX3GztV6PEMKJD6r7EKqjRupVfq59wevgHiSCfFRAs9n8GHRr3vxfl9W6HT5aNygxY4vmGpHCHshXdQpXFLLHzveSRdjoZPUEUMeH02PP0D5XON1WCp/eD6r6dIEIDlABp9//Cq+dj26+eyv7AX30H1Zu2lHIKBAjIRwifMlMCFYfafa5WrUQd9x0yRLgTKFAIKAYVAWUNABQDK2h1R+1EI3MIIsG42edsPkjkzVwttfDQHyaTxRdazbg/7s/M6nbxA8+Wcra1sr1OwqiFdu6xBbMnJFAG5to9L5k+zGxUA0JxqKvszi9+lTohk2WOSU0RYr12tgv7k1AkY//dyHIi+jNpBgUK5v5KSJhl4GgMC/Hlp2tcbduDPXQf1AQgyD/gzsgEebd+i2EtbC8xIBjZsnF50UQUAig3zTb/QkFWj6TWwzCb95Hp41ukqHUX0DjS/S/h72XqYCI3SkrfPRcbpTYCDo1D9PeuGSaAyYe1MsLafwSJdbjZcqzSFe/XW8h1J1gG/93xaPiSaHglrpknnD9EQ6PEqnH0qIn71FORcPQ2h8nd5Aa5BdaXOPy8lFt7N70fGqXV61oBWEmDIRtDaFZo+m6b7N3cDtACAq4eXOLJBtRogOeYClkx5BemJ8Xqnnpl6LSjgFRCErPQUhHbohWYDHsbiyS9LsIDt6sgCOLJ6IXT5efCtUAUDXp8FDx8/RHzxvlD2ee2AN2ZJVl1b29y+GJDwCa6MtLgrCHvpaikVpwAAIABJREFUXeRlZ4suAK1Ox97ITEmUIAOtSqOW6Dlyop6iby0AkJOVgZUz3xANAr1jb7A/BhP6vzYTcVEnsenHGchMSULLIU/grgEPS6B788+zRSOBwYaMpARhATAg0mvk+1BlADf9V1xtQCGgEDBBQAUA1COhEFAIlAwCReiRzqyZT4sH4FalWfFV64tRZuBmUEtfMoe+/lmkP/faT4Tma2pa/TGz+5oZUoUNx5e0COC0FRuw4vBJeLq6YOLdvcAuANNXbkTjKhXw4eA+emV+MgVe/mMx4lLToTEF2Mpv5urNaFKlAj66t69dLfyKiyRLFbRygwq+3vh4aH/MXrMZhy7EYPLgPrLf4hprrzNOrS98OR29ZvfBs/41dkFeaiwSIj4W4TdTUyKAxb0DN+Y6w/IbZtkpuGlkOh1iF44FRQKZjXev2Q5+bZ/Qf3fFLXtXhP7EsW7/lGTvWToSv2YakJ8nU2mMkdz4M8IWIMOJ3QQ8ancWyn7CqimiDUDNEn3WfuWHop9C4cHAsLFwDigIumkWv3KylAlwXQoRUjzQkI2gf+5k/+P+0xcpvH9zKGs0esMAgFbrT+e23cMvoFGvwUi8eBYLJ76A3KyC0gY68uETpsPZ1QOLJ49ESmzhdqYV6zZB79GTgXyd1MyzPR8d57vf/gKeAeVFC2D9N1MQtWujfmtkDVBsUDOtNIDOvqbsr33GIAH3GNq+J7oOnyA/FgHBz94VFgPX6j9hpgQiNMtITsTCd0cgLeEqzO3P0dlZSiByMtIloECKP3UM2JZv+x9f4fCKv+ETVAl9Rk/G3kX/h1ObVwl7Qh8kuDGPslpFIaAQUAjYhYAKANgFkxqkEFAI2ELArh7pDo7SDs231f/sz/jbWDj9xBqk7p9vV3s2U9q2rTPdiM/1QmFm1OPNUcc1NW/TvTn7VxHHwdG1QJjP0JiNJGOCTkl+NkXqdOI0sHWZZ53ucA9pZxSIMczql/P2FIf/41WbcD4+Ee8N6inUes12RkUL3T4rN1df///G/BXYGXUBI7q0wb0tG5cqjCmZWVJuEBkbL0yDMX264J2FqxHg5YFp9/WTAEZxjI681PSnFtQiGxoDMv7dXha6uGZSr00RR9MyDoOscHH2oa4pfQQMg2qmJTfSxWTXL2AbSJopK4edARhAIM2emfrAsDHSAYC1+9kxR/Wbd63YEAHdRiGJDKmorfpuAtQnSVw3C9mxJ2WsVtvPzH9CxDTo8nKlfMC39aNgzb7h85awZrowCbinwF4T4OxfTYREsy8fkWESzGjQF8m7fkHGqQ3633tDVpGIjjq5GH1vxJ+PxPLp40GnWAsAMOtOAb+4sydF+Z4UfnffAJA2H7X7mqNer0s4Oj3+inyfsO3e5h9nSlae11P8LzM50Yg98M/bw6VMgOuET5gh7fkYAFj1yZu4eHSvXgPg3N6t+ky/IR0/PzcXO+d9g6MR/8qZg2o3QNzZU9IVQKvDT4g+g1Wz30JWaorsgY5556fGCmNATKfDkTULsfXXz+W/Q1p1lnICshu0/cncNeuhfrcBqNmmK1zcPWWfFA0kg4GBgJ4vvofqzdsj7lyklDHwXBXqNEafVyYrFkDp/xqrFRQCCoEiIKACAEUASw1VCCgEzCNgSanacDSzWHwhpcNZ0kb17IzTW+woB3CAV6N+ouJdFozOhVB/ky4W2o7Wb5wZQs34sq+JeZleYKgcfu0CHZJ3/4rMyE2WWzA6OMCjZgfpVS/1zYBk+0f9sRgxyaniVHevVws/b9srDv7dzRoaLf3v/qOYvWaLZPlZf88sPDPybs7OmDE0HBX9fEoV6ouJyXj598XScrBVSFW0rlEFX23YgWevM/iQfmwVUvb9VbglI520wBoI6DlO6rU1y4jcCHYL0BTetZ/r6dvBpd8KsVSBvo0nz4reh6St30oQkb93rpWbSHCMzjFLAfh7WvC7wfr/fDDYRvYSf2+zWc+fn1uADgOc1VpI0IhZ/QLTyZxatp+/7ywt4Vi3qs2Ezi+lTJxepxPBQLdqLcE9GbKCKOjnXqM1HFy9pCwg58pxg3Ud4Fa5iczJdoDcI43q/2QgMLjgAIeCEKMuH07eQVJWpO2fAUDqFtBYY8/2f5pqPh3zDsNG4tj6JUKPp9VuH4bKDZqL08yAgKOTE/Lz8qROnl0Aqja9VrKkPTZ0vFd8PEEy8aT5N+o1BMfWLZZafc2CatVHwx53I/rQTukMII7+S++iWtO2wgbQqP6GtfemjyVLDhZ/8LKICrL0gIKBB5f/KZR9znPx2D5hK7DOv0m/oaBwYfTBnYjctkbwJ3PA0v78K1dHw7B7RMOAzIfj65YgI6WgawsFDQOr1MTuBT9KgEGXny9zmZYh3Ma/RupoCgGFwC2EgAoA3EI3S21VIVAWETBUqra0P768+rZ7XCiqpWHWsrWm67HllVBsy4AZtv4y3Y6+FpgCYv9ZTnyUZAvFITEyB3g3vUeUxg3NUvu6Qkdnlrr5UHjWC5OPmE1nDX9yZpa09UvPysb5hCRx6rvUDZG2fj7ubjL204itWLjvCLzdXDF5SB8sP3QCLAEIb1IPo3t1Eqdj08ko/LB5t8zh5OAgc47q2VG6CRja4YsxmLN+O07GxCFPp0O1AD+81KO9EeNAG78rKlocfQoNakrgZCakZ+cgIS3j+oIPOp1ebM3cY6LVbht+ZqmLA7PBzApr/djLwGOntmCKgI3yJarrM3CYdX4f+Dto/KvnIMKlOQnnjYJFvIaZedEA0Or6fStd0wswmISsHUevcqIbYGjUAdDp8sDyEnPGYIEwTv5z+DmG37UOzq5GpSjch2ejcLAtKwUEjfdv/Lsfe/qovlWfPQ8K2+exnIEOsTXHnHNt/b9PJWhgaNQG0OXlIebUYRNYHdCw52C0eWC4BALYym/FJ28gLzsL9bv1R8fHXjG7PWblIz6fiPMHtus/p0Nep2MftH/kRWz9v89wYlNBtwUjrF3dROfg0rF9Rj+vVJ9/sxxw6dh+s+uxLKDZgP+hUe/BWPnJm/ogCQeze0LXZ19DzVbXBFPtwVSNUQgoBBQCpY2ACgCUNsJqfoXAbYyAcfss8wflizD7VQvN3IxlXzqE1MNLkBt/tqBloIODtNryDO0Cr0YD7NYIsFivbbKmYeutm31rLIn/cV+mInP8maWstLksszVtAXPn1gTD+Nmusxfw7r+rkZmTK8r6dOIN2211qF0db/bvIToAE/5ZATrjAZ4eeDmsg9T+uzg5Yup9/VAt0B9fr9+Bv/YcMrqeawT5eElpQch/QQAyCej8Z+cW1ExrRgo/12pTs6r8iKKEFPj7Z++RQnOGBpeTMoX+TetLkKK4Zk38z5wwozUmh1lmRnE3pq4rNQSYxU87vAQZkZsKMu86OtNewgZgcM3JM1Ba6yVt+066kXCAk1d5Ued3r9EW/P7JOr9blOkZEGDGPyNygzCTqNavMWyYdU/a/LVk3+k4s/OJT8sHgbxcJG39DrnJF4VZwlIECv3xO5aBPD6T7BzALD/1PjxCu4jYYOreP5FxZquMc/apAJ82jwrjgF0NyERw8i4PnxYPSntAahiQLZUdc0zE+BiYYNDQM7SbfM9q2f/zB3dIhpyifzTS28vXqCNZbi1rT7V/iv21HPyY0O93z/8RLe5+VNrwaUwi05vF+nu2CKSTzSx64973Sh09190571uc2rxSaPXUAWg15AmZn2vTWHu/+rN3kRB9Gj1Hvo/g2pZbi5Lyv/aryUi8EAUP/3JGc7Fk4PDq+Ti08m+h+NNJZxCizQPPwt3Hz+z+uP7RiIUiYpgWf0W+d7jH0PZhwiLQlP61koeM5AT5vPV9T4kOgSU8Su1hVhMrBBQCCgEbCKgAgHpEFAIKgWIjwFZZKXv/NEuTlhdHE7Vs04Ws6gY4OMK7yd2FstqWNstWbclbv5cXYWtW0u3yigueNdV4zlkoy6zTGdX3Gq5rjpJObYSUPZbvjem+tdpj/pzifxT844uus6MjhrVvLo75L9sLsmNss8dOAC1rVNF3AAj28UaVAF/sO38Jj7Rthsc6tMC20+fw/uIIZOXmgZ8zcLDs0AnRC6BpLIHTZBz8tQxJGZnCLOjZIBTsQsB/05jZnzy4t5QZzN2yB/+3fV8BvdbfF70b1cGv2/fr5yzv7SnBh+qB/sW9NUg7vFQ0E8x1mDDHzDCkkBsuaq6Mo9ibUhcqBEoZAa12vVK9AqZW1O5NhVrplfIW1PQKAYWAQkAhcAMQUAGAGwCyWkIhcDsiwJ7YbHNlTvW84LzW1aatZVk1vIpC15eMd8QM5GelWIWbWgR+HZ4ptXIEe++1Nfq/OcfRMl7mdQ0stQu0tD9DBgAp/DNWbZKhVNGfem8/LNh3RDLvmrUOqYomVSriz10HkJqVrWcKhJTzF/E9P08PTFy0BhtPRsHdxRnvDuopLAGttIDzVPT1xt3NG2L98TM4djkWTo4OeKF7e3QKZcvBJYhOKOiMwKDAfS0b40pyKlYeOYmcvHwpD2CLwai4BD1bgVRfLfhg730oNM4G/d9csMUSk4PZ14AeYyRjq0whUNYRYPu9vQt/QvcRb+LMzvUibqdE7Mr6XVP7UwgoBBQCRUdABQCKjpm6QiGgEACElpp+cp1F4T0qUgf0GC2iVuYsZfdvSD8RYRXLotRP28qoawuZo3DfjBtq7fzsVuDfbZT0H9fMopPpVQ4B3V8R5XFDsxZgKHxeYw0BwwDAkBaNhE7P+v3xfy3HlRRT/YFrs9HRJzOgbc1qoh9AJz7qaoLQ/GcM7Q8PF2e8tyhCmAHmzMvNFZ89PEic+y/WbcM/e4zrgvX30AEY0aWtdBgwLFfQggJkARTXcpMvSTu/gpZvhY10b78OT+s/sBqYadAH3s3uLe5W1HUKgRuGACn2K2a+jrT4WPR+5QNsnvsJYk4eQvVm7RH24jtSh69MIaAQUAgoBG4PBFQA4Pa4j+oUCoEbioCt+nKp+2/7ONyrt7K4L70atpWdu5SvhcCeE+yqobyVAgDW1PwJh9YL3NHdV9ApjpNpLx4F61UqCNZ4FNDmDZ1qLQDAn289fQ6TFq/V0+2pAUCNAGoFMPs+pHlDjOjWTgTNqc7//C8LhR3AAMDMof0lk88OA+P/Xo5z8QXq2byOc7C239/THbMfHIjK/r4i5kcdgj3nrnVIYDlCbn6+CA5+PLS/dCgwFCxsV6s6Jt3T67p+Fyyp+RdM6gCf5vfCs34f/RpFDcxc1+bUxQqBUkLgatQJaf3HjH+nJ0ZjxYzXpJ2eNcG9UtqKmlYhoBBQCCgEShkBFQAoZYDV9AqB2xEBW4J7btVawL/jCIuOu73OqSEt3RaO9s5ZFtqy2SpXMDo3a//XzwbFEk3NFkOCPcp5r3Q5BbX05owtwVgSYcg2IPWe2fv4tAx0rhOCtweGiVNPob7P124TkT9S+lvVqKLvAqDR/Pkz2oYTZzBpyVrk63Qo5+2JWQ8MkJaAl5NSMPrPpcIkoAbAK706SdvA3WcvgIJ/kwf3kbIDBgCoC3D8cqxeA+CthatFcNDPwx2fPDhAmALbz5wXnQEGISgC+PH94SCToLiWvH0uMk4XlD+Ymmn5SNaF/QXt40zxpX5F4wHwajywuNtQ1ykEbigCbLu3ds4HaD7oEel1v+iDkWBLvc5PjkHdzn1v6F7UYgoBhYBCQCFQugioAEDp4qtmVwjcdgjkJl4QMTo63ObM0d0H/p1fgEv52hbPLq0DOQdbWFkxc+3WLA1nCy1qEhRukWd8BdtkMdvNPt83y6xnmY0FAC0JLdoSWNTORlwoaJdzNRL52Rn6vuSOnv5wD2kvKuZkbBhaTl4eXp+/EnvPXRQRQDrqzN4zAJCSmYW7qlUSBX8yAAyF/hpUCkK3erVxOjYOa4+fNlL0b1q1IjqGhmDd8UgcvRQr871/Ty80rlwBf+8+hDkbdoiwX41y/ghvUh97zl7AjqhoaRs4tk8XhDWojTcXrJL1yBroUicEVQP89Hvi/g0DA8W5t7aYGYYCgKL8HzEDuYnnCy1FQcWAbqMK4VqcPalrFAI3AgHW/+9ZMBfdR7wB73IVsHzGBDjAAX3HTJH2eMoUAgoBhYBC4PZBQAUAbp97qU6iELghCKQemI+0w8ss1v6zfZVfpxFW95IZtR3JO+YWtP2zZOxN32KotLqyx+ztAmBKr7dn7pIeY1X/wODc7NmduOlL5Gcmm2zBusBiSex3x5loTFoSIZl4QzNt38fuAK/NX4H95y8ZjaOT3rVuTRy6EIOrqWlGnzGo8GCbu/B4hxby88T0DGkneOpKXKE5ejaojdG9OkkHgDVHIzFtxQYpA9CMrIFaQYGyjpOjI8b37YIe9S0Hn6xhY6v+39m/CgLCxsLRxRNJ239A5plthX4PWLbh3+k5aeOoTCFwqyCw9stJOL1jHcJeeAfZGWnY+P10lKsRin5jp0lLQGUKAYWAQkAhcPsgoAIAt8+9VCdRCJQ6ArYypA4Ur+s0Aq4VrGeMpP3fwX+t7reoav3WWrcZLlSUsoLSAtSa/gF7gPu2fxIugSHCkshNvlxoG67B9eDf9aVSzzBvPnUW323aJQKAzMSTmv9q786o5GfsEMSlpmPqig0SBMjT6YSa/0THluhUJwTR8YmYtWaLOOj8rIKPF57u3Bpd69WSsgLN2PLv04it2BJ5VpgDzOY/1OYuDG7eUBx7mg7A/D2H8fO2vaItwLle7tkRQd5eeHPBSsQzkNC3K7rUvSaeWJR7aCuIpHWlsNS+UrQvWj8C95B2RVlWjVUI3HQENs+diWPrlqBywxbISkuW+v+m4Q+i9f3XBC9v+ibVBhQCCgGFgEKgRBBQAYASgVFNohC4MxDIungASVu+sVhTLr3kw8bZFO1L3PgFsqL3WgXNXL91ixewTn7dJ8i+fMTGjTBWu78Zd82WVgFLFPw6P4e0AwtE/M/UyGBghwDVWq7k756t1oketTpJZp8MDl1ulvEGVN1/yd+Q23jG3NxcLF68GLNmzZJTfvjhh2jX7uYFjk5uXomN302TMhyap385hI+fDr+K1W7ju6COphBQCCgE7kwEVADgzrzv6tQKgWIhYJO63uw+eNa3rsJui0WgbUxPt3b1srlXW10JtAnYktC/28uSXb9ZZkurwMkzEA6uXmZry518gkVc0TlAvZSXxv1L2vo9MqO2WpzatUJ9UL/CnPPvWS8MPs3utxn8Ko19qzlvLQToZM+fPx/jxo1DampBW83w8HDMnDkTfn5+JXaYK1euYOrUqVi+fDmGDRuGl156CZ6e5ltk5mSmY8tPsxG5PQK+wZXRYdhIYQMoUwgoBBQCCoHbDwEVALj97qk6kUKgVBCw5bjbm7HPS42VPut5acb13qabLgpV35bjps3tWrGhiLPBwZB8XipwWZw08+wOJG//0br+gZmrlfNf+vcpfvVHoO5CkczBEcr5LxJid/zg/fv346mnnhIcnn/+efz777+gs/7tt9+iYcOGJYJPbGwsxo4dK84/zdvbGz/88AM6d+5cIvOrSRQCCgGFgELg1kVABQBu3Xundq4QuKEI5MRHIXHdLIsq+/Y67LbKCLRD2dsBIDvmKBI3zYHORkcB1mf7tX8ablWb2cQtLyUG6SfXIvvSYeRlJP1X8qCTmnuPWh3h0/Ihm3PkJpxH8o6fkJNwFviPVmvzousYwK4AXo36y/80y0uPR8quX6WUQJfDDgAA2yC6V2shZzBV/7dreZ1OSi3ST61HbnwU8jNToMvPLbjUwREUwXOr1AheDfuBbQrtNarqpx5ciKzofQWih7p8mY96Ev6dn7O6V2bk009EIDNqG/JSrhTsx8ERzn6V4N10CNyqNL22DZ1O1uF4DRN791i8cQ4gm8W/y4uqbKN4AN5WV2VnZ2PixIni7I8ePVoCAPz3Tz/9JIGANm3aXPd58/Ly8NVXX8m8I0eORHJyMn788UdhAzz66KPXPb+aQCGgEFAIKARubQRUAODWvn9q9wqBG4ZA+ok1SNnzZ4FjVsjsr623Ps9/E9vZAYAsAktCeaZbdK3UGAFdR1rN/mddOIDU/f8gN/miRafdrjICuzUJSvb2GXY4oNaAtKlLNlbn/89Th3fTe+DVKNzuDdCpTju8BBkn1yM/K8XmdQ6OznCv0QY+rR62GWggrT5p81dmWSHEO6D7K3AOqF5oTdnTwUUSrLHkzIswX9vH4V69lVzPAEPS1m8L0/htnuh6BjjAp/m98Kzf53omUdfeBgjs3bsXjz/+uJyETnmdOnXw2muv4ciRI/j6669Ru3bxOlgYQhMZGYnhw4fDzc0Nc+bMwc6dO/HCCy+oAMBt8PyoIygEFAIKgZJAQAUASgJFNYdC4A5AIGnLt8g8u93sSZlV9u/yAqhOb8us6gho/r+LO/w6PAO3ygaZW5OJmelN3Pg5cpMu2lpSstLWWrMxU568/SdkxxyxI1vvAJfAGrKmlDHo8uHkXR4etTvDo3YXCTCIJkHEDLscZZubL8IAZtwDw8bA0cMfNts1hrSHX/sn7ZqdDnrytu/NdiSwNYGtjgUsLSGzxJzgIeemKGJAj9Fw9q9qtBTvPwUpc+LPWmxJqV1gWPqRvH0uMk5vsrXtEv/c+64hwopQdmsiwLp90umZRU9JScHbb7+NgQMHgu0u7TVm5j/++GPMmDEDAwYMkP9PT08XFoC7uzs+++wzBAYG2judxXHM/r/zzjt49tln8eabb+L777+Xf8+dOxe9e/e+7nNc9wbVBAoBhYBCQCFwUxFQAYCbCr9aXCFwayBgq/7f0PG0daKEtVTrP2x1GBXuA3q8CifvILPj2EEgeecvyM9MsrWcUMG9Gw+AV+OBZsdmRm0XVff8bONe9bYnNhnBdZrcLVl1e8sciryGjQsYmAjoOU5GJaye+p9zbP4i7yaDLGJieEXG6S1I2fObxc4Pts/gAI9aHSQLb85sYWVODNIaY8DcGobPpz3Pn+0zFW0E2RBkQjBIpOzWRCAhIUEc9bVr18oBSKUnxZ6Ou70WExMjQnwbNmzA+PHjMWrUKGzatAlPPPGEZOxfffVVODk52Tud2XGk+7O0gB0GPv/8c/Tr108YBocOHRKGAQMM13uO69qgulghoBBQCCgEbjoCKgBw02+B2oBCoOwjQBo5hfvyM8w73PbW/7O2O2HNNJuZZM2RdXByNQIn52okUqU93nE7MvW81AHuNdvBr+0Than/rAU/tAjpR5Zdq2G/zlvh/l9WnftL3PD5Daox/2/TBgEIW3oN9jqkGac3m295V0ScHF094deZDJG6ha60xQhxq9oc/p2f119Hkb7EzV+BJQ72mmEAwJ4WlPbOa+84Z99KwmIgM0PZrYkA2/axbv+TTz5B/fr18dZbb6Fly5ZFOsyOHTvw8MMPi/L/H3/8gU6dOgkj4JdffpFygObNmxdpPnODWUrw9NNPIy0tDT///LMwDMgEePDBB0UUkHa957juTaoJFAIKAYWAQuCmIqACADcVfrW4QuDWQMBWltarYV9433WvzcPYS403dPpyky+DyvmZZ7YgLy3eJt372iYc4FqhnoivmRO7Szu0CKmHFlvQNLB5FLMDtAAASwMSIqYjL/Vq8SYq6lUODnAPaQffNo+Czr0tnQV7SjYyz+0q6FZg2u++qHv7b7y5Z8QWs4TsDZ8WQ+FZN0xmKYrmg+E2i1IaUczjWbyMTj9LLShmqOzORkCj5jdt2lRE+jIyMsQ5b9++fZHZBJaQXLhwoczZoUMHvPfeexJgiI+PFzZAtWqqfeid/QSq0ysEFAIKgQIEVABAPQkKAYWATQSsOZTmssl0GpnZpeOuy8uR7DudTkdnN1HVNy8keG0bTp6BgKOjMA7k+iKbA9wqN4Ffx+FmnX+qxSfv/D+bzi3P5hJcD551u4M94BPXz7ZYq84tGtZ5px9bgdSDi2yuUeSjGVxATMmW8GrQBxQ51MxWlttWiUVxHW1rZzHHErHFVCBzwL/bKLiUqyk4Jq7/tID9UURzKV8LgT0nyHPIs1FwMCcuqgjBpCIu6OAIJ88AEUH0rN8bFDJUdmcjQGef9fjM9rP+/4MPPsCsWbOwceNGCQaUVPu/2bNnY/LkyWjUqBEqV66MuLg4TJkyBQw6KFMIKAQUAgoBhYAKAKhnQCGgELALAcmWH/zX7FgHM4J9pZFdt2uj0onOGe412xeozzs6F7pMKOSbvixoNWfFnP2rwbfNMHE+aXmpsVIGIcJ/Zoxt+HzbPAb3kLbXPtXpkJsSA+Rly89yrp5Gyt55YObb7BzObvBpPhQu5UKs7s3BxVOEB80ZtQykzCLxgsU5DB1ic4PYOjD95DqrDjKDNNRVcK/RWqZIO7RYmAeWAjYuQaEI7DneaLmMyI3SplDfRtBkM4b1/yz9SDuyzGbwyNx5TMsIOIY45Rvcy+Tdv4HPhiVj+YJPiwesP4Z0/L2DbHY9sPdZVuPKDgIU/nv//felVR+z6WFhBayUbdu2SY19jRo1xKH38PDAkiVLQEfcx8cHM2fOFGX/y5cvS+39li1bRAeA6v/UEOD/Bg8eLGKCbBG4cuVKEetjYKBFixai3s86fkdHR1kvMzNT9sCSgT179mDQoEGiJ/Ddd9+J2J81Y/cBlgF89NFHhc5BkUOWD3zzzTciEujt7S1zjxgxAsHBwfpp2WFgwoQJUmLw5ZdfCquAOgYUNIyNjRXGQbt27crOjVM7UQgoBBQCCoFCCCgGgHooFAIKAZsIJG39HplRW82OM6fSHr/6I6vOlM0FiznA0d0Pvq3/Bzp85oxZ5IQ108HMs2UzXzpgqwzCMFttaW4yIoRWb4HVYK3lnb2QUCCPrRHzs9MtXuJRqxN82z5m9nPqLLC7Qn6m5VZ/LoEh8Os0olBf+6RNc5B5frfZeZ39KiOAHQrcfPSf21Lkd6/RFn4dnkZ2zFEkbpoDnZUzWcPHs24P+LSP/82wAAAgAElEQVR8yCqEtp5ZrbzD3vugxt1eCJjW73ft2lXq6+n8s56ftHuK702fPl2caM0YLLj33nvFuWZt/unTp8WhP3jwIHr27CndBDw9PWUuBhD4P0OrWrWqOPd33XWXjGHAgM6/oQ0bNgwXLlxARESEVdC5FoMKjzzyiF6HgOeg88/SATr2iYnG2hp9+/bFtGnTEBQUBNMuBuyIsGDBAmEcUNeANm7cOMFBmUJAIaAQUAiUXQRUAKDs3hu1M4VAmUGAGWVLbdrMdQCw5UyV9MGY6Xer0Vqy59bo1vYwEyy1rSOlP2Xv3xaz4k4+wQjoMUao35bsRgQAbGXVTevqTffK0oiMU+stnoFBFrZ81JgRhgOZoU/d/4/Za80xAKw/Jw7waX4vPOp0t9om0NazZK/goa1nVgUAbCF9e3/+008/iXPboEEDcfBDQ0MRHR2N5557Djt37pQWfuwUQHFAQ6ODzIz4+vXr8cAD1xgkdMJZEuDvXyAM+ffff0u2n5n3F198EXXr1pU5meVnEOGee+6RUgEGALQxFStWxIcffijlA2QnnD17VjLwvIbzDxkyROZmgKFmzZrw9fUVYUDTcxw/flyCEydPnkR4eLgEKL744gscPXpUrmd2n+KFhh0GyDqoV68eRo4cqXf+OZbMh6FDh97eD4M6nUJAIaAQuMURUAGAW/wGqu0rBG4EAtacI3OK/bZq0Etqz6Tds8c76f6iG2DF8lJikLB2pkUKPy+V2vjur4BBDVNL2vItMs9ut7gCKeIBYQUq25aMLQeTd8wtVQaALVV9awKAtsULHURvwLuZecFHa2tr2XwNm7z0hAKhxJQrZuHSSkvy0xMLOhHk5xqN4+ds78h50o8z86mzMI+HBCwY2LFoOh3iV0+REg1LpgIAJfVbazKPTofow7ux7ZfPkHQ5GkG16qPH82/Du9w12nkprWz3tFlZWXjnnXck886sPR1yPz8/kBVAmnyFChWkhR8DAx07dgSz9pMmTTIKFvz555/iLNMMs+r8t6FjTUecmXqWA5BdMG/ePCkJYE2/Fmx4+eWXhcpPR5+OORX+eQ1p+VqLP3OZeHPnYFCAgYV3331X1mCrQC8vL325Avc3cOBACSiQxTBnzhywnSGz/iwVYHChV69ecn4a2RBkFShTCCgEFAIKgbKLgAoAlN17o3amECgTCNhq3Wcus1vSCvLGnp8jnH0riuo9qd3mFP7NAZd6YD7SDi+zXNdOxfnmQ+FZr6C219BsqtUDsEar1+ayliHnmJIoAbDV594aU8EmQ8HdDwHdR8HZv2ohjPKzUgu0B5IuFobfRM2fA3ITzklAhteZMwZjWGaQvP0n5CaeN34EnN3g2/oReQZsBVXsYWawpWD8GgYjYiz+zqkAgO2vo+QrF7B/ye84u2czslKT4ebti+YD/4dGvYYUbsP533SR2yKw8btpyMu9JvZZr0s4Oj3+isVrbO+kZEckJSVJdn716tVC9Wfm3sXFRZ+1Zz1/pUqVhCLPrD2ddjrIFPtj9pxONv+flHmyAZhdpzN+6dIl2Sjp+ywdYAafzniPHj0kmMBxXbp0EQo+s/NkAdA0J5vj6YQzoEANAjIQrAUAzJ2D7Q01ccL//e9/ErhwdXWVIAfPYM7o9NPJZxkDyxOob/DYY4+hVq1a0mKwpAQNS/YuqtkUAgoBhYBCQENABQDUs6AQUAhYRcCWc2QuAKA5eGyzl3P1FPKz0oou3mbQOYAZeeeA6qLsz/XMiftZO4RV5/S/C1nXzhp1cwGF3ORLIgDIrgRmzYyDa25caQcA7BEAtMZUsMUeMKfkL+fU6ZC0/QdkntlmNsBCwUIpj/Aqp4fFVrCBzBIKDKbs+8fk2XGAR60O8G37uMxlC1N7mBm2nnGuowIAln/D8nNzsX/p79i/6BcjR55XOLu5o8/oD1GxbpNCE8Sfj8Ty6eORkZyIgKo1UatNNxxc9id8giuh39hpcPO6phdxM7+mDan+r7/+uj6TTxE8ttrTjE4+6/01tgAz/qTK5+fnY8yYMeK4d/5/9s4DSqoqeeM1OScYGHIccs4ZyVkRBFH/q7u6xnVVVEyYs2tAzGHNukYEyQw555wzwwDDkCbn+D9fja993dM93QMzOuGrc/YI3ffdd+/vNntO1a36ql8/ufXWW/XGHvPaGtT6Y2JitBb/xhtv1CwAiPD98MMP8uCDD+pwiAB2797d6lHU8c+YMUMDEEjpN97t4eFhGRcdHa1znjhxQox9IGgAccBNmzZpJgE6Bvj6+mpWAtb4448/6vMoO0DK/7Ztf2h8oNYfN//obICMg27duqkwIDIgaCRAAiRAAuWXAAMA5fdsuDISKBcEnDlHrjpGxXUSMDbq5uEtwb1uE9/6XUp17xnH10vKlm8dqs1rXXzHCeLfcqjd90LYLnnDF47V+71cSDN3wVm90gwAp4EK1AMXI4hXnNaDOgHtrlHlf7MhNR9K/hnH1zkI8tgvG3CmqeBTt70KEULU0GyewbUlbNBD4u5XWDvtTEjQFQFAZ79xvMfV33mp/nArwGT5ebmy+adPZf/SWeLh5S2RvYdIRGRb2b98tlw4flB30Omav0nncYUBG8Pw3IqPXpLobWvF2y9ARkx5TQLCasjcl+8XN3d3GTP1XfEPLb6s58/CA+X7O++8U/bt26c343Dy4bzDcd67d68uA+J6SI+H8r9xC4/gADIGUEuP2/XY2FgZNmyY1uPDaYaCPr7DM56ennqDjzR81NCjFh+ONLoDnDp1SiZPnizr1q3Tdxk1+cb+US4wc+ZMDTwgE2D37t2aOfDee+9peQIMY+DcY40ISBj7OHr0qGoTIAvBXN6AbAEEHBYsWGB5n1HygPkwL0oiELBAVwHU/g8cOFCzFsLCHOug/FlnxveQAAmQAAk4JsAAAH8dJEACxRJw5hy56hg5c9SwCHe/EAkb9LDAyStNK66LgSvvdRa8UO2AQQ9rC7jizJlA35UGALLPH5LE1R9IQU6G3WUUJ4jnrNSjyLMFBZJ1ZqekbP+pWF0FR6KKzpgiIwMBDXRuMEzX0OVG8Yvsb/msuKCFqwKArpR4uPo7L83fbUWY68y+bbJk+lPiGxwqQ+57XsIbNddlH16zSNZ88ab+GTf7A+95ymo7l2KOycI3HtFSgUZd+ur36YnxMu/lByQwPEKGP/iKePn5lwsEly5d0vr71atXy8SJE2X48OFaKw9HG235YMaNO27v4fTjO4yFUwynG45+Tk6OQLG/d+/eOp9xk2/uJgCn/4477pB27drpeJQdoKQAGQEQDMR/0VYQ74AQYXx8vAYTVqxYoQEDtBSE4w9DIAHBChhEBqFDUL16dcF+zPvYtWuXliQY+0CWAt6LcgRkGiBYgGCFOQCA5yFAiMAFMgUgksgAQLn4uXIRJEACJOCUAAMAThFxAAlUbQLObpVddYycqayDsrnve2lRdyktvlYbrW13ZM5EDb3Cm0i1IY87rVl2lvZ+pRkQTucvJlPBqSifh5em3XuFN9Xb/swT6yUvLd6xpgLOM7iWhA6YXKRdIDg7Dcr4BEl+lnUrQqTzhw54QMAJ5ixoUZKAirPfp62IYWn9Piv6PLH7t8uaL6fJwLuflJpNW1m2E711jSz7oDA9vuWA0dLn74Xp64Zt+eUz2b3gR3H38JTB/35WGnTsJUfWLVY9gBZXjSoy/q/kBEcct+dwhA1DSjxq8r/77jv9CEJ9CAyY6+zNY1EXDwf6lltu0Rv3++67T9PnDQcd3+HGHdkG9gzZBm3btlWxPqPlnnlcx44d5eWXX5ZGjRqpQCBu7m0NWgEoJ4Czbl4bggnIZIiKirJ6BAEFdBdAVwCYuZWhkd2QkpKi5Q1oI2jWPPgrz4vvJgESIAESKJ4AAwD8hZAACRRLwJlYmysBAGdZBMYCHNaYX8EZ5SaeloTl04o4k+YpA1qPkMAO9pXtXQkguOIcqsI+uhAUIzSHrgbB3f8uvo16XNaOndXDF5ep4OycRdwE6yvIg1ibfcV986K9whpISJ+7BCJ89sxZAMD2GWgzhPS6XXzqdbR8hfKAxJXTJT873e47EIBAZwZ332DHPAsKJO1AlEAkUgryHY5zpHVxWQdVBR7aMftb2f7b17rTztf+XTqNvfmPc8tIl6i3p8q5I3slsHqEjJk6XVASsOjNxyUt/rwMvu85qd/+8v4NlBVapPzDwV6yZIl06tRJHXi0BISAHlLqIZhXo0ZhBhBa/sFRR+o+bsVR8z9r1ixtwYcAAEoEUD/ft29f/a9hGA9RPbwDgQA44AgqoDYfpQGwDRs2aOr9mjVrBAJ+uKGfMGGCCgFCnA+GLAG8C/X7mAflCcgGwP+QMWC7D6wD5QcQHoSOAJ7HupHVgKADyhBgyHbAPnfu3Clvv/22ZiJA+BDPQXsA7QuRvWDWHSir8+C8JEACJEACl0+AAYDLZ8cnSaBKEHDmvLsSAHDmqBkgi3PELxe20/p9J073lQYQsG6ksSeuek+Qou/M7NXZO3vG+D5116+Stn+Rw+HFZVg4DwC4tgoECfyaDZDADuOLFWuMX4K2e/ZvO+29yfb2H2OclVS4ElDSUoS985yKVNprd+kakao5atOPH8veqBm6+cH3PiuNuvazgEg4fUIWvD5FMlOSpE7rztJ68FjB+JQLZyWyz1Dp94+Hxd3Ts9KAg+NspMnjlhzBAfwPqvkQCaTDXGmOmhshARIggQpBgAGACnFMXCQJ/HUEnAUAXFFZd9aqDbtztV67pCScOYnO0u6dPa8Cgp2vF//mRdsH6lqdKOTb7senXicJ7fevkm5Tx+M2POvsPofPFneLrSUAaIWXev6y3g3H37tWawnqepN4+Bcv3oaAyMXZjwmyK1wx/W10u1nV/83mLODhTAAwM3qjJG/5zkpnwNF6XGkn6MpeqsIY3OYve/95idm5Qev4Rzz0mtSMbG3ZOlr/rfr0VYFyvdlqtWgvQ+9/Qbz9AysVJpQQoL0eaupxsw4RP9ygw1544QVV3aeRAAmQAAmQwJ9FgAGAP4s030MCFZSAswCAK6nRzgTfgMbd21/rxb2qNy5VUs7S4p3ViSet/ViQReDING2/xz/Et6F1Wy4dX0LnH4+g5WG1wVMsKveuwsg+d0CzDApT9O1bcWeFFocX5z/tUEDQ/oxu4uEfpnv3bzFERRydWV7KeUla94nkJMQ4G2r53jOkTmEqv4+1Y1i8NoObBHW6TvxbDrf7npwLRyVx7UeqI+CKubnY6cGVuSrrmNzsLLkUc1SSYmO0LWDyuTMubRWq/y36j5Tuk+4SL9/CNPaL0YdlybvPSF52loyY8h8VF0SGwOLpT0pGUoLlM7QgXP/tu3J47SKJ7D1U+v/zEYk/dVzWfvmWrqVZn+HS+5b7xc3NXQ6smCM75/xPcjLT5ao7HrfKSsA78dzmnz6RuEO7JTiirgy5/wXxCwq1iBHae1fqpXOy8X8fSMyujVK7ZQfNdrAXwIDT//rrrzMA4NIvgoNIgARIgATKkgADAGVJl3OTQGUgUFAg8UuRrn3c7m5ccVidiegVOr41C3vF+5duCylnAYDiHDtN/18xXfIzkxyepMMAQkGBpO6ZrX3qi6stt53YntK9s59RVuxuSd74VbE6B5ijuACAK0EazIH14ax86ncRvyZ97Ar82V1vQYGkH10pabtnu3zzXziPmwS0GSmB7cdZTetMub+4wExJnX9jHYHtr5WANqOcHUeV/B7O/9J3nxF0BSiJoTSg28TbJbhmXavH1n39thxcOV9bAY5+/G11yPctmSUbv/9A2wWOefIdCaxeU+IO75GoaU9Iblam9LzpXglv3FyWvPO0dheARTRrK0Puf162/PRfObIuypJ1gLKDXn+7r/CdBQWya/4Psm3WV1KQb60DgfePfPQtCa1dv8i7Ipq1kaXvPStp8Rd0GqOdYY0mf4ghGpuCAj9q6rt166YZAKibhzEDoCS/Fo4lARIgARIoDQIMAJQGRc5BApWcQHGt1tx9grQvu2doPft+X162JCx9XXLiTxZLyVUl/ZKidhoAQHp515vEr+kfNcqGU5C08XNB+UJxZjcAcJnOv/Ge4tTzbdeSfmSFpO6aKQU5he3IijNHdeyu1sFjbggUhvT8p9OOB+Z1ZJ8/rO0CcxNOuSQgaH4WfKH8j7aAZnO1a4FtZoY6/+s+EWS2lNSwhrDBUwSChI5MMxzW/1dyEk6KtkDs/+9ix5d0DeV1PAIAKz5+WWJ2rLdaoqe3j4Q3bqGt/Xz8AwXO8aFV8+XswV06zlYfAJ9lpaVoi8BLJ49K3TZd9CYeZgQYUCow7MGXxcvHzxIUgPPd+5YHZPusryX5/B+ZB+guEN6omUCU0Fxy0HXCP6XD6Bt1XpQkoPtAXm6O+AQESatB10jsgR1y/uh+CapRS8ZMfVcDEUYAAu/qf8djsnXGZ5IY+0cmizkwYXtOUPm/6aabJCAgQNP/P/vsMxXnQycAQ2SvvJ4t10UCJEACJFC5CDAAULnOk7shgTIhkLzpa8k4vtbu3MWmwItIXuoFSVj+VrG94gsdy14S0uu2Ul+/s9Z4eCFuxsMGTLZy1Fx1im3V6QvycyVl6/faKs/Rzf8favqOt4uAiKroO6inz89KVaca+3M1wwBlFiH97hXoNqgVFEjKzl8k/dAyl+fAjbxv/c4S1O1vRVLyrXZTUCBZsXs0CyI38ZS+63JMsxYGP1ok4OBctNBNbG/ss07vkOTN3zrMlMBZQp/Aobm5i3/zgRLUaVLRAIiR4bBnrmV+R9oFl8OhIj1jFgA0O9rGHlZ89JIc37xS/2ovAID0/0VvPqaBgLbDJ0iPG+6WSzHHNCiAm31zW0FjrpBa9SS0biM5vWuTdLzmb3JgxVxJT7gojbtdpd0G/ELCpF7bbnrTD4d78H3PS8NOvSX1YpwsfONRST4fK37BYTL8oVc0G8HoUmAONhjvQjZAjaat5ei6xRosOHtot0DYsHrDSBn5yBsaRLC1c+fOaeeA1atX61doI/jll19Kv342gceKdNBcKwmQAAmQQIUkwABAhTw2LpoE/lwC6QejJGXHrw5vb4tT74fyfeLqD5zUlhdfr30lu82Jj5bEle8IHOZiPDt1ipHeDVHA9MPLJOv0ToEz74p5htaXwA7XSn56oqQfWiq5yXEOWeF23yOwhjrHzgwOqU/d9uLboLt4BBQK66EUI/PMLsk5f6jYen9Hc+MWO7DDOMnPyZC0vfMFZQ6utPWznQ9BDK+aLcS3bgdBsAJWkJ8nORcOS1bcAV1nQU6Gsy06+b6oE2884DwAIBo8Cex4nQYqcC7ZcQccnilYQ8cg48gKh20FC9/tptkufk37iHeNZlKQmy2ZMVsk8+QWu4EFdEMIaF3YR70qWE5Whix++0mto3f38FRRv3rtrfUxnAUATu5YL8vee1Zv7PvdNkWa9xuhN/hGW0HjsxxTO0G/kGqqF9Ck5yBpO2y8LPjPw5KeGK83+FmpKZoxELt/h85hLis4vGaRrPniTT0aaBC0GzFRtQvmv/agPm8EG+y9q2bTVtL7lsmy+O0nJPHsKUG2weB/P6v7tjXsBa0AH330UUlNTZU777xTpk6dSgHAqvCPgnskARIggXJGgAGAcnYgXA4JlEcCqDFHWrOjNHMI92lqtId3keXDmU7Z/nOxN8zOlPivhImzWvErmbukz7r7hUpon7ukID9HEtd+LAUO+teXdN7KOr5YfYaEGElY8baTwI6LZNzcJbDtGAloM0YSVr0r2Wf3uvig82FVLQBgdp4dpcQ7yxDALf3WGZ+Lu4eHDL3/RQmt08ByS2/uKpCVkiwzn7ldHXWYT2Cw3sAjELBo2uMCpx3Wov8o6fP3yYLAw4mtqwWO+/CHX9OafdTwn9y+Tm/tRz8+TcLqNRZ7AYic9DT57fl7NFMA5unjK8MfelX8Q6oVCRY4+lUgCHDhwgXJzc2VWrVqibu7u/MfEEeQAAmQAAmQQCkTYACglIFyOhKojAScdQIoklpugpCy7QdJP7y8WCxQjw8b9LB4BtcuE3ypu2dJ2r6Fl3XTrQtycxfvGpGSfeFoCVLlrbfi7hssoX3v0XIDWNKGLyQzekOZ7PdKJ3WlROFK3+HK856hdQvV/70Digx3pgHgyvzG2eKGPrDdWE3rzzqzS5I2fOaSpoKzdzgrj3H2fEX8/vTuzarej1aA5vR5817ghK/48EW94a/TqpMMnfySQCtA/13EnZK5Lz0gWWnJ4uHlrfX/xzYuk6Prluj3EP67+sl3xTcoVG/uj25YapnauIGP2bFBln3wvH5uOOrV6jeRqLcel/PHDkjjrv1l0L+elpSLcTLrmTslJzNDkEFw7bMfin9odVn71dtyaPUCfV5LFLr0lZ3zvpftEAn8vZTFWPeFYwckavqTGnTofO3fpdPYmyvisXHNJEACJEACVYgAAwBV6LC5VRK4EgLO2uH5RV4lwd3+Zv0KdBBY9rpAeK04K87Ru5I1G8/mpZzT2+K8tEuXNR3E3CAUmLj6PclLvVjiOYybf8P5xwRYS+LK6b+XC5R4SrsPoOYcafloCeiqLoDtRFhrcOcbJHXvXMlNcq2NW8lXjzT6OgLBvOLaFvrU6ySh/f5lf3oXf1vFrQ28UPYR0PZqq2HJm76SjOMQs7s83QJjMkftC0vOq+I8Yb7dN+r3bVePG/sF/3lIkuJOaz1+kx4DpX6HnpIYe1IOLJ8j2empVoJ9eB7ZBGkJF/TWvv3oGyXu0C45s3eruHt6SV5Otr7CKA2I3rrGEgBA+8CRj7yuXQLmvny/pF46rxkFzfuOUJ0AtBaEIW2/5cAx4u7uoWuAICCsef+RgvZ/CELg51BQUNglwN67GACoOL9TrpQESIAEqjIBBgCq8ulz7yRQAgJwiFK2fOuwhhrdAEL63aN10YblJp9VAUD0mC/OvGu1kbCBk0uwmpIPhdBdyo7iSxHszWpW5E/bt0BF7UriXOP5kN53imdY/SLTX4kive1kuCUP6nKjeEe0kITl0wTsS2pwWEP73att/hCgQNAHGgqlafidBLS7WnxqtZGEFdMcBmVUQM9edwbTYtIPLpGUnTNKdB7G4wYvdDWwNQgBJq56T6BfcbkGTQEExHwb9bzcKSrcc7j1X/b+8xKzc4PD+n9jU2blffNGERBo3G2AnNm/zdLKDw57u5HXy7qvpmtmgWEhteqKf2i4dhTwDQqRUY++WSSF36jhR1ABYn8QGDRbRPN2cvH4QYvDj++gG+DtHySXTh6xDEXgAUKDF04csnoXggjrv3lHx6ENYZuh1u0qK9whcsEkQAIkQAKVngADAJX+iLlBEigdAhDRQzvA3KTCGlh7pm3PrrrPoqbvqpJ+cSKCpbP6QsX75K3/k4xja1x2GOEIh/a5+w/nvaBAkjZ9KZknNrpwO+wmPnXaSnDP24pVy0drvKT1n15BJoCbeNVoKiG977B0DMiM3ijJW74rXtHeyuty1/Z+wV3/z6oTgnYa2PGzZJ3c4rIgoqPzQjq8b4NuEthpooVHcVklHoHhEjZoingEVHf4E4CjnrDszRIGKdwE7RCVV1BNh3NfSQAE4oPB3W8R79ptSu3nW1Em2r3gR9k28ytNs+9728OW1H5764fjvuXnT+Xi7452eMNm0nXC7VKnZQfZu3SWbPv1CwmoVkMG3DVVQiLqyerPX9d6fe+AIInsNUQ6j/u7xO7bLqs/e13V/lHn7+7pKRlJ8bLorSckI+mSDHvwFUEWAAy1/eu+elsykhPEPyxcuo6/VefZv+w32TH3f5p5ULNpa+l/+6MawFj+4Qty8cQhfb7vrQ+rOKDtuxBQWPz2VJ3f/K6Kcl5cJwmQAAmQQNUjwABA1Ttz7pgELpuAc4f+d2e0xz8kLz1ektZ/JvmZycW+z5Wb3stesO2DBQWSdiBK0vbNc9LuzU28I1pLSM9bBfoEZoPTmbz5a8mM2eqwtZ1xy+0fOaBouzg7m0G3gbQ9cyX9yIoSKOe7CZzkwLZXF94yu7lZzZwZvUnbBOZnpRSDr3COoM43aLcBR5Zz6YSk7pxxWRoI0Ifwqd9Fa+xtWWoGxNqPiv5GIMrXbqym5zszlBEkrvmg2MCUMYe7b4gEtB0tLp9LbpZAwwKtFosrVTDmtxfkcLZ+fk8CJEACJEACJEACfyYBBgD+TNp8FwlUcAKaBYD0cvR1LyWDsxw26CFtrfZnGUoS0BYu89RWbd1X2O7PTdx9AsSrRjMJaDVcvMKbFrucrDO7BeKCeclx+jwCGbhR9m3cS9vJ4e8lNcyD23a0lUN7PvD+w/F0EzcvX/HwCxHvWq3Ft2F3p2vE8+kHF+t8RfYZ3lT8mw3UuWyDB47WnZ+dJsguyD67r3B92enWgRQ3d3H38hX3gOpaCuLToKt4h0cWOz/mStnxi+Qmx2qNtbtvkPg3G6CK/K6uC9z0PE9sKNQV+L19I84A83lWayT+kVeVaK9mBvp7ObpKsmN3Sy7mz8n8PQOk8ExQ5oHz8GvazyqDoqTnz/EkQAIkQAIkQAIkUNYEGAAoa8KcnwQqGQE4WcnQAsgrFMm6UoMwXrXBj7rs7F3p+/g8CZAACZAACZAACZAACVRVAgwAVNWT575J4HIJlKgO3slL3NwlqOME8W859HJXw+dIgARIgARIgARIgARIgARcJMAAgIugOIwESOAPAqWhko7ZPIIipNrgKYLWczQSIAESIAESIAESIAESIIGyJcAAQNny5ewkUGkJoC4aAm45F49d1h5V/K/LjeIX2f+ynudDJEACJEACJEACJEACJEACJSPAAEDJeHE0CZCAiQAyAVK2fl+okv678JpLgNzcVTANbedcFXpzaV4OIgESIAESIAESIAESIAEScEiAAQD+OEiABK6YANrEIRCQk3DSYWs84yVunj6q8A6lfTr/V4yeE5AACZAACZAACZAACZCAywQYALZyBPAAACAASURBVHAZFQeSAAk4I5CXck572Wed2SUoETA6BWg7Nv9Q8a3fVVvk2faDdzYvvycBEiABEiABEiABEiABErhyAgwAXDlDzkACJEACJEACJEACJEACJEACJEAC5Z4AAwDl/oi4QBIgARIgARIgARIgARIgARIgARK4cgIMAFw5Q85AAiRAAiRAAiRAAiRAAiRAAiRAAuWeAAMA5f6IuEASIAESIAESIAESIAESIAESIAESuHICDABcOUPOQAIkQAIkQAIkQAIkQAIkQAIkQALlngADAOX+iLhAEiABEiABEiABEiABEiABEiABErhyAgwAXDlDzkACJEACJEACJEACJEACJEACJEAC5Z4AAwDl/oi4QBIgARIgARIgARIgARIgARIgARK4cgIMAFw5Q85AAiRAAiRAAiRAAiRAAiRAAiRAAuWeAAMA5f6IuEASKD0C6dk58snqzbJ0/1Gd9O4BPeTq9i1L7wVlPBPW//7yDbLy8HFxE7cKs/6yWPeJiwny2sKVcvxigjSoFiLPXTNE6oeFlPEJcHoSIAESIAESIAESIIGKTIABgIp8elw7CdgQ2BJ9Wt5esk4upKbJkFZN5cEhfcXb00NHZefmyUvzl8v6YzGWp0L8fOWNCSOlSY1q5Z5lRV1/Waw7+mKCPDErSi6kpFnO7armjeXpMYPK/TlygSRAAiRAAiRAAiRAAn8dAQYA/jr2fDMJlCqBzSdOq4OP22aYj6eHOoQ9mzTQvy87cEzeiFotnh7uMqB5E1l95IRk5ebJYyP6y6CWTUt1LWUx2ZxdB+SDFRt1X/2bNdYsgLz8Anly9EDpG9mwLF5ZKnOW9roLROTl+Stk5aHj0rB6qNQNDdagTtMa1eTNiaMkyNenVNbNSUiABEiABEiABEiABCofAQYAKt+ZckdVkEBKZpY89usiOXL+kvRqUl+OX4iXuORUubN/d7m+azsNCjwyY6Ecirsg/Zo1kslD+sijMxZq+viUYf1keJtm5ZpaYnqGPPTzAomJT5ShrSPl7qt66PqjLyWW6wBGWax775lzMnVWlAZvcHah/r7y3Jxl4u/tJe/cMEbqhAaX67Pk4kiABEiABEiABEiABP46AgwA/HXs+WYSKDUCxi1z9QB/mXb9KJm+bL1sjT5tCQBsPB4jL85bLrn5Beowd6xfRx76eb7Ep6XLC2OHSsf6tUttLWUx0ZL9R+XNxWvE3c1Nb/xbRITL5J/mCQIf5Xn9ZbHuaUvWyoI9h6ReWIhMu360HLtwSQMAtUOD9O/BzAAoi58g5yQBEiABEiABEiCBSkGAAYBKcYzcRFUmkJGTo7fhB85eENSBTxneT/9++Nwly+244TRGBAfK9Elj5GR8ojw3Z6nUDArUgEGov1+5RYiU9xfmLpM1R6LFdv3hgQHq9FYLKH/rL4t1o+YfgY9zyamatfHI8P4aDMD5tqpdQzrUqy2zduyXvPx8Gd+5jdzRv7u4lduT5cJIgARIgARIgARIgAT+bAIMAPzZxPk+EihlAvvPnpepM6MkLTtHHhzSR1rWqqHp/h7ubuocQ+hvyi8L5NiFeOnSsK68dt0Iefv3W+SbenSQ2/p0LeUVle50ZqfXdv2j2rWQh4b2Ld0XltJsZbHutUdPav1/bn6+njX2D12HqH1HtLQD5QEJ6Rm6A2oClNJBchoSIAESIAESIAESqEQEGACoRIfJrVRNAj9v3SOfrt4sgT7e8sr44SoON3P7PhnRtrk8PKyfHPg9QJCala16AANbNpXHf10kfl6e8ub1o6VWcGC5Bmc4vTl5ebr+azq0Uj2ArNxcDWY0q1m9XK6/LNaNc8Z5G2eNtn8I7sTEJ8ljI6+SVYeOC96L76GTUN61HcrlwXFRJEACJEACJEACJFCJCTAAUIkPl1urGgSe+m2JoMYfNeH/16OjvLd8vdaBG849boeN+nnclq86fFy2n4yV+wf31hvk8m5GgMPNzU1F784kJskPm3fLhM5t5a6rupfb5Zf2ulFSgMDNtpNnLPX/xy/GV5hSjnJ7UFwYCZAACZAACZAACVQhAgwAVKHD5lYrH4G0rGx5+JcFcvT8JU31zy8oEG9PD3n26sHSunZN3bBxawyVeJQH7Dh1VrUCIKZXEerDIV646vAJ8fXyVFHD7zftlOYR4fLU6EG61/Jqpb3u5MwsFW6Mvpgg7evVktfGj5B3l6+XRXsPS0Uo5Siv58R1kQAJkAAJkAAJkEBVIsAAQFU6be610hA4lZAkj81YJOdTUovdU88mDfR7ZAgYFlmzutb9f71huxw+d1EV9V8dP1z7x6Nt3dOzl8rBuAtyQ7f28s++XWVf7Dl5a/FaOZ2QJL2aNpAnRw1UxxutBX/YvEtF6JIyMrUNHcoL7urfXf8My87Nk1cXrtS09F5NGsgLY4dYzdcnsqFMHTVA1f2/37xLSxeQ2v/vgb00OwFp/2hvuPt0nAY44PhviT4tyAbAn+8f1Eta1Kph2RtuydceiZYv120TMPJwc9Pv0fawcXiYFSvs6+NVm+TIuUuSV1AgTcLD5PGRAyzj5u4+KB+v3CTBfj7y9qQxWjLx7rL1su7oSakRFKDlFkjB3xETq5+fSUwWYz94UWmvG/uZ/OM8ZY0ADrI9oPUAe2PCSAn285UnZ0Vpa8dbe3fRoIDZjP1AG8K2c4Ltud/Wt6uWE3y6eotcSE3T0os7+nXTrgsfrtwoqw9HWwJN5b2DRKX5R8+NkAAJkAAJkAAJkEApEGAAoBQgcgoS+LMJ7Dx1Vp6ZvUSdcEcGJ/najq3lYNx57RAAQ5nAuE6t5fO1Wy3Pwlk3HMJft+2Vj1dvVocc7QLhwL+/YoNk5uTq82H+ftprHs88+dsSORRXOK/ZejdtYLmdN9oPomf9Lb06SctaNeWl+cst74ZQ3cvjhmvZwvpjMVJQABdeZFDLphoYgMNpCBhiP8hYQJaDYXDEXx03XBqFhwk+/XTVZpmxfa9lHnvj8Bluzc37MsYhawK6Atm5uaozEBOfqOr6CHo8N3eZZlrAkI3w3DVDJDYxWYMI4ASrHRKkwQIfT49SX/fWk2c03R9nMa5TG0H3B+wDav//GtBTAzFvL12ne0emBJx2w+DgG/uxJw5oe+7g/tHKTSo2COvaqJ48PqK/PD4zysIAn9/ap4sGImgkQAIkQAIkQAIkQAIVgwADABXjnLhKErAiAGf3cNwFWXbwmMzddVBvyqGQjxt6GBx1pIl7urtbHNHqgf5y38Be8uHKTVaZA4ZTXyc0WIy0dbTVwy38O8vW642zYcgeeGviKPlk9WZ1OOGUd6hXS/y9vWX9sZM6DM7v02MGCbIPvtmwXb7ZsEMd5tv7dZOftuwWqOMbhjU2rVFdftu538pph/MKJzYuKUUe+GmeXEpN10ewRwQwXlu4SiBqCDM6AZiDDWhviEDEwr2HNaPAPA5OPdokXkxN1/aHEBXceSpWswwMFokZmdpZAe+4ukMruZSapgEKw6CxcEuvzvLFuj8CKfjO4AMHurTXbRYVRKYB1hvg7WXRejC6Afh4IjgxWLo1qmdZr+HgIzhgBAzMPyjzuf+tZyf5bM0Wq+DS4FZNNfCA7AezQVOiIuhI8P8+SIAESIAESIAESIAECgkwAMBfAglUYALmW2F7jp25FV3nBnU0zX/1kWgZ2KKJ3t4jbd1wWnGzbty2I70eSvJwMvs3b6wlBMg2wE3w5MG95b4f5mq7uSbh1eSt60epow2tAcPgfGIsHP74tHSpGRQgdcNCZM/pOBnbqbUs3X9UAwtw6HGrjnUhlXze7oMaVIDYHxTsccP+wI/z9F0Y85/rRoiHu7s88ssCQU08DF0MMOe8XQd1P3CAnx87RJ15e+NWHz6hGRFIhZ8yrL8MbR2pyvpYf0RwoEyfNEbLDKYtWavvQro9nunSqK5AcwGt9pBJgZIApOVf3b6VLNp3WLMVEPR46dqhZbLuLSdOy/aYWN0z1gVDuQXO3awFgUDPO5PGSK2QIB2DQAc4YK0wc9YE/m7OskB2APiD+7DWzWT+nkMaXOreuJ7sOnVW6oWFSkRwgAZDjCyIrg3rVuB/QVw6CZAACZAACZAACVQtAgwAVK3z5m4rGQFnAQCzA416dTjNLWqFy539umv9OBxrOLi4sTePRb19Zk6O9GraUP7Ru7M8+NN8HQvHt1ZIoGyNPqMk4SQ+OqK/psobt+r2EAf6+Ehufp46yJO6tZfHZizUtcBZhfOK90PdHhoAuF1/Y+Io7WNvXpORug7H86X5K4rcRhvvhRP/0d+uVQf9+bnLrfQPzGvDe9678RrZd/acprvjtt/oLIA6d6wF2Qy+Xl46F0oDEBRAUATBCJQJjGzXQno2rq/lAbghN1Lvy3Ldxh7glD939RCtxTdnSqBk4fUJI8XPq1CH4ev12+W7TTslyMdbUrKyNdMCQZ/Xxg/XDIii556r5QNNa1aXl+evEHc3lDx4iaeHuwoPIvtja/Rp1WSYfsMY1UGgkQAJkAAJkAAJkAAJVAwCDABUjHPiKknALgFzAAA35o8M7281DmJ+UI43atSNW1s4gc/NWabp8YbTitvzu76dZan3h4MHcTnU+5vT2c0vGNe5jdw7oKd+tOZItKbmGyn3KD/AbTJukGGY55Vxw7V23Xg3Pu/XrJE8NXqgTJ21WIMAqOefdv1oDQTsO3NOHpu5SNdkrl2PT8uQR2YskJOXEnVusz6AkZUAJx0ZEBDjQ4DCGAd9g7z8fL1FxxqxXjjR4zu3lVt7d9bP8QzWYhgE9SZ0aWdR4cfnKDOYdv0o2Rx9WkUAzan3KFn459e/alChtNaNjAxkYWDttrf4u07FyWMzF0puXr4lCwFr/N+mnRoAwFkiMwF/N0oZjNIJZBY8+dtii7aC7b7MDCZ1bW/pOmE+J/7zJAESIAESIAESIAESqBgEGACoGOfEVZKAXQLmm98G1ULVIcWtLgxO6OMzF8mJiwmWZzs1qCOvjBumKftwWr08PLQdIGrKpy1eKwv3HrKMhWP+zNWDVXgvat8RFbuDQxvq56v/hWNvHrNk/1F5c/Ea8XR30xv9NnUiLCUFmBT1/kjhxzjcpMMMvYDWdSIszjXKAnDbfvJigjwxK0pLCPLyCywON1LbzRkHSIFH3brRIs9wYDEOfCB+h24JcHgfHNpXHjc592A2om1zGdm2ud7qw8FGB4HZO/dbHGIjIwFZAEY5AtZuONDvLd+g440b8YigQBU6NBxt83oud92otTd3AcDtP8QTcTYI7iAYsi/2vDI1SkGgD/Gfhat0H+CDTA6UL0ydFaX7RGDin327yVuL18iltEKNBZgRSDKyIPCZEQwCo8k/zZNzyalWgQ3+8yQBEiABEiABEiABEqgYBBgAqBjnxFVWUQKn4hPl3eUbtHVeTl6+1AsNVjE9OOwwOOG4OUcrOtyCQ8UeNftIq5+/56AGAXCjjVtjmHHbbzh3eGZY60hJzsiSjSdOiUiBQGRfb8FH9Fc1flszK8rjBh2OMIIOc3Yd0DaChpI+3mloCpjfDfFAIwBgBC3gkBrONWr6B7RsKkv2H9H1N6oeJifjEzV1HUGEPpGNJGrfYTl+IV4dUwQLmtWsrnNibpgxbuWhY1rvD8f1xWuHSts6EWIWxMO7kMYf4OOt2QQrDx3XmnizGYELZBMYazQLHUIZHynx+GxUu5baWnH/2fMq0JeWnVNq6zafNTI5oD0QFuAnC/cc0uAAMhvg7KNMA6UWs3bs03NHIKR7o3qCNoDeHu6SnZeva8J4iEniz/gd4L9GQKhvZENt94cyCJgROIqJT7LoKkDjAWUENBIgARIgARIgARIggYpDgAGAinNWXGkVI+CoVR3S1aHQb6ivw/l/ds5Suy0BG1YPlcT0TBXcQwo5etfDQTe3jDOw4ntvT0+9cTfE8JBqbs9w421uE2eMQSDgmTGD1AGHw4pUetTMm9+NbAJkCsDhNPQHzEEF8/uQDXDfoF5a82+04DO+R/DhngE9ZGzH1vpR9O8ZA+YuA/gc427o3kFvwGFw8J+YGSUoj7Bn4Nupfh3ZpAER0faFUPw3Z1uY+ZgDD8Z80DbArT2yCUpr3Zh77ZFoeXXhSkFbRbPVCAyQID8fDYqYrWZwoLx9/Wj9fdiuwxjn4+Up/l5eqvFg3hdEESGOaGZgLjlhAKCK/R8St0sCJEACJEACJFApCDAAUCmOkZuobAQ2nzitaeS4GbdnEF6DUF54oL9+DUV/9LU/cu6S9m7HzTgCBOgX/8K8ZXorPbFLO/lHny6aNg6H+9WFq1RV3sPNTRXu7+7fXRbtO6I35Hjuzqu661h7hpvjVYeOa7u4cylpOkfbuhHywODeUr9aqOURBBo+WLFBOwI8OWpgoWBdcqpFBPDZqwer+j/MKDOAg47139i9g7b8QzbC2aQU+XDFRtkWc0YzISKCAjSbAdkOZkPGBFoXItU9r6BAxyFj4qoWTaz2Aq4/bN6lmQQJ6ZkajMA7kVkBZx86BWgDiM9funaY6hJgz68uWCmrDp+QCV3ayh39uumrcfv+wtxlEn0pUbw83KV304YatMB8pb1urAGBIXBHUAe6Cljz3Vf10A4ISPmPTUpR/QQzPzNbgxcCI80iquuzKFewPXdkMTw1a7FmRyBwhN+cETw5dO6iBkZu7tmpsv3T435IgARIgARIgARIoFITYACgUh8vN1cRCcDJws05nHZHVlyKfkXcM9dMAiRAAiRAAiRAAiRAAiRQ9gQYACh7xnwDCZSIgLlG3XgQLdgghIcbacOQ+o6bZhoJkAAJkAAJkAAJkAAJkAAJuEKAAQBXKHEMCfxJBOzVwqMO/4WxQwU12aj3N4w12H/SofA1JEACJEACJEACJEACJFBJCDAAUEkOktuoHATWHj0pL89foQJ6hqEH/W19uqogG4IADABUjrPmLkiABEiABEiABEiABEjgzybAAMCfTZzvI4FiCLw4b7mKzBkGkbdXxg1XgT1z+zx8X9kyANDP/tfte2XGtr0qcAcRPZQ4DGjRRHGg+AEq+FDWh/AehAdb1Kohk4f0kcbhYTpm56mz8vzcZdri7pVxw/R7CP69s2ydLD94XFpEhMur44drW0AY2it+vGqTiidCNLBJeJg8PnKAZT6094NYIgIyEANsU6emzNqxX/63aadk5eaqgN41HVpZzss8n5G5AaFG433GQEOEEGeanJklN3XvIGPat5RqAX4qemgYOGB9646e1H2ACUQNR7Rt7lCgkf/ASIAESIAESIAESIAESMARAQYA+NsggXJCAO3rJv80T84lp1pW1LRGNXlz4ih1ICtzAADOP7oeQI3ebDWDAmXa9aMkIiRIPl21WWZs32ulg4CxcLRfHTdclfoNRr5envLcNUOka8O68vX67fLdpp36nPlzR20W0SbxtetGqKL/1FmLtewC7fH+c90I+XbjDg0kGFoMRhAGwQlH64MiP+ZrHhGuW0O7wqd+W6zdEGzt+q7ttLsBDEGOp39bIqcTkqyG4bfw4rVDpW2diHLyy+UySIAESIAESIAESIAEKgoBBgAqyklxnZWegL30/6uaN5anxwzSvdsGAMzfVXQ4n5ic+1a1a0i7urVkzq4Dui048rl5eYLsiKzcPEFQoHfTBrJw72G9hYeh5eFDQ/taGLm5ucmUYf2kf/NG8uiMhXLg7AUdB2cc7RPh3OPzi6npEurvp7f4O0/Fyu7TcRLm7yfv3DBGvDw8LAGZ7o3rSft6teXztVutAhCGwz575375aOUmbcGIrI3BrSJl75k4OXExQaoH+ss7k8ZIrZAgbb/4+MwoOXr+kmCNCDZE1qyu60aWAVrroQ0h/vz83OWy8XiMoF3foJZNNXiBcXgH9oo900iABEiABEiABEiABEigJAQYACgJLY4lgTIk8EbUakG/drPhNhhOJgwO8bvL1lu+Nt8Wl+Gyynxqc+YDes3DQY++lCDPzVkqwb6+8tb1o1T7YM2RaMsNPpz0R35ZoOnzsFrBgTK2U2vZcuK0bP9dKBFO8tDWkdpSEY49rGWtGjKuUxuZt/ug7DkTp6UCjwzvr+MMjQXc9k+fNEZOxifqGjJzcvV7ZALgph9OO9YCwzva1I2Q+3+YK2lZ2Zqp8dzVg6VJjWoy5ZcFcuxCvDr4b00cJQE+3vLhyo0yc/s+fRZOPYIUi/Yd1nM1t3bcf/a8TJ0ZJalZ2dKvWSN55urBcvxCvO45LTtHHhvRX5+nkQAJkAAJkAAJkAAJkEBJCDAAUBJaHEsCZUQgIyfH6qYar/HxRBr7YOnWqJ6+1ew8Gjfcw9s0K6MVXdm0efn5GrCAU41bdhic+3/27Sp9IhtaTb4l+rQ8N2eZ3uZjP3DIkf7+7YYd0rNJfdU6eOjn+Zo6jzT/adePFj8vT8sNuaOVwjkf2a6FvDB3mcVhtx0b6OMtH9w0VvadPac3+HC4J3RuK3dd1d0qmwB1/AlpGbo2rHPakrU6FTIRTl5KlDOJyfp3Q7ARjr8RoDAyNeLTMnQfSOk3ShuQFWAEfozsBJR9GMEe45xb164hby5eq5oFKCVAOYKtrsCVnRifJgESIAESIAESIAESqAoEGACoCqfMPZZ7AnB4J/84T8XvDDNS0euEBuvN8+O/LpJtJ8/o13BcXxk/XG+jy5shfR0O8tIDx4rU6yOdHU704FZ/3F6bSxvGd24j/xrQ02pLsYnJcs93syUtO1vF+RAAgPOLzAHc7sfEJ+p4OMtIv0/PylZeyJ6oExIkry5cKdl5han5ENJD/T5u/vMLCvTWHWuCU+/t6SHjO7eVW3t31s/fiFojUfsOW9bSqUEdFRaEBsCbi9cU2RuCEv+ZMFLPBJkcxhgji2PHqbN6qw8+RlDAHPipFxaiewvx89Fg0K7TcbonzJuRU1jq0L5eLZk6coB4uGOv3rpmGgmQAAmQAAmQAAmQAAm4SoABAFdJcRwJlCEBe/X/ZgFA8+0xlmE4i1CNL2+GunWjXt/e2my1C8x7N5xs1N/DkEnw9Ybt8sPm3epwhwcGyPRJo7WePi4pRR76eYGcT0m1aABsPXnGkraPIMPhuIuaTYA0/NfGD9d6f9tgSoNqoaqqP7Jtcw0sIEiATgOo60eQAIaAANL1UQoAwcLpS9FV4Jh+5+ftJSmZWRbtgNqhwVZZB0YmwisLVsiKg8f1GSPQcfjcRQ1i4Hk496j/f2fpOl2zYcgM6NuskUzo0lawVrwX70cHAuoAlLdfP9dDAiRAAiRAAiRAAuWbAAMA5ft8uLoqQuCbDdvlmw07rHbbpWFdVY93+7293TOzl6hzCivPAoC2YoW2R2jbvtDsyOPGu2fj+tKlUV2tqV+874glvd6YB45yn8hGsvLQMRX3M6vim2vn4bQjgICb/6dGDxII+Rn267a98vHqzRpUgH4ASgVQo490/pWHjqtDjrUYav+GLgA6DtjaU78tUbE+vG9Ai8bi4eauTjrE+mBw3vPy8mXjiVOW+RDAgfOODAO8UwMJXl6SV5CvAQYI/sGgP4A/X92+lUSEBMqRcxdlxaHjkpdfQB2AKvL/DdwmCZAACZAACZAACZQmAQYASpMm5yKByyRgOJHmx416eHxmCNThz3BMHxzSp9ze/prT3+3hMJTuzd+ZVfRtn0Ga+9DWzWTziVOa9m82pO/f0L2D/KN3Z/0YKvvICjCXBeB9N/fsZPUcHPwnZkbJwbjC7gD23tm/eWNZdeiEVcq+vbHLDhzTOn7D4ccYKP/7e3lZ3eTDka8W4C8oaXBkONs2dWqquOD83Qdl5o79RUoN8Cy0BxDUYAnAZf6D42MkQAIkQAIkQAIkUEUJMABQRQ+e2y4/BHDT/fAvC7Q1nNkMlX/UjBv96PF9iJ+vvDFhpCrNl0dDf/spP8+32+fenIpvXjsS7dceiZav129XkTw407jZhwAinHvoIJyKT5R3lq2XvWfOSV5BgUQEBcjt/brJVS2aaJaEYXN3H5SPV27Sv07s2k7+3ruz1ffGOGRT/LB5l97CJ6RnqqMNthApRCq+j6eHBgkg8PfkqAEqRmjPsHase+b2vVqr3yQ8TB4fOUA8Pdy1HCEmPkkFEB8e1leC/XzlpXnL5fjFBEH5BvaHAALOGAECrHV8pzaaTWBPSBFihPhdoG0hxtBIgARIgARIgARIgARIoCQEGAAoCS2OJYEyIIAU+Ad+mieXflfLN15h9HrX9m8zFloEAm3r5MtgSVc85YmLCVqnfijugjrzSMOHY426dTjZVd0QNFi455B2dkCaP/g8f80QwdnSSIAESIAESIAESIAESKCsCDAAUFZkOS8JuEjAXLduPGJuAWiuVy/v6f8ubrlKD4Pz/+W6rfLzlj2WsoHyLOpYpQ+LmycBEiABEiABEiCBSkaAAYBKdqDcTsUjsCX6tDw3Z5m2ojMM6eDPXTNEOtSrpSrxu0/H6Vfm/vEVb6dcMZz/j1du1Np+tHl0cxPN/IBA4cvjhtstVSA1EiABEiABEiABEiABEigtAgwAlBZJzkMCl0EADuHMbXvlo1WFNeuGwTl854YxgvZ/U2dFWdT/oRyP0gBaxSRgiB2ilv9fA3tqmQTO+M7+3bW2n0YCJEACJEACJEACJEACZUmAAYCypMu5ScAOAYjPLd5/RObtOmgRvLMdZgQAftyyW9BWD4Y68VfGDZe2dSOKzIrWcUsPHJX5ew5JzKVEycgpbBcIIb2eTerbrb3HzfPrUatl16mzmopeKyRInhkzSJpHhBeZH4GKVYeOy2drtsi5lDTx9vBQIbpb+3QpokSPtaC2fcn+o5rVgHXf3KuTTOxSvIOblJEpP27eLWuORsvFlDRdE1Tum9aoLndf1V3a1Cm6b/NCIZq36cQpmbVjvxw+d1HbCMLQXq9j/dpyZ/9uUr9aqMu/yR0xsfLe8g2q5A+BQIj2TR01UOe6HNsbe06e/m2JPvritUPlbGKKvLl4jfh5NeHiCwAAIABJREFUecor44dL69o1L2daPkMCJEACJEACJEACJEACLhNgAMBlVBxIAldGAA4qnNNvNmy33Og7mrFpjWoyZXh/eXb2UjmfkqrDHIn/rT58Qj5YubGIiKB5bgQCbJXspy1ZawkuGGOvat5Ynh4zyGpZ5rR1OMKGQYX+3oE9NRBgtjm7DsgHKzaqir1h2M+bE0dpQMLWMO7L31X0ETywZwgEQEDQ9l3GWIgNvrZwlVXbPdt5nM1hHg/n/9k5S4uckyHMWNJfAqi9MHeZrDkSLTf16CC39ulq+Xur2jXk9QkjNVBBIwESIAESIAESIAESIIGyJMAAQFnS5dwk8DuBs0kp6qDuiz3nEhM4zH0iG8m3G3fo7TOc7SnD+snQ1pGW5+2JyRU3OfQD/jNhhLakQ9s5s7aA8Rxa3b02frjVNMhAeHfZeqs+98aAnk0ayEvXDrWMdzSvIyc3JTNLXpq/QradPOOUC9Lm4Sg3sLnFX7T3sLy/YoOq6TszV9T2zc66eb4rab94ISVNJv80Tzs5QNsBGg/IBkjNypa7+3eX67q0dbZ0fk8CJEACJEACJEACJEACV0yAAYArRsgJSKB4AtEXE+Sp3xZLXHLhTb4r1qxmdcnOy5OTlxJ1uL0bdKOeHKnyrtotvTppj3s43lN+WSDHLsRbPWobAEC5AloQ4obdnnWoX1v+c90I8fy9J/3phCR56Of5WtduNnuZBbjtf2n+cll/LMbV5YuxfuOBzSdO6xxYp6tmby3mZ41UfTAy25XoL8QmJssDP86T5MwsGdY6UtD5AWeLYMwbE0cJghs0EiABEiABEiABEiABEihrAgwAlDVhzl+lCSSmZ8jjM6Pk6PlLdjkgJd5NRB1DsyFdPS+/QNPo0frP9pbYUYo65sCzXh4elhp487yGg49b7sd/XVTk5t02ALDz1Fl5ZvYShw627fi1R0/Ky/NXaIaB2Wwdd3z39frt8t2mnZrhYGvYg4ebu0XLwPjenHGA2vzHZiyylEiY50BAws/bS2/YbecvrhwBc9grjShOf8GVHzh+Bw/9vEBi4gsDOjDM+dToQdoBgEYCJEACJEACJEACJEACfwYBBgD+DMp8R5UkALcWzvDKQ8ftOrj/16OjTOrWXp6ctbjYFHikvE+7fpSE+vvpPLg5f2JWlIr32Tq9E7q0VWE+d3d3+XXbXvnvmi1WtfjmVHwEJrZGn7aaw9ahR/o/HGJHNr5zG/nXgJ6Wrz9dvVl+3rrHajiCEU+OHih9IxtaPj9y/pIGIJASb7sHCAbe0K29ZhEgS+FMYrJliDmA8dbiNYL0f7MhWDKwRROZPKSPOtjrjp6UVxeutCoPiAgOlOmTxkiNoIAi24KD/uiMhXIxNd3qO0OUsU5o8GX/lhG0eSNqjQYsUI4BYcP+zRtf9nx8kARIgARIgARIgARIgARKSoABgJIS43gScJHA2iPR6nxm2QjbwTF9YtQA6dWkgcNUfOMV9m7/Nx6PkRfnLS8y77WdWsu9A3tZesnjhnzyj4V154aZHXx7AYD29WppSj+cdlhxAQBbx95RVgFq56ffMEbT3Q2zd8uOvY7v1FruHtDTkhWBcgKUUBg2vE0zeWR4fzl+IV5LE2wDCLhNf+7qIZbOBMissJ2juAyAL9Ztle837SpywleaAeDiT4bDSIAESIAESIAESIAESKBMCTAAUKZ4OXlVJVDcLf09A3rI2I6tFY2jWnyDmz1n9Y2o1RK174gVWtwoI0sArfwM23ryjDw3Z6nV7bf5xt5eAMD2fY5S+vEOIzMBjv+ZhGRBYOK3nfuLiPFF1qwub00cJQE+3ro03OzDKYdegNls94A6+akzozSNH2YWQkSWAbINzGbPSbenSYAgwcvjhlsCJcYccUkpmqZvdF2w/e32btpAU/ZRnkAjARIgARIgARIgARIggYpIgAGAinhqXHO5J2DP+caiIZr36rjhFieyuACAPeV/ezfamNdW2A4BiOfmLhWI5BkG5Xko0HdtWFc/ciUA4MwpduUgbNfmiI1xu2/MaZvp0DwiXLMTAn197OoX2HYaQGDigxUb5Lcd+y3LdNS6EAM+XLlRZm7f53BL0BUwB29c2TvHkAAJkAAJkAAJkAAJkEB5IsAAQHk6Da6l0hCw50z6eHrI02MGCYTsDEvLypaHf1lgVySwde2a8tp1I7SW3TB7af347v7BveWaDq102KXUdG2tt+dMnBXPAS2aaC0+RAdhT/22RG/tzWabAYBa+Ed+WSB47+Xanf27y/Vd21ken7PrgLYVNBvS/9HmEEEAwxDEAMcNx2Okec1w+dfAnlI7JEgFE23T+vEMsiruG9RLH0dXgOlL18mKQ8etRADtMcV4R5oEtnumcN/l/gr4HAmQAAmQAAmQAAmQQHkgwABAeTgFrqFSEcjIyVEhuQNnrVvn1QsLkWnXj5ZqAYVifobZu4nXPvFjBkmPxvWtxjq6PX9gSB9tFQjhPzjMcJ7NhjT818YPtwgJ4jt7QYrqgf7yzqQxllKC4pT6XTk0ewKA9t5rm51Q3NxGS72EdOtWg+M6tRG06pu/+6As3n+kSOcCiP4h+6JReJjV9GAFPYF9secsn/t5eUleQX4RjhhQKzhQ3rx+tP6XRgIkQAIkQAIkQAIkQAIViQADABXptLjWCkHgQkqaTP5pnpxLTrVar63CvvGlvZv4Lg3r6u2/cVtvjHUUAHAEBjfr3RrVlSdGDhC0HDTbO8vWy9xdB6w+M6vdu3orXtyhBPv6aJ97BCcMs58d4SnPj/2jPOFyAgDFPYMAyLNXD9YMArPl5ufLvd/PlmPn4y0fg9kd/boJMjY+WrlJMMbW+kQ2lKdGD7SIJVaIHyYXSQIkQAIkQAIkQAIkUOUJMABQ5X8CBFDaBBzdUNu2zCvOIbatZzcHAJ6dvVSycnOLXTacWKju33VVd+neuH6RQAK0B+77YW4RIT5DsT8iKLCIhgBeiCyGvs0ayd7TcXLa1J7PKFPA3s1mm1GA7+wFAFBf/9SYQVatAh1tEO/49/dztBTAmUFY8KYeHWRk2+YqImg23Pw/O2epbLFphWiUCfh5e8nH0AXYsd+qjABz2CvncLYWfk8CJEACJEACJEACJEACfzUBBgD+6hPg+ysdgZ2nzsozs5cUSUE316gbm7YnVGc42vbKBbbHxMoTMxdJXj6eLGpw4NFe8Ppu7VSl356duJggz89dVsT5x1gjFT/mUqJ8snqz5Jluvx2VJRjvsOfYu9rFAHPAUb+tT1env4dVh0/IKwtWWq3N/BCCER3r15FJ3dpJ6zoRRYIfGAudBGReHDl/0ep9SP1/YewQ6dSgjn6emJ6h5QFgZmu24oZOF84BJEACJEACJEACJEACJPAXE2AA4C8+AL6+8hFwlAHQvl4tVbFHXbxhs3fut5tmbu+G+WxSijz122I5eSmxCDSMf3BoXxnSKtIhUNz6f7Nhh8zfc9BubbsRALi9Xzf5actuQSmD2Ua0bS4PD+tn16HGOHsBAHNJAcZEX0yQKb8skMSMzCLrdFSjbwyEsN+X67Zp2YK9tHx3Nze5uVcn+VvPTg7XiFt/tCr8dsMOgVaD2dzcRO65qqcgU8Ns0FX4ePXmIlkAtu0NK98vmTsiARIgARIgARIgARKobAQYAKhsJ8r9/OUEHGkA4AYdtfioH4cj+tX6bdp2zp4zi020ql1TXhk3TNverTp0XD5atUlvrh0Zbr7h/F7doaXgJhuGPAE43T9s3iXrjp50qXQgyMe7SHp94/AweWPCSCsRQdt1fLNhuwYYzIa0+7v6d1enevfpOHl5wYpi91A3NFgmD+kjCJYYKfu4hZ+/55DM2LZXEMQozrw9PWR0u5byfz06WK0V7Qxn7dgni/cfdTgHzgVtEm11F/afPS9TZ0ZJala21asdlWn85T9ALoAESIAESIAESIAESIAEHBBgAIA/DRIoZQI5eXkyddZi2RETa3dmOOoIAJgdf9xew1kvKLBO7YdD6+HmXuS22tmSA3y8BXX1qJO3ndP8LLQCivseY11tfbf26El5ef4Kwf5t3+Hn5SkZOblO32U8h3VBQBCcbG/qne3d+B5BEPBDq0VHQRZjLEoV3rvxGg2QoEXhumMn9d14HvPY48gSAFdPguNIgARIgARIgARIgATKCwEGAMrLSXAdlYrAsgPH5I2o1U4dT2wamQEPDe2raffHLvyhRl8ckIjgQDmfkuayQ21vrjqhwRokiIkvWlJgdsQndG6rYoLOzFHmg73n4OB7e3g4zUhw9E483yQ8TKIvJTrUAnC2XuP71nVqypsTRomXp4cGMFYeOu70UWQnTBnWT4a2dlxy4XQSDiABEiABEiABEiABEiCBP5kAAwB/MnC+rmoQwO3xS/OXy/pjMcVuGA74PQN6CAQCXQkawPEd2KKJ3Deot3y9YZvM3nmgxEEAzDGoZRN5YHAf+XHLLvl+0y6Ha+zdtIE8NXqQ3oS7YvZ0AGyfw/uhyg+xwtejVjtN67d9Hmv5vx4dZVK39jJn5wH5dPVmlwIt5nmwBl9PTxnbsZXc2qeLlhugTOCBn+YVW6JgzGFP3NAVPhxDAiRAAiRAAiRAAiRAAn8lAQYA/kr6fHelJoDa9RfmLdfad3sGR/aWXp3VkUXdOZL/v1y3VX7esseuQ4tU/H/07iLjOrexjF+097A6wM5q4/F+OL1t6tSUu/r3ENSvw+KSU2XKz/P1v7YOMpz/J0cNdNn5x/PY85O/LZFDcRfs7hl7uGdAT4GgIPYMdX0ESuwJG9pz/Ps1ayR39Osu4YH+lq/Rxu/tJevkfIr1HuwtoLj2iCg1eHTGQjlw1v7ajflcLYmo1D9ubo4ESIAESIAESIAESKBCEmAAoEIeGxddUQigjd6cXQcESvLnfk/ZR015x/q15c7+3aS+Tas+BAHWHolWtftTCUm6zTB/X731v6lHR0GbP1tDtsHqIyc0g+Do+UuqsG/U9eNdUNcf3KqpDG/T3MpxNuY5FZ8o7yxbL3vPnJO8ggKJCAqQ67q0lWs6tLII8ZWEN9T6IToYte+wJKQXqv3DYUe6/MQu7STI18dqOux5f+w5FUTcG3tO4tMydP1w1gN9vAUChINaNtU9GOKGtusB560nz8jifUdkX+w5SUzPtARREGgJDwyQXk3qy+j2LR22R8Scm0+c1oAE9mDPQv395LER/aVbo3olQcKxJEACJEACJEACJEACJFAuCDAAUC6OgYsgARIoLwQQRPli3VbZc/qcChAiEOEsCFNe1s51kAAJkAAJkAAJkAAJkEBxBBgA4O+DBEjAikDmqW2SvOkrcXNzl5Ded4p37TaSn5UqyZu+lKzYPeIZXEfCBk4Wd79QfS7rzG5J3T1TcpPOaiGDZ1CEBHW/RbxrNNPv0/bN1/+5eflJ2MCHxN0vRFJ3/CKZMVtE3D0kuNvfxLdhj8I1FBRIxrHVknYgSvLSLqJwQTxD6kpQ1xst82EY1piy+RspyMuV4F63iW/9LpJz4agkrvtECrLTLZ8ZG8tLuySJq9+X3MQz4l2zmYQNfoSnTgIkQAIkQAIkQAIkQAJVjgADAFXuyLlhEiieQNr+hZK6a6a4eXhJcI9/iG/D7pKy9XtJP7JSHXzz52kHFknanjlSkGedMu8ZWl/CBj0kBblZkrD8TclLvSieoXUlpNftkrT+M8lNOmNZhG+jXhLS6zZ1/pM3fy0ZJ9brn83m7hssoX3vEa8ahar7CSumS3bcPg0qhPa/V7xrtpCUbT9I+uHl4u7tL6EDJotX9caWKSzrR1lB2zES0PZq/gxIgARIgARIgARIgARIoMoRYACgyh05N0wCrgUAcPse1Ok68W3SVxKWvaG35zDD6XZz95TENR9IfmaKuHsHiG+jHpJz8ZjkxJ8Ud59ACRv4oORlJErS+v9KQU6m+DbqqZkE2Wf3Wi0gsN016pBnHF8vKVu+lYL8XHH3DRHviJaSdXq7JbiAW/6QvndLXuoFSVj+luBWH0EF4zbfWKNncC39DEEDGNadsHK65GckWtblGdaAPwMSIAESIAESIAESIAESqHIEGACockfODZOAqwEAkcAO48W/xWBJWPq6OvYwpOT7Ne0nGcfXFAYF3NwkqONE8W85VFJ3/Spp+xdpmn/YoIcl6/ROzSYQN3fxqdtBsmP3iEdguDr42ecPFWYTdP+7ZhnASc+O22/JMMAcias/kIKcDH0vSg78GveSbAQZLhwVKcgXn3qdJLTfv/Q9SRs+04wD71pttETBMHP2AoIaAa2GS2DH6/gzIAESIAESIAESIAESIIEqR4ABgCp35NwwCZQsABDQaoTFObf3pJunj96455w/JKl750pBTpb4Nemt5QNJG76QzOgNgmwBN09vbXUY2vduSds7T7LPH7YECtw8fQtLBVLOi0dQTQkbNEXcfQIkceU7Os6RBbQeIYEdrrO8B+OMz/DnrDO7NDAgebkaqNBSBTd3CWw3VgLajOJPgQRIgARIgARIgARIgASqFAEGAKrUcXOzJOCcQPrBKEnZ8avW+8OZ9gioofX1Bfl5hU58XnZhjb6b2+//dRc3dw91ruHo+zbuJUFdb9I/x0e9ZMkcwJuRxo/vNF0/OU68qjWUsCGPSl5ynMQvfV1v8D0CwqXa0Mf0xh9jEle9q2n/heYmbp5eUpCbrY58UOfrxataI0spgiWjoFEPyU2KlfjFr+icfk36aElB8pbv9O/IQIB2gFknwDkZjiABEiABEiABEiABEiCBik2AAYCKfX5c/ZUQyM+X1HXr5NJXX0nKihWSdeKEuPv6SmD//hLx8MMSPGSIiLu70zcU5ObqPPHffGOZx7t+fWn8v/9JYL9+Tp+HM43nz774oqSuXi0FeXlS+9lnpdZjj4mbp+cfz+fnS9q2bXLho48k8bffJD81VYIGDpT6774rvi1a2H9Pfr5k7Nkjl77+WpIWLpTMgwd1nE/jxlLtb3+TGvfeK14REVbPZp7crF0A4ND71G2vaf5abx9cS8X1PAKqq+Mfv/Q1ybl4XJ/1CKyhzr1/iyF6q49a/5TtP0lm9CYNJKjr7umjIoAeAdUkYcXbOsZI108/ukqFBpHWj5t/ZAB4htaT3MTTKviXn5mk80MDwJxVENj5esmK2ablBDBDe0AQfPjd+cd6wse8LG4e3laZDChvCGg90vn5cAQJkAAJkAAJkAAJkAAJVBICDABUkoPkNkpGIGPfPom55x5JXbPG7oNuXl5S+6mnpNbUqdZOuHl0fr4kRUXJqfvvl6yjR4vMU+2GG6T6P/6hTrd348YS2Lu3eIaHFxmXsmqVHBs3TvISEizf1bzvPqk3bZrl3TmxsXJq8mRJ+OWXIs+Hjh8vjb/+WtwDA62+yz55Up9BsMCRedWqJY2/+06CBg+2DMmK3W0R7sMtO5xyOO/arq9RT8u41N2zJG3fQnXwcVvv26CLuHn5S15KnGTF7rXU7hsPGLf9aCWYvOELzSRAMMGrZnPJOrVdb+bNY71rt5WsMzs1AOHm5avBA+gIGDoD5j1B+T8/O131A9BSEO9A0ABtBgPbXiPpR1aoCKCxHyN7wL/5H/su2S+Io0mABEiABEiABEiABEig4hFgAKDinRlXfCUECgokcc4cib71ViuH296UHkFB0nTWLCvn2BiH2/fYZ56R8++/LwU51i3wHC3PnqOO7IHTDz0k5997z+qx+tOnS80HHtDPMg8dkuhbbpG0zZvtTu3fqZNEzp8vXrVr/+Gcr1kjJ26+WRAEcGa+zZtL09mzxbdlSx2K236jdZ9+4OYm/s0GSVCXG6ymgkON23lzSz/zAJQAeIbVl5xLJ/Rj/+aY48bCW/3l0yQ/K8U03E28wptIXup57SpgZW7u4h/ZX4K6/p9+bBb8w98NccC0A1EarDAM3QoQtMjPSLCUNBjfeQbX1jaFeJZGAiRAAiRAAiRAAiRAAlWFAAMAVeWkuU8lkLJsmRybONGp82/gCr/jDmnw/vvi5u1tIQjnP+bee+XSN9+UiGrw0KHS5OefxSP0D6cz58wZOTpmjKTv3GmZC4GHZkuWSECPHpJz9qycuPFGQZaAI8O4yHnzLNkFyG44Pn68ZB52LJ5nO1fdl1/WbAfD0vbNF/wPhvr5oC43Fdb82xjS+JEJgBv8/Ky0wmwAb3/xjmglgR3G6a184poP9anQPneJV41I/TM6A6QfWioFeblaMoBOAwEth0tOfLSWAuQkxGiZAb6DWJ9/5IA/3l9QIMnbvpfMY2vFzTtAAxPeNSL1PTmXolWnAPX+0Brw8K+mAY2k9Z/+HohwE6+wBhLc/RYNTtBIgARIgARIgARIgARIoCoRYACgKp12Fd9r1rFjcmzsWIGDbGuo/fdu1EgwxnyjH9injzSdM0c8q1XTR/LT0wud/6++KjKHT2Sk1Hv9dYGjf/7dd+XMk09ajal+yy3S4JNPVGfAsNS1a+XwoEFW7wzo1UsiZ88Wdz8/lwINYZMmSaPPPxf3gADJPX9ejiNgsHx5kfV5hIWJd506GhiwzVqodtNN0vC//xV3f/8q/ivh9kmABEiABEiABEiABEig8hJgAKDyni13ZiKgqfZTpsj5d94pwiViyhSp89xz6vyemz5dU/INs7pdLyhQx//kXXcVcaCr33qrIG3fIzhY8jMzJeauu4pkCEBToM6LL1q9H+tBnb7ZNOvgvffk3Ntvy5knnnB6jlg/Ag8wlCRAk8Bs0DOo//bbEn777eLm46PZBseuvdaqPCB4xAhp8uOP4hES4vR9HEACJEACJEACJEACJEACJFAxCTAAUDHPjasuIYGM3bvlyMiRAjE9s+mt/AcfWAT0Lv73v3LyzjstQ0LHjpVG334rSMt3lEFgOwdu4Y+MHi3pW7davavRN99I9ZtvtnxWkJ0tMf/+t+CdZmv46afi36WLHL36ast6IdYXMmaMJC1YUGQPxrzY29GxY4u8t9YTT0idF16wCAoii+HkHXdI/PffW17LDIAS/qA4nARIgARIgARIgARIgAQqIAEGACrgoXHJJSdg76YdTn3kokWqzg+z55DXeeklqT11qrbmO/v883L2pZesXu7dsKHW3/u1bWv5PH3HDjkyYoSm4xtmrus3PstLTJTj118vyUuWWMbhtj5ywQJJnDFDLnzyiX6O1P2mv/wi/t27S/TNN0vi7NlWa2i+cqUEXXWVJM2fr3oCZvNp2lSaRUUJ/mtY7oULGihI27DB8hmCBNABsFfnX3LafIIESIAESIAESIAESIAESKA8EmAAoDyeCtdUqgTs3XjjBebbffwd4n4n/v53SZw5U99vVsfPOnFCjo4eLZkHDlitzQgQmB3nhBkz5PjEiVbj/Dt21ECBV926ls/tzYmAAgIOpx9/3CJU2PCzzyT8ttsk99IldfDTNm2ymrvxDz9ItUmTNJvgwoeFgnuGhU2cqG3+LCKG+fly4b//lZi777aMsQ2ElCp8TkYCJEACJEACJEACJEACJFBuCDAAUG6OggspKwKOUvLt1eSnbdwoZ198UdyDgqTW448LHHeYPafes2ZNabZokaANn9lin366SKaAbbAB4xFMQFmCuVUf3ofb+oRff9Upg4cNEzj4ECG0Nx5jkDXgXa+eZKHlX/4fbfDwXb233pKI3zUN8tPS5Ny0abo/swhgjbvukvrvvKP6ADQSIAESIAESIAESIAESIIHKS4ABgMp7ttzZ7wQcOc4NP/9cb9admQoIPvSQnH/vPauh9px6ONnR//ynJPz0k9VYi1CfqZUeWvsdHjDA4evh2DedNUtCRo/WMfZaBjpbO7oOoCtBwg8/6Ppz4uKsHkGAodFXX4lX7drOpuL3JEACJEACJEACJEACJEACFZwAAwAV/AC5fOcErjQAYK9WH2+159Q7ctLRIaDmAw9YLdZZACD02mvVOTeU+QuysiTmX/+Si1984XzTLoyocffdghIGz+rVXRjNISRAAiRAAiRAAiRAAiRAAhWdAAMAFf0EuX6nBBwFAOw55fYmy714UY6OGiVpW7ZYfW3vedTnHxk6VPJSUqzGov7fuMk3vkj45RcVAXRkWtt/ww1WX2fs2yfHx4+XzMOHne7b0YCgQYNU8C+ge3cRd3cdhr2duu8+CZs0SSLQltCUqXDZL+KDJEACJEACJEACJEACJEAC5YoAAwDl6ji4mLIgAGcZDjza+JkN6f8NPvzQae17+vbtcnjQIMlLSrJ6vkgJQUGBnH3lFYl96qki2zCU+o0vcs6elSPDh0vGnj12t2xPNNAYmH36tIr9Jfz4o0BI0N3XVwL69FERQ1uBQOMZCBpWv/VWqXbjjeLdoIGVg28OKgT26SNN58xRzQEaCZAACZAACZAACZAACZBA5SLAAEDlOk/uxg4BRyn8Rnu9oMGD7XMrKJC0rVsl5q67BK39bM22dR4CDMfGjhU41GbzqlNHmi1cKH7t2+vHUPM/9e9/S/yPPzo8Lwj31f3Pf8TN09O1My0okNOPPirn3nzTary7v780/t//BOUE9ixj9245cdNNljUH9Oih3Qo8w8Ndey9HkQAJkAAJkAAJkAAJkAAJVBgCDABUmKPiQi+bQEGBnHnySYl79dUiU6DtXoP33pPg4cMtrfIg+pexd6/EvfSSJM6ZY6WYb54At+pNfvlFHfucc+fk9OTJDp36pr/9pm0Hs44ckZN33y0py5cXux17JQPO9p+8aJEcveaaIuvVPX7wQeEefw8o5GdkSPwPP0jsk09aCQOiBKDR55+Le0CAs9fxexIgARIgARIgARIgARIggQpGgAGACnZgXO7lEUAa/9Grr5ac2FiHE/i2bKkt9TIPHnTo9Ns+jPFo25cdHS35mZkO59ZWfQ0aSHZMjNO5fVu1ksj588WnceMSbTY3Pl6OT5zoMLiAUgHMjYwIlA7YM1c7I5RoYRxMAiRAAiRAAiRAAiRAAiRQLggwAFDpYnqWAAAHUklEQVQujoGLKGsCuNWPQ33+s89e/qsgjFdQ4PT5Wo8+qiJ9ib/95nSsR3Cw5CUnW427klv45KgoDQLYihA6XYiIVL/lFs0UcA8MdGU4x5AACZAACZAACZAACZAACVQwAgwAVLAD43IvnwBE8k5NniwXP/+8RJPg9r7mffdJzvnzEv/dd8U+azjRaPF3bNw4h7f9mDPi4YclfcsWSV62zGpOV7sT2FsIAh0XP/1U91mQk+PyPlGe0PDTT8WzZk2Xn+FAEiABEiABEiABEiABEiCBikWAAYCKdV5c7RUSKMjKkvPvv69K/cWl7OM1cNKr/d//Se2pU8UnMlJyL1yQk3feKYmzZ9tdhdmJNjIOzr70UhFH3KtWLan31ltSbdIkiXvjDTnzxBOW+WwFAy9ru/n5ql0Qc889VvX99uZCWUDtp5+Wmg8+KO5+fpf1Oj5EAiRAAiRAAiRAAiRAAiRQMQgwAFAxzomrLGUCaOmXNG+eJMycKWnr11scZdTd+3XqJGHjx0vwyJFF2uEhgIBnzr/3nqRv3aqrCuzbVyIefFCChw2zbimYny9JUVES+/TTkr5tm0A0MPz227Udn6Gyj6yE2Oeflwvvvy+eNWpIvTfflLCJE63a9F3u1iH0B7HBi198IRk7dljq/hGA8O/cWcImTNA94u80EiABEiABEiABEiABEiCByk+AAYDKf8bcIQmQAAmQAAmQAAmQAAmQAAmQAAkIAwD8EZAACZAACZAACZAACZAACZAACZBAFSDAAEAVOGRukQRIgARIgARIgARIgARIgARIgAQYAOBvgARIgARIgARIgARIgARIgARIgASqAAEGAKrAIXOLJEACJEACJEACJEACJEACJEACJMAAAH8DJEACJEACJEACJEACJEACJEACJFAFCDAAUAUOmVskARIgARIgARIgARIgARIgARIgAQYA+BsgARIgARIgARIgARIgARIgARIggSpAgAGAKnDI3CIJkAAJkAAJkAAJkAAJkAAJkAAJMADA3wAJkAAJkAAJkAAJkAAJkAAJkAAJVAECDABUgUPmFkmABEiABEiABEiABEiABEiABEiAAQD+BkiABEiABEiABEiABEiABEiABEigChBgAKAKHDK3SAIkQAIkQAIkQAIkQAIkQAIkQAIMAPA3QAIkQAIkQAIkQAIkQAIkQAIkQAJVgAADAFXgkLlFEiABEiABEiABEiABEiABEiABEmAAgL8BEiABEiABEiABEiABEiABEiABEqgCBBgAqAKHzC2SAAmQAAmQAAmQAAmQAAmQAAmQAAMA/A2QAAmQAAmQAAmQAAmQAAmQAAmQQBUgwABAFThkbpEESIAESIAESIAESIAESIAESIAEGADgb4AESIAESIAESIAESIAESIAESIAEqgABBgCqwCFziyRAAiRAAiRAAiRAAiTw/+3YMQEAAAyDMP+uEUIkLOsFAQIECAgANkCAAAECBAgQIECAAAECBAYCAsDgyU4kQIAAAQIECBAgQIAAAQICgA0QIECAAAECBAgQIECAAIGBgAAweLITCRAgQIAAAQIECBAgQICAAGADBAgQIECAAAECBAgQIEBgICAADJ7sRAIECBAgQIAAAQIECBAgIADYAAECBAgQIECAAAECBAgQGAgIAIMnO5EAAQIECBAgQIAAAQIECAgANkCAAAECBAgQIECAAAECBAYCAsDgyU4kQIAAAQIECBAgQIAAAQICgA0QIECAAAECBAgQIECAAIGBgAAweLITCRAgQIAAAQIECBAgQICAAGADBAgQIECAAAECBAgQIEBgICAADJ7sRAIECBAgQIAAAQIECBAgIADYAAECBAgQIECAAAECBAgQGAgIAIMnO5EAAQIECBAgQIAAAQIECAgANkCAAAECBAgQIECAAAECBAYCAsDgyU4kQIAAAQIECBAgQIAAAQICgA0QIECAAAECBAgQIECAAIGBgAAweLITCRAgQIAAAQIECBAgQICAAGADBAgQIECAAAECBAgQIEBgICAADJ7sRAIECBAgQIAAAQIECBAgIADYAAECBAgQIECAAAECBAgQGAgIAIMnO5EAAQIECBAgQIAAAQIECAgANkCAAAECBAgQIECAAAECBAYCAsDgyU4kQIAAAQIECBAgQIAAAQICgA0QIECAAAECBAgQIECAAIGBgAAweLITCRAgQIAAAQIECBAgQICAAGADBAgQIECAAAECBAgQIEBgICAADJ7sRAIECBAgQIAAAQIECBAgIADYAAECBAgQIECAAAECBAgQGAgIAIMnO5EAAQIECBAgQIAAAQIECAgANkCAAAECBAgQIECAAAECBAYCAsDgyU4kQIAAAQIECBAgQIAAAQICgA0QIECAAAECBAgQIECAAIGBgAAweLITCRAgQIAAAQIECBAgQICAAGADBAgQIECAAAECBAgQIEBgICAADJ7sRAIECBAgQIAAAQIECBAgIADYAAECBAgQIECAAAECBAgQGAgEERaIMaQzr5QAAAAASUVORK5CYII=">
            <a:extLst>
              <a:ext uri="{FF2B5EF4-FFF2-40B4-BE49-F238E27FC236}">
                <a16:creationId xmlns:a16="http://schemas.microsoft.com/office/drawing/2014/main" id="{E34C82B2-9FD2-460B-AE39-C1AF662A8D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05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CBD82A-516D-493E-AA0C-DF9757EF1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162" y="517321"/>
            <a:ext cx="8170877" cy="61281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7ABED7-1517-45B4-886C-D4ECFEEF34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6042" y="2808652"/>
            <a:ext cx="2255114" cy="9358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1039E-C33C-4B59-B555-F324A70E6304}"/>
              </a:ext>
            </a:extLst>
          </p:cNvPr>
          <p:cNvSpPr txBox="1"/>
          <p:nvPr/>
        </p:nvSpPr>
        <p:spPr>
          <a:xfrm>
            <a:off x="8749662" y="5883969"/>
            <a:ext cx="3168352" cy="58475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Thank you</a:t>
            </a:r>
          </a:p>
        </p:txBody>
      </p:sp>
      <p:pic>
        <p:nvPicPr>
          <p:cNvPr id="8" name="Picture 2" descr="D:\Old PSP files\2014_COMMS\PUBLICATIONS PRODUCTION\WHO logo\jpg files\WHO blue\WHO-EN-C-H.jpg">
            <a:extLst>
              <a:ext uri="{FF2B5EF4-FFF2-40B4-BE49-F238E27FC236}">
                <a16:creationId xmlns:a16="http://schemas.microsoft.com/office/drawing/2014/main" id="{ECAF8614-71EE-4895-8987-FFA8FD80D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941" y="279919"/>
            <a:ext cx="1527221" cy="47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34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1046</Words>
  <Application>Microsoft Macintosh PowerPoint</Application>
  <PresentationFormat>Widescreen</PresentationFormat>
  <Paragraphs>194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Calibri</vt:lpstr>
      <vt:lpstr>Calibri Light</vt:lpstr>
      <vt:lpstr>Corbel</vt:lpstr>
      <vt:lpstr>Lato Light</vt:lpstr>
      <vt:lpstr>Poppins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Purpose of the global action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Nikhil Prakash Gupta</dc:creator>
  <cp:keywords/>
  <dc:description/>
  <cp:lastModifiedBy>Nikhil Prakash</cp:lastModifiedBy>
  <cp:revision>5</cp:revision>
  <dcterms:created xsi:type="dcterms:W3CDTF">2021-09-09T14:04:02Z</dcterms:created>
  <dcterms:modified xsi:type="dcterms:W3CDTF">2021-09-21T10:59:42Z</dcterms:modified>
  <cp:category/>
</cp:coreProperties>
</file>