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  <p:sldMasterId id="2147483713" r:id="rId2"/>
  </p:sldMasterIdLst>
  <p:notesMasterIdLst>
    <p:notesMasterId r:id="rId27"/>
  </p:notesMasterIdLst>
  <p:sldIdLst>
    <p:sldId id="307" r:id="rId3"/>
    <p:sldId id="326" r:id="rId4"/>
    <p:sldId id="310" r:id="rId5"/>
    <p:sldId id="302" r:id="rId6"/>
    <p:sldId id="303" r:id="rId7"/>
    <p:sldId id="267" r:id="rId8"/>
    <p:sldId id="279" r:id="rId9"/>
    <p:sldId id="259" r:id="rId10"/>
    <p:sldId id="316" r:id="rId11"/>
    <p:sldId id="319" r:id="rId12"/>
    <p:sldId id="272" r:id="rId13"/>
    <p:sldId id="291" r:id="rId14"/>
    <p:sldId id="268" r:id="rId15"/>
    <p:sldId id="309" r:id="rId16"/>
    <p:sldId id="269" r:id="rId17"/>
    <p:sldId id="320" r:id="rId18"/>
    <p:sldId id="305" r:id="rId19"/>
    <p:sldId id="258" r:id="rId20"/>
    <p:sldId id="298" r:id="rId21"/>
    <p:sldId id="292" r:id="rId22"/>
    <p:sldId id="306" r:id="rId23"/>
    <p:sldId id="293" r:id="rId24"/>
    <p:sldId id="329" r:id="rId25"/>
    <p:sldId id="328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5B18477-1CBE-4434-A28C-AFD69FBD92B4}">
          <p14:sldIdLst>
            <p14:sldId id="307"/>
            <p14:sldId id="326"/>
            <p14:sldId id="310"/>
            <p14:sldId id="302"/>
            <p14:sldId id="303"/>
            <p14:sldId id="267"/>
            <p14:sldId id="279"/>
            <p14:sldId id="259"/>
            <p14:sldId id="316"/>
            <p14:sldId id="319"/>
            <p14:sldId id="272"/>
            <p14:sldId id="291"/>
            <p14:sldId id="268"/>
            <p14:sldId id="309"/>
            <p14:sldId id="269"/>
            <p14:sldId id="320"/>
            <p14:sldId id="305"/>
            <p14:sldId id="258"/>
            <p14:sldId id="298"/>
            <p14:sldId id="292"/>
            <p14:sldId id="306"/>
            <p14:sldId id="293"/>
            <p14:sldId id="329"/>
            <p14:sldId id="32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C644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59" autoAdjust="0"/>
    <p:restoredTop sz="94660"/>
  </p:normalViewPr>
  <p:slideViewPr>
    <p:cSldViewPr snapToGrid="0">
      <p:cViewPr varScale="1">
        <p:scale>
          <a:sx n="62" d="100"/>
          <a:sy n="62" d="100"/>
        </p:scale>
        <p:origin x="108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2C92BB-B1D4-435C-A17A-90ABD67B9C3A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68985757-226C-49F7-9215-AC11605AB3D6}">
      <dgm:prSet phldrT="[Text]" custT="1"/>
      <dgm:spPr>
        <a:solidFill>
          <a:schemeClr val="accent4">
            <a:lumMod val="60000"/>
            <a:lumOff val="40000"/>
            <a:alpha val="50000"/>
          </a:schemeClr>
        </a:solidFill>
      </dgm:spPr>
      <dgm:t>
        <a:bodyPr/>
        <a:lstStyle/>
        <a:p>
          <a:r>
            <a:rPr lang="en-US" sz="1600" b="1" dirty="0"/>
            <a:t>Tooth</a:t>
          </a:r>
          <a:endParaRPr lang="en-GB" sz="1600" b="1" dirty="0"/>
        </a:p>
      </dgm:t>
    </dgm:pt>
    <dgm:pt modelId="{613A2719-B4FA-4E60-AA4A-E797384BA04F}" type="parTrans" cxnId="{395E0C2A-32A3-4C52-A917-7D4A94AF0829}">
      <dgm:prSet/>
      <dgm:spPr/>
      <dgm:t>
        <a:bodyPr/>
        <a:lstStyle/>
        <a:p>
          <a:endParaRPr lang="en-GB"/>
        </a:p>
      </dgm:t>
    </dgm:pt>
    <dgm:pt modelId="{24C34CC6-F608-4532-B752-3A1D224E48AB}" type="sibTrans" cxnId="{395E0C2A-32A3-4C52-A917-7D4A94AF0829}">
      <dgm:prSet/>
      <dgm:spPr/>
      <dgm:t>
        <a:bodyPr/>
        <a:lstStyle/>
        <a:p>
          <a:endParaRPr lang="en-GB"/>
        </a:p>
      </dgm:t>
    </dgm:pt>
    <dgm:pt modelId="{5EC4D7D6-E7A0-4053-9FC2-FB4A362B8B97}">
      <dgm:prSet phldrT="[Text]" custT="1"/>
      <dgm:spPr>
        <a:solidFill>
          <a:schemeClr val="accent5">
            <a:lumMod val="40000"/>
            <a:lumOff val="60000"/>
            <a:alpha val="50000"/>
          </a:schemeClr>
        </a:solidFill>
      </dgm:spPr>
      <dgm:t>
        <a:bodyPr/>
        <a:lstStyle/>
        <a:p>
          <a:r>
            <a:rPr lang="en-US" sz="1600" b="1" dirty="0"/>
            <a:t>Diet</a:t>
          </a:r>
          <a:endParaRPr lang="en-GB" sz="1600" b="1" dirty="0"/>
        </a:p>
      </dgm:t>
    </dgm:pt>
    <dgm:pt modelId="{02A29F73-14EF-4EE2-83F1-865DB0F04E02}" type="parTrans" cxnId="{12B77B03-3E5C-4250-A5ED-41A6CFEA9D93}">
      <dgm:prSet/>
      <dgm:spPr/>
      <dgm:t>
        <a:bodyPr/>
        <a:lstStyle/>
        <a:p>
          <a:endParaRPr lang="en-GB"/>
        </a:p>
      </dgm:t>
    </dgm:pt>
    <dgm:pt modelId="{247D7A9C-949B-4B77-9BA5-E79DFA45AB59}" type="sibTrans" cxnId="{12B77B03-3E5C-4250-A5ED-41A6CFEA9D93}">
      <dgm:prSet/>
      <dgm:spPr/>
      <dgm:t>
        <a:bodyPr/>
        <a:lstStyle/>
        <a:p>
          <a:endParaRPr lang="en-GB"/>
        </a:p>
      </dgm:t>
    </dgm:pt>
    <dgm:pt modelId="{70B052FE-A4B7-4645-85F9-4D9FFF416016}">
      <dgm:prSet phldrT="[Text]" custT="1"/>
      <dgm:spPr>
        <a:solidFill>
          <a:schemeClr val="accent2">
            <a:lumMod val="40000"/>
            <a:lumOff val="60000"/>
            <a:alpha val="50000"/>
          </a:schemeClr>
        </a:solidFill>
      </dgm:spPr>
      <dgm:t>
        <a:bodyPr/>
        <a:lstStyle/>
        <a:p>
          <a:r>
            <a:rPr lang="en-US" sz="1600" b="1" dirty="0"/>
            <a:t>Time</a:t>
          </a:r>
          <a:endParaRPr lang="en-GB" sz="1600" b="1" dirty="0"/>
        </a:p>
      </dgm:t>
    </dgm:pt>
    <dgm:pt modelId="{7F92B00C-9E40-4DEF-AC41-56A19ED07933}" type="parTrans" cxnId="{45960F93-92C7-4C93-B9E8-55CA15153316}">
      <dgm:prSet/>
      <dgm:spPr/>
      <dgm:t>
        <a:bodyPr/>
        <a:lstStyle/>
        <a:p>
          <a:endParaRPr lang="en-GB"/>
        </a:p>
      </dgm:t>
    </dgm:pt>
    <dgm:pt modelId="{BB13CCB0-BA14-4656-99BC-5BD3904E052F}" type="sibTrans" cxnId="{45960F93-92C7-4C93-B9E8-55CA15153316}">
      <dgm:prSet/>
      <dgm:spPr/>
      <dgm:t>
        <a:bodyPr/>
        <a:lstStyle/>
        <a:p>
          <a:endParaRPr lang="en-GB"/>
        </a:p>
      </dgm:t>
    </dgm:pt>
    <dgm:pt modelId="{A27D4827-2843-4F98-89AE-5E57B5CCD241}">
      <dgm:prSet/>
      <dgm:spPr>
        <a:solidFill>
          <a:schemeClr val="accent6">
            <a:lumMod val="40000"/>
            <a:lumOff val="60000"/>
            <a:alpha val="50000"/>
          </a:schemeClr>
        </a:solidFill>
      </dgm:spPr>
      <dgm:t>
        <a:bodyPr/>
        <a:lstStyle/>
        <a:p>
          <a:endParaRPr lang="en-GB"/>
        </a:p>
      </dgm:t>
    </dgm:pt>
    <dgm:pt modelId="{87F79A5A-993A-4494-8BDC-67745E76C150}" type="sibTrans" cxnId="{597531A7-7B26-4257-A708-66C244D0F191}">
      <dgm:prSet/>
      <dgm:spPr/>
      <dgm:t>
        <a:bodyPr/>
        <a:lstStyle/>
        <a:p>
          <a:endParaRPr lang="en-GB"/>
        </a:p>
      </dgm:t>
    </dgm:pt>
    <dgm:pt modelId="{C7A52BD1-2658-4DCD-A0FE-63B75E923738}" type="parTrans" cxnId="{597531A7-7B26-4257-A708-66C244D0F191}">
      <dgm:prSet/>
      <dgm:spPr/>
      <dgm:t>
        <a:bodyPr/>
        <a:lstStyle/>
        <a:p>
          <a:endParaRPr lang="en-GB"/>
        </a:p>
      </dgm:t>
    </dgm:pt>
    <dgm:pt modelId="{38403DA6-013E-4C75-ACA9-9B8DC425C773}" type="pres">
      <dgm:prSet presAssocID="{D72C92BB-B1D4-435C-A17A-90ABD67B9C3A}" presName="compositeShape" presStyleCnt="0">
        <dgm:presLayoutVars>
          <dgm:chMax val="7"/>
          <dgm:dir/>
          <dgm:resizeHandles val="exact"/>
        </dgm:presLayoutVars>
      </dgm:prSet>
      <dgm:spPr/>
    </dgm:pt>
    <dgm:pt modelId="{B7759484-A25B-4EFC-A7BF-7D31A8C10462}" type="pres">
      <dgm:prSet presAssocID="{68985757-226C-49F7-9215-AC11605AB3D6}" presName="circ1" presStyleLbl="vennNode1" presStyleIdx="0" presStyleCnt="4" custScaleX="64103" custScaleY="64103" custLinFactNeighborX="0" custLinFactNeighborY="23009"/>
      <dgm:spPr/>
    </dgm:pt>
    <dgm:pt modelId="{F871A9BF-D7AD-4C0C-BA4A-B32F29396132}" type="pres">
      <dgm:prSet presAssocID="{68985757-226C-49F7-9215-AC11605AB3D6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812861FF-CFAC-4943-A796-E90F655F8B4E}" type="pres">
      <dgm:prSet presAssocID="{5EC4D7D6-E7A0-4053-9FC2-FB4A362B8B97}" presName="circ2" presStyleLbl="vennNode1" presStyleIdx="1" presStyleCnt="4" custScaleX="64103" custScaleY="64103" custLinFactNeighborX="-21722" custLinFactNeighborY="-685"/>
      <dgm:spPr/>
    </dgm:pt>
    <dgm:pt modelId="{8BF217B3-8E60-4DED-9D29-E06F1551C998}" type="pres">
      <dgm:prSet presAssocID="{5EC4D7D6-E7A0-4053-9FC2-FB4A362B8B97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711980E0-D134-4B9F-A011-DFDF363D2429}" type="pres">
      <dgm:prSet presAssocID="{A27D4827-2843-4F98-89AE-5E57B5CCD241}" presName="circ3" presStyleLbl="vennNode1" presStyleIdx="2" presStyleCnt="4" custScaleX="64103" custScaleY="64103" custLinFactNeighborX="0" custLinFactNeighborY="-23652"/>
      <dgm:spPr/>
    </dgm:pt>
    <dgm:pt modelId="{9BF8EDFB-B02A-463D-908F-B77D777AFA14}" type="pres">
      <dgm:prSet presAssocID="{A27D4827-2843-4F98-89AE-5E57B5CCD241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5E21DF0-7CDF-46B3-BC61-A885D50912F5}" type="pres">
      <dgm:prSet presAssocID="{70B052FE-A4B7-4645-85F9-4D9FFF416016}" presName="circ4" presStyleLbl="vennNode1" presStyleIdx="3" presStyleCnt="4" custScaleX="64103" custScaleY="64103" custLinFactNeighborX="22179" custLinFactNeighborY="-612"/>
      <dgm:spPr/>
    </dgm:pt>
    <dgm:pt modelId="{67BBF473-00FF-4D10-B585-27B23DF66E68}" type="pres">
      <dgm:prSet presAssocID="{70B052FE-A4B7-4645-85F9-4D9FFF416016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12B77B03-3E5C-4250-A5ED-41A6CFEA9D93}" srcId="{D72C92BB-B1D4-435C-A17A-90ABD67B9C3A}" destId="{5EC4D7D6-E7A0-4053-9FC2-FB4A362B8B97}" srcOrd="1" destOrd="0" parTransId="{02A29F73-14EF-4EE2-83F1-865DB0F04E02}" sibTransId="{247D7A9C-949B-4B77-9BA5-E79DFA45AB59}"/>
    <dgm:cxn modelId="{9FBC4C11-D6C5-42C6-84B4-97297890EC69}" type="presOf" srcId="{70B052FE-A4B7-4645-85F9-4D9FFF416016}" destId="{67BBF473-00FF-4D10-B585-27B23DF66E68}" srcOrd="1" destOrd="0" presId="urn:microsoft.com/office/officeart/2005/8/layout/venn1"/>
    <dgm:cxn modelId="{8E2F7022-8006-466D-9DA6-414C4B50B843}" type="presOf" srcId="{A27D4827-2843-4F98-89AE-5E57B5CCD241}" destId="{9BF8EDFB-B02A-463D-908F-B77D777AFA14}" srcOrd="1" destOrd="0" presId="urn:microsoft.com/office/officeart/2005/8/layout/venn1"/>
    <dgm:cxn modelId="{42F92524-AF30-4694-85C5-33B5F2FA2BCC}" type="presOf" srcId="{68985757-226C-49F7-9215-AC11605AB3D6}" destId="{B7759484-A25B-4EFC-A7BF-7D31A8C10462}" srcOrd="0" destOrd="0" presId="urn:microsoft.com/office/officeart/2005/8/layout/venn1"/>
    <dgm:cxn modelId="{395E0C2A-32A3-4C52-A917-7D4A94AF0829}" srcId="{D72C92BB-B1D4-435C-A17A-90ABD67B9C3A}" destId="{68985757-226C-49F7-9215-AC11605AB3D6}" srcOrd="0" destOrd="0" parTransId="{613A2719-B4FA-4E60-AA4A-E797384BA04F}" sibTransId="{24C34CC6-F608-4532-B752-3A1D224E48AB}"/>
    <dgm:cxn modelId="{39071633-D9C2-4083-A1BA-7468AAE64D7C}" type="presOf" srcId="{D72C92BB-B1D4-435C-A17A-90ABD67B9C3A}" destId="{38403DA6-013E-4C75-ACA9-9B8DC425C773}" srcOrd="0" destOrd="0" presId="urn:microsoft.com/office/officeart/2005/8/layout/venn1"/>
    <dgm:cxn modelId="{46870B3C-79F3-45A0-A722-6C2C84F8D957}" type="presOf" srcId="{68985757-226C-49F7-9215-AC11605AB3D6}" destId="{F871A9BF-D7AD-4C0C-BA4A-B32F29396132}" srcOrd="1" destOrd="0" presId="urn:microsoft.com/office/officeart/2005/8/layout/venn1"/>
    <dgm:cxn modelId="{F8380341-6DEF-47F1-9C72-78DDFD227E88}" type="presOf" srcId="{70B052FE-A4B7-4645-85F9-4D9FFF416016}" destId="{55E21DF0-7CDF-46B3-BC61-A885D50912F5}" srcOrd="0" destOrd="0" presId="urn:microsoft.com/office/officeart/2005/8/layout/venn1"/>
    <dgm:cxn modelId="{45960F93-92C7-4C93-B9E8-55CA15153316}" srcId="{D72C92BB-B1D4-435C-A17A-90ABD67B9C3A}" destId="{70B052FE-A4B7-4645-85F9-4D9FFF416016}" srcOrd="3" destOrd="0" parTransId="{7F92B00C-9E40-4DEF-AC41-56A19ED07933}" sibTransId="{BB13CCB0-BA14-4656-99BC-5BD3904E052F}"/>
    <dgm:cxn modelId="{597531A7-7B26-4257-A708-66C244D0F191}" srcId="{D72C92BB-B1D4-435C-A17A-90ABD67B9C3A}" destId="{A27D4827-2843-4F98-89AE-5E57B5CCD241}" srcOrd="2" destOrd="0" parTransId="{C7A52BD1-2658-4DCD-A0FE-63B75E923738}" sibTransId="{87F79A5A-993A-4494-8BDC-67745E76C150}"/>
    <dgm:cxn modelId="{BA4E34B3-ED20-4C61-831A-192E65121E82}" type="presOf" srcId="{A27D4827-2843-4F98-89AE-5E57B5CCD241}" destId="{711980E0-D134-4B9F-A011-DFDF363D2429}" srcOrd="0" destOrd="0" presId="urn:microsoft.com/office/officeart/2005/8/layout/venn1"/>
    <dgm:cxn modelId="{3216BBBC-1CD7-4710-9B1A-1C98AFEFB45D}" type="presOf" srcId="{5EC4D7D6-E7A0-4053-9FC2-FB4A362B8B97}" destId="{8BF217B3-8E60-4DED-9D29-E06F1551C998}" srcOrd="1" destOrd="0" presId="urn:microsoft.com/office/officeart/2005/8/layout/venn1"/>
    <dgm:cxn modelId="{735686CF-5736-4893-8B59-F33082581E94}" type="presOf" srcId="{5EC4D7D6-E7A0-4053-9FC2-FB4A362B8B97}" destId="{812861FF-CFAC-4943-A796-E90F655F8B4E}" srcOrd="0" destOrd="0" presId="urn:microsoft.com/office/officeart/2005/8/layout/venn1"/>
    <dgm:cxn modelId="{4687D643-1234-448C-B13D-42CAB19A0A69}" type="presParOf" srcId="{38403DA6-013E-4C75-ACA9-9B8DC425C773}" destId="{B7759484-A25B-4EFC-A7BF-7D31A8C10462}" srcOrd="0" destOrd="0" presId="urn:microsoft.com/office/officeart/2005/8/layout/venn1"/>
    <dgm:cxn modelId="{FBDA0C6B-0A2A-4A66-BACC-E41B163658F1}" type="presParOf" srcId="{38403DA6-013E-4C75-ACA9-9B8DC425C773}" destId="{F871A9BF-D7AD-4C0C-BA4A-B32F29396132}" srcOrd="1" destOrd="0" presId="urn:microsoft.com/office/officeart/2005/8/layout/venn1"/>
    <dgm:cxn modelId="{96138D43-D3EA-441A-B26C-DBF431E87632}" type="presParOf" srcId="{38403DA6-013E-4C75-ACA9-9B8DC425C773}" destId="{812861FF-CFAC-4943-A796-E90F655F8B4E}" srcOrd="2" destOrd="0" presId="urn:microsoft.com/office/officeart/2005/8/layout/venn1"/>
    <dgm:cxn modelId="{AAF23D74-4D43-4A1E-8EF3-E132EF588AB0}" type="presParOf" srcId="{38403DA6-013E-4C75-ACA9-9B8DC425C773}" destId="{8BF217B3-8E60-4DED-9D29-E06F1551C998}" srcOrd="3" destOrd="0" presId="urn:microsoft.com/office/officeart/2005/8/layout/venn1"/>
    <dgm:cxn modelId="{B5AE2C1D-9AD9-42AE-B80A-FDDAB3259A4B}" type="presParOf" srcId="{38403DA6-013E-4C75-ACA9-9B8DC425C773}" destId="{711980E0-D134-4B9F-A011-DFDF363D2429}" srcOrd="4" destOrd="0" presId="urn:microsoft.com/office/officeart/2005/8/layout/venn1"/>
    <dgm:cxn modelId="{FEA2D9C5-5236-418E-B0C4-3988CB086CDA}" type="presParOf" srcId="{38403DA6-013E-4C75-ACA9-9B8DC425C773}" destId="{9BF8EDFB-B02A-463D-908F-B77D777AFA14}" srcOrd="5" destOrd="0" presId="urn:microsoft.com/office/officeart/2005/8/layout/venn1"/>
    <dgm:cxn modelId="{F67E003E-3F25-4EA9-87EB-9A0C77222CA6}" type="presParOf" srcId="{38403DA6-013E-4C75-ACA9-9B8DC425C773}" destId="{55E21DF0-7CDF-46B3-BC61-A885D50912F5}" srcOrd="6" destOrd="0" presId="urn:microsoft.com/office/officeart/2005/8/layout/venn1"/>
    <dgm:cxn modelId="{4B2AE426-0B53-4B32-8370-2C236A6469ED}" type="presParOf" srcId="{38403DA6-013E-4C75-ACA9-9B8DC425C773}" destId="{67BBF473-00FF-4D10-B585-27B23DF66E68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A4BD91-086C-41DD-9379-CD248179B05E}" type="doc">
      <dgm:prSet loTypeId="urn:microsoft.com/office/officeart/2005/8/layout/venn1" loCatId="relationship" qsTypeId="urn:microsoft.com/office/officeart/2005/8/quickstyle/simple2" qsCatId="simple" csTypeId="urn:microsoft.com/office/officeart/2005/8/colors/colorful1" csCatId="colorful" phldr="1"/>
      <dgm:spPr/>
    </dgm:pt>
    <dgm:pt modelId="{3BE18841-5952-4EB8-9D73-6C8D1A401731}">
      <dgm:prSet phldrT="[Text]"/>
      <dgm:spPr/>
      <dgm:t>
        <a:bodyPr/>
        <a:lstStyle/>
        <a:p>
          <a:r>
            <a:rPr lang="en-ZA" dirty="0"/>
            <a:t>Bacteria</a:t>
          </a:r>
          <a:endParaRPr lang="en-GB" dirty="0"/>
        </a:p>
      </dgm:t>
    </dgm:pt>
    <dgm:pt modelId="{20B4A7BD-FF19-4100-A82A-62F4B4049604}" type="parTrans" cxnId="{B09A372D-F8CB-44AA-8973-F0AE7D9012C2}">
      <dgm:prSet/>
      <dgm:spPr/>
      <dgm:t>
        <a:bodyPr/>
        <a:lstStyle/>
        <a:p>
          <a:endParaRPr lang="en-GB"/>
        </a:p>
      </dgm:t>
    </dgm:pt>
    <dgm:pt modelId="{2F776C88-29AF-4476-82A3-C04CC2459113}" type="sibTrans" cxnId="{B09A372D-F8CB-44AA-8973-F0AE7D9012C2}">
      <dgm:prSet/>
      <dgm:spPr/>
      <dgm:t>
        <a:bodyPr/>
        <a:lstStyle/>
        <a:p>
          <a:endParaRPr lang="en-GB"/>
        </a:p>
      </dgm:t>
    </dgm:pt>
    <dgm:pt modelId="{EDDB2666-6DDE-47DC-852A-614BA340587D}">
      <dgm:prSet phldrT="[Text]" custT="1"/>
      <dgm:spPr/>
      <dgm:t>
        <a:bodyPr/>
        <a:lstStyle/>
        <a:p>
          <a:r>
            <a:rPr lang="en-ZA" sz="3100" dirty="0"/>
            <a:t>Risk factors</a:t>
          </a:r>
        </a:p>
        <a:p>
          <a:endParaRPr lang="en-ZA" sz="3100" dirty="0"/>
        </a:p>
      </dgm:t>
    </dgm:pt>
    <dgm:pt modelId="{8A5E76B0-D228-48BF-9931-5C89B778A58D}" type="parTrans" cxnId="{70534C74-3A20-41D7-B5AC-75CE8F8F753B}">
      <dgm:prSet/>
      <dgm:spPr/>
      <dgm:t>
        <a:bodyPr/>
        <a:lstStyle/>
        <a:p>
          <a:endParaRPr lang="en-GB"/>
        </a:p>
      </dgm:t>
    </dgm:pt>
    <dgm:pt modelId="{B23C5369-241F-47C1-9E31-558B0AAAF9A9}" type="sibTrans" cxnId="{70534C74-3A20-41D7-B5AC-75CE8F8F753B}">
      <dgm:prSet/>
      <dgm:spPr/>
      <dgm:t>
        <a:bodyPr/>
        <a:lstStyle/>
        <a:p>
          <a:endParaRPr lang="en-GB"/>
        </a:p>
      </dgm:t>
    </dgm:pt>
    <dgm:pt modelId="{5A6E0B2D-200C-4D76-B46C-F656A69A46C1}">
      <dgm:prSet phldrT="[Text]"/>
      <dgm:spPr/>
      <dgm:t>
        <a:bodyPr/>
        <a:lstStyle/>
        <a:p>
          <a:r>
            <a:rPr lang="en-ZA" dirty="0"/>
            <a:t>Susceptible</a:t>
          </a:r>
        </a:p>
        <a:p>
          <a:r>
            <a:rPr lang="en-ZA" dirty="0"/>
            <a:t>host </a:t>
          </a:r>
          <a:endParaRPr lang="en-GB" dirty="0"/>
        </a:p>
      </dgm:t>
    </dgm:pt>
    <dgm:pt modelId="{94447640-D3F7-469A-A82B-24FA4EC43A17}" type="parTrans" cxnId="{25C39958-014A-4C9B-AD7F-EB22F4A329FE}">
      <dgm:prSet/>
      <dgm:spPr/>
      <dgm:t>
        <a:bodyPr/>
        <a:lstStyle/>
        <a:p>
          <a:endParaRPr lang="en-GB"/>
        </a:p>
      </dgm:t>
    </dgm:pt>
    <dgm:pt modelId="{53324796-7157-4B64-84A3-5C8230F474FF}" type="sibTrans" cxnId="{25C39958-014A-4C9B-AD7F-EB22F4A329FE}">
      <dgm:prSet/>
      <dgm:spPr/>
      <dgm:t>
        <a:bodyPr/>
        <a:lstStyle/>
        <a:p>
          <a:endParaRPr lang="en-GB"/>
        </a:p>
      </dgm:t>
    </dgm:pt>
    <dgm:pt modelId="{FF1A5C01-87FE-4772-9DFA-9445780621A7}" type="pres">
      <dgm:prSet presAssocID="{8EA4BD91-086C-41DD-9379-CD248179B05E}" presName="compositeShape" presStyleCnt="0">
        <dgm:presLayoutVars>
          <dgm:chMax val="7"/>
          <dgm:dir/>
          <dgm:resizeHandles val="exact"/>
        </dgm:presLayoutVars>
      </dgm:prSet>
      <dgm:spPr/>
    </dgm:pt>
    <dgm:pt modelId="{B30EEAEB-52CE-434C-B015-B52B02583076}" type="pres">
      <dgm:prSet presAssocID="{3BE18841-5952-4EB8-9D73-6C8D1A401731}" presName="circ1" presStyleLbl="vennNode1" presStyleIdx="0" presStyleCnt="3"/>
      <dgm:spPr/>
    </dgm:pt>
    <dgm:pt modelId="{29932DC4-0139-429E-8107-CD64D1D290DB}" type="pres">
      <dgm:prSet presAssocID="{3BE18841-5952-4EB8-9D73-6C8D1A401731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297D7C42-780B-4CCB-8A04-99B1077A40BF}" type="pres">
      <dgm:prSet presAssocID="{EDDB2666-6DDE-47DC-852A-614BA340587D}" presName="circ2" presStyleLbl="vennNode1" presStyleIdx="1" presStyleCnt="3"/>
      <dgm:spPr/>
    </dgm:pt>
    <dgm:pt modelId="{330CC1AE-FF01-438C-9094-CAF80D82C2DA}" type="pres">
      <dgm:prSet presAssocID="{EDDB2666-6DDE-47DC-852A-614BA340587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9B76445E-A3A9-4387-9CED-52F341E3171E}" type="pres">
      <dgm:prSet presAssocID="{5A6E0B2D-200C-4D76-B46C-F656A69A46C1}" presName="circ3" presStyleLbl="vennNode1" presStyleIdx="2" presStyleCnt="3"/>
      <dgm:spPr/>
    </dgm:pt>
    <dgm:pt modelId="{AAE9A411-60AD-4F48-BF4B-0B5E666D504F}" type="pres">
      <dgm:prSet presAssocID="{5A6E0B2D-200C-4D76-B46C-F656A69A46C1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DD4E5F2C-CDD0-4AAA-B0B4-A59421F5D443}" type="presOf" srcId="{3BE18841-5952-4EB8-9D73-6C8D1A401731}" destId="{B30EEAEB-52CE-434C-B015-B52B02583076}" srcOrd="0" destOrd="0" presId="urn:microsoft.com/office/officeart/2005/8/layout/venn1"/>
    <dgm:cxn modelId="{B09A372D-F8CB-44AA-8973-F0AE7D9012C2}" srcId="{8EA4BD91-086C-41DD-9379-CD248179B05E}" destId="{3BE18841-5952-4EB8-9D73-6C8D1A401731}" srcOrd="0" destOrd="0" parTransId="{20B4A7BD-FF19-4100-A82A-62F4B4049604}" sibTransId="{2F776C88-29AF-4476-82A3-C04CC2459113}"/>
    <dgm:cxn modelId="{ADB5A433-55CE-45F2-AF2E-DBBCC7608D1E}" type="presOf" srcId="{3BE18841-5952-4EB8-9D73-6C8D1A401731}" destId="{29932DC4-0139-429E-8107-CD64D1D290DB}" srcOrd="1" destOrd="0" presId="urn:microsoft.com/office/officeart/2005/8/layout/venn1"/>
    <dgm:cxn modelId="{EE283D3B-4EBF-48AE-97EC-657493F1DD6E}" type="presOf" srcId="{EDDB2666-6DDE-47DC-852A-614BA340587D}" destId="{297D7C42-780B-4CCB-8A04-99B1077A40BF}" srcOrd="0" destOrd="0" presId="urn:microsoft.com/office/officeart/2005/8/layout/venn1"/>
    <dgm:cxn modelId="{39AACF46-BE57-4656-9FB4-D46FFDDA6BF4}" type="presOf" srcId="{5A6E0B2D-200C-4D76-B46C-F656A69A46C1}" destId="{AAE9A411-60AD-4F48-BF4B-0B5E666D504F}" srcOrd="1" destOrd="0" presId="urn:microsoft.com/office/officeart/2005/8/layout/venn1"/>
    <dgm:cxn modelId="{635B9767-710C-40DE-A06D-274D3116C389}" type="presOf" srcId="{8EA4BD91-086C-41DD-9379-CD248179B05E}" destId="{FF1A5C01-87FE-4772-9DFA-9445780621A7}" srcOrd="0" destOrd="0" presId="urn:microsoft.com/office/officeart/2005/8/layout/venn1"/>
    <dgm:cxn modelId="{70534C74-3A20-41D7-B5AC-75CE8F8F753B}" srcId="{8EA4BD91-086C-41DD-9379-CD248179B05E}" destId="{EDDB2666-6DDE-47DC-852A-614BA340587D}" srcOrd="1" destOrd="0" parTransId="{8A5E76B0-D228-48BF-9931-5C89B778A58D}" sibTransId="{B23C5369-241F-47C1-9E31-558B0AAAF9A9}"/>
    <dgm:cxn modelId="{25C39958-014A-4C9B-AD7F-EB22F4A329FE}" srcId="{8EA4BD91-086C-41DD-9379-CD248179B05E}" destId="{5A6E0B2D-200C-4D76-B46C-F656A69A46C1}" srcOrd="2" destOrd="0" parTransId="{94447640-D3F7-469A-A82B-24FA4EC43A17}" sibTransId="{53324796-7157-4B64-84A3-5C8230F474FF}"/>
    <dgm:cxn modelId="{10CCD4A6-26E7-43E9-8C5E-66AA9ABB45C9}" type="presOf" srcId="{EDDB2666-6DDE-47DC-852A-614BA340587D}" destId="{330CC1AE-FF01-438C-9094-CAF80D82C2DA}" srcOrd="1" destOrd="0" presId="urn:microsoft.com/office/officeart/2005/8/layout/venn1"/>
    <dgm:cxn modelId="{5D675FD3-051D-48B7-AF12-EF8315F35695}" type="presOf" srcId="{5A6E0B2D-200C-4D76-B46C-F656A69A46C1}" destId="{9B76445E-A3A9-4387-9CED-52F341E3171E}" srcOrd="0" destOrd="0" presId="urn:microsoft.com/office/officeart/2005/8/layout/venn1"/>
    <dgm:cxn modelId="{75D61612-4C1D-4640-A27E-91F4E81BC696}" type="presParOf" srcId="{FF1A5C01-87FE-4772-9DFA-9445780621A7}" destId="{B30EEAEB-52CE-434C-B015-B52B02583076}" srcOrd="0" destOrd="0" presId="urn:microsoft.com/office/officeart/2005/8/layout/venn1"/>
    <dgm:cxn modelId="{1328AAB3-3E9A-4FC5-9FB2-4758D7F9D583}" type="presParOf" srcId="{FF1A5C01-87FE-4772-9DFA-9445780621A7}" destId="{29932DC4-0139-429E-8107-CD64D1D290DB}" srcOrd="1" destOrd="0" presId="urn:microsoft.com/office/officeart/2005/8/layout/venn1"/>
    <dgm:cxn modelId="{2123368A-49FC-4A63-B089-3C2FE46C30FE}" type="presParOf" srcId="{FF1A5C01-87FE-4772-9DFA-9445780621A7}" destId="{297D7C42-780B-4CCB-8A04-99B1077A40BF}" srcOrd="2" destOrd="0" presId="urn:microsoft.com/office/officeart/2005/8/layout/venn1"/>
    <dgm:cxn modelId="{5288AE49-9ECD-493F-B62A-F2A70A790774}" type="presParOf" srcId="{FF1A5C01-87FE-4772-9DFA-9445780621A7}" destId="{330CC1AE-FF01-438C-9094-CAF80D82C2DA}" srcOrd="3" destOrd="0" presId="urn:microsoft.com/office/officeart/2005/8/layout/venn1"/>
    <dgm:cxn modelId="{5C347BE0-9A7D-4242-866E-E754F58C86F2}" type="presParOf" srcId="{FF1A5C01-87FE-4772-9DFA-9445780621A7}" destId="{9B76445E-A3A9-4387-9CED-52F341E3171E}" srcOrd="4" destOrd="0" presId="urn:microsoft.com/office/officeart/2005/8/layout/venn1"/>
    <dgm:cxn modelId="{A398D113-7E3E-4C87-BB3F-DCA40124C2EB}" type="presParOf" srcId="{FF1A5C01-87FE-4772-9DFA-9445780621A7}" destId="{AAE9A411-60AD-4F48-BF4B-0B5E666D504F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F5EFA1E-6032-4763-AC7E-CA7C857A1739}" type="doc">
      <dgm:prSet loTypeId="urn:microsoft.com/office/officeart/2005/8/layout/radial3" loCatId="relationship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GB"/>
        </a:p>
      </dgm:t>
    </dgm:pt>
    <dgm:pt modelId="{6B8AFD76-BC6E-4DAB-9475-42C3910CDDCA}">
      <dgm:prSet phldrT="[Text]"/>
      <dgm:spPr>
        <a:solidFill>
          <a:srgbClr val="FF0000">
            <a:alpha val="49804"/>
          </a:srgbClr>
        </a:solidFill>
      </dgm:spPr>
      <dgm:t>
        <a:bodyPr/>
        <a:lstStyle/>
        <a:p>
          <a:r>
            <a:rPr lang="en-US" dirty="0"/>
            <a:t>Modifiable Risk Factors</a:t>
          </a:r>
        </a:p>
        <a:p>
          <a:r>
            <a:rPr lang="en-US" dirty="0"/>
            <a:t>Pathophysiologic Pathways</a:t>
          </a:r>
          <a:endParaRPr lang="en-GB" dirty="0"/>
        </a:p>
      </dgm:t>
    </dgm:pt>
    <dgm:pt modelId="{075C1359-E084-4C4E-B883-C587C8AF1D08}" type="parTrans" cxnId="{CD6BC491-3B87-4642-8D76-ABFC2F012018}">
      <dgm:prSet/>
      <dgm:spPr/>
      <dgm:t>
        <a:bodyPr/>
        <a:lstStyle/>
        <a:p>
          <a:endParaRPr lang="en-GB"/>
        </a:p>
      </dgm:t>
    </dgm:pt>
    <dgm:pt modelId="{F9E5ECF9-98BB-481C-9FB5-8D18DE2CD823}" type="sibTrans" cxnId="{CD6BC491-3B87-4642-8D76-ABFC2F012018}">
      <dgm:prSet/>
      <dgm:spPr/>
      <dgm:t>
        <a:bodyPr/>
        <a:lstStyle/>
        <a:p>
          <a:endParaRPr lang="en-GB"/>
        </a:p>
      </dgm:t>
    </dgm:pt>
    <dgm:pt modelId="{95617656-B5E2-44B1-B763-943DCF30478E}">
      <dgm:prSet phldrT="[Text]" custT="1"/>
      <dgm:spPr>
        <a:solidFill>
          <a:srgbClr val="FF6600">
            <a:alpha val="50000"/>
          </a:srgbClr>
        </a:solidFill>
      </dgm:spPr>
      <dgm:t>
        <a:bodyPr/>
        <a:lstStyle/>
        <a:p>
          <a:r>
            <a:rPr lang="en-US" sz="2800" dirty="0"/>
            <a:t>NCDs</a:t>
          </a:r>
          <a:endParaRPr lang="en-GB" sz="2800" dirty="0"/>
        </a:p>
      </dgm:t>
    </dgm:pt>
    <dgm:pt modelId="{77412F9B-FE5F-4A79-A206-5085DAC43E34}" type="parTrans" cxnId="{2B6C540D-A56E-414A-868C-3D2692AC946E}">
      <dgm:prSet/>
      <dgm:spPr/>
      <dgm:t>
        <a:bodyPr/>
        <a:lstStyle/>
        <a:p>
          <a:endParaRPr lang="en-GB"/>
        </a:p>
      </dgm:t>
    </dgm:pt>
    <dgm:pt modelId="{50694992-33B8-484F-BA93-638CACD79207}" type="sibTrans" cxnId="{2B6C540D-A56E-414A-868C-3D2692AC946E}">
      <dgm:prSet/>
      <dgm:spPr/>
      <dgm:t>
        <a:bodyPr/>
        <a:lstStyle/>
        <a:p>
          <a:endParaRPr lang="en-GB"/>
        </a:p>
      </dgm:t>
    </dgm:pt>
    <dgm:pt modelId="{4D12FAA7-F44F-40B4-A30F-DD8AD42DE1BA}">
      <dgm:prSet phldrT="[Text]" custT="1"/>
      <dgm:spPr>
        <a:solidFill>
          <a:srgbClr val="FF6600">
            <a:alpha val="50000"/>
          </a:srgbClr>
        </a:solidFill>
      </dgm:spPr>
      <dgm:t>
        <a:bodyPr/>
        <a:lstStyle/>
        <a:p>
          <a:r>
            <a:rPr lang="en-US" sz="3200" dirty="0"/>
            <a:t>Periodontitis</a:t>
          </a:r>
          <a:endParaRPr lang="en-GB" sz="3200" dirty="0"/>
        </a:p>
      </dgm:t>
    </dgm:pt>
    <dgm:pt modelId="{EF96A90C-E03B-4494-AB0D-724F8AAB60C5}" type="parTrans" cxnId="{15B8D5C8-318E-4CDD-B2C0-E98AF346EFF8}">
      <dgm:prSet/>
      <dgm:spPr/>
      <dgm:t>
        <a:bodyPr/>
        <a:lstStyle/>
        <a:p>
          <a:endParaRPr lang="en-GB"/>
        </a:p>
      </dgm:t>
    </dgm:pt>
    <dgm:pt modelId="{BBE5CB2A-FD53-4CBF-B62F-191580CDB2B1}" type="sibTrans" cxnId="{15B8D5C8-318E-4CDD-B2C0-E98AF346EFF8}">
      <dgm:prSet/>
      <dgm:spPr/>
      <dgm:t>
        <a:bodyPr/>
        <a:lstStyle/>
        <a:p>
          <a:endParaRPr lang="en-GB"/>
        </a:p>
      </dgm:t>
    </dgm:pt>
    <dgm:pt modelId="{5515025A-31F0-42AE-88A8-0C6416EE6887}">
      <dgm:prSet phldrT="[Text]" custT="1"/>
      <dgm:spPr>
        <a:solidFill>
          <a:srgbClr val="FF6600">
            <a:alpha val="49804"/>
          </a:srgbClr>
        </a:solidFill>
      </dgm:spPr>
      <dgm:t>
        <a:bodyPr/>
        <a:lstStyle/>
        <a:p>
          <a:r>
            <a:rPr lang="en-US" sz="3200" dirty="0"/>
            <a:t>Caries</a:t>
          </a:r>
          <a:endParaRPr lang="en-GB" sz="3200" dirty="0"/>
        </a:p>
      </dgm:t>
    </dgm:pt>
    <dgm:pt modelId="{AC66E384-3DE1-4849-8593-665AB5A9F15F}" type="parTrans" cxnId="{6DC9159C-E403-47CE-9698-C70273539928}">
      <dgm:prSet/>
      <dgm:spPr/>
      <dgm:t>
        <a:bodyPr/>
        <a:lstStyle/>
        <a:p>
          <a:endParaRPr lang="en-GB"/>
        </a:p>
      </dgm:t>
    </dgm:pt>
    <dgm:pt modelId="{7C69439C-9EDB-4A6E-B09C-BE910763EB8A}" type="sibTrans" cxnId="{6DC9159C-E403-47CE-9698-C70273539928}">
      <dgm:prSet/>
      <dgm:spPr/>
      <dgm:t>
        <a:bodyPr/>
        <a:lstStyle/>
        <a:p>
          <a:endParaRPr lang="en-GB"/>
        </a:p>
      </dgm:t>
    </dgm:pt>
    <dgm:pt modelId="{219E0717-9E08-477B-B7B5-C412EE63FF86}" type="pres">
      <dgm:prSet presAssocID="{4F5EFA1E-6032-4763-AC7E-CA7C857A1739}" presName="composite" presStyleCnt="0">
        <dgm:presLayoutVars>
          <dgm:chMax val="1"/>
          <dgm:dir/>
          <dgm:resizeHandles val="exact"/>
        </dgm:presLayoutVars>
      </dgm:prSet>
      <dgm:spPr/>
    </dgm:pt>
    <dgm:pt modelId="{C5901213-EB87-4171-81A0-E7C066532885}" type="pres">
      <dgm:prSet presAssocID="{4F5EFA1E-6032-4763-AC7E-CA7C857A1739}" presName="radial" presStyleCnt="0">
        <dgm:presLayoutVars>
          <dgm:animLvl val="ctr"/>
        </dgm:presLayoutVars>
      </dgm:prSet>
      <dgm:spPr/>
    </dgm:pt>
    <dgm:pt modelId="{71B4ED64-25F2-4112-832E-3B8ED6499726}" type="pres">
      <dgm:prSet presAssocID="{6B8AFD76-BC6E-4DAB-9475-42C3910CDDCA}" presName="centerShape" presStyleLbl="vennNode1" presStyleIdx="0" presStyleCnt="4"/>
      <dgm:spPr/>
    </dgm:pt>
    <dgm:pt modelId="{D4C7ABCC-C954-4390-A3BA-F9C1BB4F8588}" type="pres">
      <dgm:prSet presAssocID="{95617656-B5E2-44B1-B763-943DCF30478E}" presName="node" presStyleLbl="vennNode1" presStyleIdx="1" presStyleCnt="4">
        <dgm:presLayoutVars>
          <dgm:bulletEnabled val="1"/>
        </dgm:presLayoutVars>
      </dgm:prSet>
      <dgm:spPr/>
    </dgm:pt>
    <dgm:pt modelId="{8F915C6E-C54E-4A6B-B038-947E76A9728A}" type="pres">
      <dgm:prSet presAssocID="{4D12FAA7-F44F-40B4-A30F-DD8AD42DE1BA}" presName="node" presStyleLbl="vennNode1" presStyleIdx="2" presStyleCnt="4" custScaleX="233727" custRadScaleRad="135152" custRadScaleInc="-4955">
        <dgm:presLayoutVars>
          <dgm:bulletEnabled val="1"/>
        </dgm:presLayoutVars>
      </dgm:prSet>
      <dgm:spPr/>
    </dgm:pt>
    <dgm:pt modelId="{B92490F3-C264-4E84-ADE7-290A0C11A559}" type="pres">
      <dgm:prSet presAssocID="{5515025A-31F0-42AE-88A8-0C6416EE6887}" presName="node" presStyleLbl="vennNode1" presStyleIdx="3" presStyleCnt="4" custScaleX="229600" custRadScaleRad="124601" custRadScaleInc="2892">
        <dgm:presLayoutVars>
          <dgm:bulletEnabled val="1"/>
        </dgm:presLayoutVars>
      </dgm:prSet>
      <dgm:spPr/>
    </dgm:pt>
  </dgm:ptLst>
  <dgm:cxnLst>
    <dgm:cxn modelId="{EA442902-3113-4BB1-803F-1C66891DA8F0}" type="presOf" srcId="{6B8AFD76-BC6E-4DAB-9475-42C3910CDDCA}" destId="{71B4ED64-25F2-4112-832E-3B8ED6499726}" srcOrd="0" destOrd="0" presId="urn:microsoft.com/office/officeart/2005/8/layout/radial3"/>
    <dgm:cxn modelId="{2B6C540D-A56E-414A-868C-3D2692AC946E}" srcId="{6B8AFD76-BC6E-4DAB-9475-42C3910CDDCA}" destId="{95617656-B5E2-44B1-B763-943DCF30478E}" srcOrd="0" destOrd="0" parTransId="{77412F9B-FE5F-4A79-A206-5085DAC43E34}" sibTransId="{50694992-33B8-484F-BA93-638CACD79207}"/>
    <dgm:cxn modelId="{C541C91F-BDED-41AA-9DA9-47FBE10F061F}" type="presOf" srcId="{5515025A-31F0-42AE-88A8-0C6416EE6887}" destId="{B92490F3-C264-4E84-ADE7-290A0C11A559}" srcOrd="0" destOrd="0" presId="urn:microsoft.com/office/officeart/2005/8/layout/radial3"/>
    <dgm:cxn modelId="{7E197E38-D773-40BA-8D44-E8A0E9956803}" type="presOf" srcId="{95617656-B5E2-44B1-B763-943DCF30478E}" destId="{D4C7ABCC-C954-4390-A3BA-F9C1BB4F8588}" srcOrd="0" destOrd="0" presId="urn:microsoft.com/office/officeart/2005/8/layout/radial3"/>
    <dgm:cxn modelId="{9C697F80-8EAD-4734-8023-254C1117FF1E}" type="presOf" srcId="{4D12FAA7-F44F-40B4-A30F-DD8AD42DE1BA}" destId="{8F915C6E-C54E-4A6B-B038-947E76A9728A}" srcOrd="0" destOrd="0" presId="urn:microsoft.com/office/officeart/2005/8/layout/radial3"/>
    <dgm:cxn modelId="{CD6BC491-3B87-4642-8D76-ABFC2F012018}" srcId="{4F5EFA1E-6032-4763-AC7E-CA7C857A1739}" destId="{6B8AFD76-BC6E-4DAB-9475-42C3910CDDCA}" srcOrd="0" destOrd="0" parTransId="{075C1359-E084-4C4E-B883-C587C8AF1D08}" sibTransId="{F9E5ECF9-98BB-481C-9FB5-8D18DE2CD823}"/>
    <dgm:cxn modelId="{6DC9159C-E403-47CE-9698-C70273539928}" srcId="{6B8AFD76-BC6E-4DAB-9475-42C3910CDDCA}" destId="{5515025A-31F0-42AE-88A8-0C6416EE6887}" srcOrd="2" destOrd="0" parTransId="{AC66E384-3DE1-4849-8593-665AB5A9F15F}" sibTransId="{7C69439C-9EDB-4A6E-B09C-BE910763EB8A}"/>
    <dgm:cxn modelId="{460212AB-72CC-462C-8A31-4FE0785C1DB6}" type="presOf" srcId="{4F5EFA1E-6032-4763-AC7E-CA7C857A1739}" destId="{219E0717-9E08-477B-B7B5-C412EE63FF86}" srcOrd="0" destOrd="0" presId="urn:microsoft.com/office/officeart/2005/8/layout/radial3"/>
    <dgm:cxn modelId="{15B8D5C8-318E-4CDD-B2C0-E98AF346EFF8}" srcId="{6B8AFD76-BC6E-4DAB-9475-42C3910CDDCA}" destId="{4D12FAA7-F44F-40B4-A30F-DD8AD42DE1BA}" srcOrd="1" destOrd="0" parTransId="{EF96A90C-E03B-4494-AB0D-724F8AAB60C5}" sibTransId="{BBE5CB2A-FD53-4CBF-B62F-191580CDB2B1}"/>
    <dgm:cxn modelId="{BA5231B7-1631-4EFA-89EA-083E626E7EF7}" type="presParOf" srcId="{219E0717-9E08-477B-B7B5-C412EE63FF86}" destId="{C5901213-EB87-4171-81A0-E7C066532885}" srcOrd="0" destOrd="0" presId="urn:microsoft.com/office/officeart/2005/8/layout/radial3"/>
    <dgm:cxn modelId="{8856AE0A-BD78-4F90-84E0-B20C83400AF0}" type="presParOf" srcId="{C5901213-EB87-4171-81A0-E7C066532885}" destId="{71B4ED64-25F2-4112-832E-3B8ED6499726}" srcOrd="0" destOrd="0" presId="urn:microsoft.com/office/officeart/2005/8/layout/radial3"/>
    <dgm:cxn modelId="{E4E8C091-41F4-48C0-8822-9525A80381C1}" type="presParOf" srcId="{C5901213-EB87-4171-81A0-E7C066532885}" destId="{D4C7ABCC-C954-4390-A3BA-F9C1BB4F8588}" srcOrd="1" destOrd="0" presId="urn:microsoft.com/office/officeart/2005/8/layout/radial3"/>
    <dgm:cxn modelId="{E0EFD60F-DF3E-4CA4-B280-E2BFBC637A3B}" type="presParOf" srcId="{C5901213-EB87-4171-81A0-E7C066532885}" destId="{8F915C6E-C54E-4A6B-B038-947E76A9728A}" srcOrd="2" destOrd="0" presId="urn:microsoft.com/office/officeart/2005/8/layout/radial3"/>
    <dgm:cxn modelId="{BD71DA8D-D766-4ABE-A0F1-94E1B705F0EB}" type="presParOf" srcId="{C5901213-EB87-4171-81A0-E7C066532885}" destId="{B92490F3-C264-4E84-ADE7-290A0C11A559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6070D80-FF16-480C-BFD9-5233C9CB6ACA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6922256-E1E8-467B-BF1D-184E6473DD4B}">
      <dgm:prSet/>
      <dgm:spPr/>
      <dgm:t>
        <a:bodyPr/>
        <a:lstStyle/>
        <a:p>
          <a:r>
            <a:rPr lang="en-US" b="1" dirty="0"/>
            <a:t>Over-nutrition - overweight &amp; obesity</a:t>
          </a:r>
        </a:p>
      </dgm:t>
    </dgm:pt>
    <dgm:pt modelId="{2D93A03A-B75A-4E9B-A57D-B8419FA76F0A}" type="parTrans" cxnId="{3A27A444-8366-4F42-B986-1081688D8128}">
      <dgm:prSet/>
      <dgm:spPr/>
      <dgm:t>
        <a:bodyPr/>
        <a:lstStyle/>
        <a:p>
          <a:endParaRPr lang="en-US"/>
        </a:p>
      </dgm:t>
    </dgm:pt>
    <dgm:pt modelId="{748F32AF-2351-4AB6-94AF-B0B4F98506C1}" type="sibTrans" cxnId="{3A27A444-8366-4F42-B986-1081688D8128}">
      <dgm:prSet/>
      <dgm:spPr/>
      <dgm:t>
        <a:bodyPr/>
        <a:lstStyle/>
        <a:p>
          <a:endParaRPr lang="en-US"/>
        </a:p>
      </dgm:t>
    </dgm:pt>
    <dgm:pt modelId="{6987C57A-B932-4D18-B012-FF6F55B8F225}">
      <dgm:prSet/>
      <dgm:spPr/>
      <dgm:t>
        <a:bodyPr/>
        <a:lstStyle/>
        <a:p>
          <a:r>
            <a:rPr lang="en-US" dirty="0"/>
            <a:t>2013 – </a:t>
          </a:r>
          <a:r>
            <a:rPr lang="en-US" b="1" dirty="0"/>
            <a:t>26%</a:t>
          </a:r>
          <a:r>
            <a:rPr lang="en-US" dirty="0"/>
            <a:t> adolescent girls overweight or obese</a:t>
          </a:r>
        </a:p>
      </dgm:t>
    </dgm:pt>
    <dgm:pt modelId="{EF060F44-66FA-4346-8CCD-266311A2DE77}" type="parTrans" cxnId="{E75F2DAE-3266-42C2-A108-F3C97B41E407}">
      <dgm:prSet/>
      <dgm:spPr/>
      <dgm:t>
        <a:bodyPr/>
        <a:lstStyle/>
        <a:p>
          <a:endParaRPr lang="en-US"/>
        </a:p>
      </dgm:t>
    </dgm:pt>
    <dgm:pt modelId="{5E12A40A-243B-4F53-9C55-B6E9B4F9B915}" type="sibTrans" cxnId="{E75F2DAE-3266-42C2-A108-F3C97B41E407}">
      <dgm:prSet/>
      <dgm:spPr/>
      <dgm:t>
        <a:bodyPr/>
        <a:lstStyle/>
        <a:p>
          <a:endParaRPr lang="en-US"/>
        </a:p>
      </dgm:t>
    </dgm:pt>
    <dgm:pt modelId="{6A530867-E2C5-466B-9FC6-A3E9D535A7C5}">
      <dgm:prSet/>
      <dgm:spPr/>
      <dgm:t>
        <a:bodyPr/>
        <a:lstStyle/>
        <a:p>
          <a:r>
            <a:rPr lang="en-US" dirty="0"/>
            <a:t>2021 – </a:t>
          </a:r>
          <a:r>
            <a:rPr lang="en-US" b="1" dirty="0"/>
            <a:t>43%</a:t>
          </a:r>
          <a:r>
            <a:rPr lang="en-US" dirty="0"/>
            <a:t> adolescent girls overweight or obese – rural Limpopo (</a:t>
          </a:r>
          <a:r>
            <a:rPr lang="en-US" dirty="0" err="1"/>
            <a:t>Debeila</a:t>
          </a:r>
          <a:r>
            <a:rPr lang="en-US" dirty="0"/>
            <a:t> et al)</a:t>
          </a:r>
        </a:p>
      </dgm:t>
    </dgm:pt>
    <dgm:pt modelId="{3155F558-4795-4582-B66C-BDCF9D4B7A9F}" type="parTrans" cxnId="{0BA34893-9A44-4EAE-B402-17B3128AD02B}">
      <dgm:prSet/>
      <dgm:spPr/>
      <dgm:t>
        <a:bodyPr/>
        <a:lstStyle/>
        <a:p>
          <a:endParaRPr lang="en-US"/>
        </a:p>
      </dgm:t>
    </dgm:pt>
    <dgm:pt modelId="{88B5E1FB-59AD-4DCB-BB8C-34795447E263}" type="sibTrans" cxnId="{0BA34893-9A44-4EAE-B402-17B3128AD02B}">
      <dgm:prSet/>
      <dgm:spPr/>
      <dgm:t>
        <a:bodyPr/>
        <a:lstStyle/>
        <a:p>
          <a:endParaRPr lang="en-US"/>
        </a:p>
      </dgm:t>
    </dgm:pt>
    <dgm:pt modelId="{28EDD0C7-3424-4906-9E14-5ABE111D2335}">
      <dgm:prSet/>
      <dgm:spPr/>
      <dgm:t>
        <a:bodyPr/>
        <a:lstStyle/>
        <a:p>
          <a:r>
            <a:rPr lang="en-US" b="1" dirty="0"/>
            <a:t>Under-nutrition - stunting (low height for age Z-scores)</a:t>
          </a:r>
        </a:p>
      </dgm:t>
    </dgm:pt>
    <dgm:pt modelId="{FF77416A-B5C1-4D02-A70A-E455518E06D5}" type="parTrans" cxnId="{88ADE1EC-EDC5-4E11-906D-859C8E2B4F2F}">
      <dgm:prSet/>
      <dgm:spPr/>
      <dgm:t>
        <a:bodyPr/>
        <a:lstStyle/>
        <a:p>
          <a:endParaRPr lang="en-US"/>
        </a:p>
      </dgm:t>
    </dgm:pt>
    <dgm:pt modelId="{138D70A8-63D6-4217-B5E9-D8684F013D20}" type="sibTrans" cxnId="{88ADE1EC-EDC5-4E11-906D-859C8E2B4F2F}">
      <dgm:prSet/>
      <dgm:spPr/>
      <dgm:t>
        <a:bodyPr/>
        <a:lstStyle/>
        <a:p>
          <a:endParaRPr lang="en-US"/>
        </a:p>
      </dgm:t>
    </dgm:pt>
    <dgm:pt modelId="{C42033D6-4170-46FF-9E90-5B00FEB9A722}">
      <dgm:prSet/>
      <dgm:spPr/>
      <dgm:t>
        <a:bodyPr/>
        <a:lstStyle/>
        <a:p>
          <a:r>
            <a:rPr lang="en-GB" b="0" i="0" baseline="0"/>
            <a:t>&gt; 20% South Africa</a:t>
          </a:r>
          <a:endParaRPr lang="en-US"/>
        </a:p>
      </dgm:t>
    </dgm:pt>
    <dgm:pt modelId="{41B8871B-7266-4737-9182-77AFA3941BB9}" type="parTrans" cxnId="{94E9D32E-5731-40D1-B516-882159F583D4}">
      <dgm:prSet/>
      <dgm:spPr/>
      <dgm:t>
        <a:bodyPr/>
        <a:lstStyle/>
        <a:p>
          <a:endParaRPr lang="en-US"/>
        </a:p>
      </dgm:t>
    </dgm:pt>
    <dgm:pt modelId="{A7BA3D3E-0FBA-4724-ADF7-A34B94AD9B60}" type="sibTrans" cxnId="{94E9D32E-5731-40D1-B516-882159F583D4}">
      <dgm:prSet/>
      <dgm:spPr/>
      <dgm:t>
        <a:bodyPr/>
        <a:lstStyle/>
        <a:p>
          <a:endParaRPr lang="en-US"/>
        </a:p>
      </dgm:t>
    </dgm:pt>
    <dgm:pt modelId="{B9D6DBDA-2015-4A46-B3AC-D39643577858}">
      <dgm:prSet/>
      <dgm:spPr/>
      <dgm:t>
        <a:bodyPr/>
        <a:lstStyle/>
        <a:p>
          <a:r>
            <a:rPr lang="en-GB" b="0" i="0" baseline="0"/>
            <a:t>34% West Africa</a:t>
          </a:r>
          <a:endParaRPr lang="en-US"/>
        </a:p>
      </dgm:t>
    </dgm:pt>
    <dgm:pt modelId="{1A1E9F87-71FA-44D3-9778-D8E02E3344A2}" type="parTrans" cxnId="{639A7C86-1CFE-42C1-9161-7487ABB14F6E}">
      <dgm:prSet/>
      <dgm:spPr/>
      <dgm:t>
        <a:bodyPr/>
        <a:lstStyle/>
        <a:p>
          <a:endParaRPr lang="en-US"/>
        </a:p>
      </dgm:t>
    </dgm:pt>
    <dgm:pt modelId="{D991D42A-FE4E-4B39-9B6E-843148D37843}" type="sibTrans" cxnId="{639A7C86-1CFE-42C1-9161-7487ABB14F6E}">
      <dgm:prSet/>
      <dgm:spPr/>
      <dgm:t>
        <a:bodyPr/>
        <a:lstStyle/>
        <a:p>
          <a:endParaRPr lang="en-US"/>
        </a:p>
      </dgm:t>
    </dgm:pt>
    <dgm:pt modelId="{DF4510B0-6957-4D72-B01E-B3C36D3865EE}">
      <dgm:prSet/>
      <dgm:spPr/>
      <dgm:t>
        <a:bodyPr/>
        <a:lstStyle/>
        <a:p>
          <a:r>
            <a:rPr lang="en-GB" b="0" i="0" baseline="0"/>
            <a:t>43% East Africa</a:t>
          </a:r>
          <a:endParaRPr lang="en-US"/>
        </a:p>
      </dgm:t>
    </dgm:pt>
    <dgm:pt modelId="{EDAE232C-EB9D-40BE-B600-102D6F81DB52}" type="parTrans" cxnId="{00A1FBD0-C432-4A73-B625-A2DE9A64F2E0}">
      <dgm:prSet/>
      <dgm:spPr/>
      <dgm:t>
        <a:bodyPr/>
        <a:lstStyle/>
        <a:p>
          <a:endParaRPr lang="en-US"/>
        </a:p>
      </dgm:t>
    </dgm:pt>
    <dgm:pt modelId="{0DE60443-3980-4FC7-A35F-A3E0EA4EC1F2}" type="sibTrans" cxnId="{00A1FBD0-C432-4A73-B625-A2DE9A64F2E0}">
      <dgm:prSet/>
      <dgm:spPr/>
      <dgm:t>
        <a:bodyPr/>
        <a:lstStyle/>
        <a:p>
          <a:endParaRPr lang="en-US"/>
        </a:p>
      </dgm:t>
    </dgm:pt>
    <dgm:pt modelId="{5F7B9825-E49F-411F-9956-3E8B87758602}">
      <dgm:prSet/>
      <dgm:spPr/>
      <dgm:t>
        <a:bodyPr/>
        <a:lstStyle/>
        <a:p>
          <a:r>
            <a:rPr lang="en-GB" b="0" i="0" baseline="0"/>
            <a:t>&gt;50% Burundi and Niger</a:t>
          </a:r>
          <a:endParaRPr lang="en-US"/>
        </a:p>
      </dgm:t>
    </dgm:pt>
    <dgm:pt modelId="{1B86EE4D-11AF-4CE6-8694-2EF9061D89D6}" type="parTrans" cxnId="{F6C9FA22-B4E5-4FDA-94E6-AB4FF2BD536F}">
      <dgm:prSet/>
      <dgm:spPr/>
      <dgm:t>
        <a:bodyPr/>
        <a:lstStyle/>
        <a:p>
          <a:endParaRPr lang="en-US"/>
        </a:p>
      </dgm:t>
    </dgm:pt>
    <dgm:pt modelId="{D3BDEF36-BB1C-4D96-8A89-3454F6DEA562}" type="sibTrans" cxnId="{F6C9FA22-B4E5-4FDA-94E6-AB4FF2BD536F}">
      <dgm:prSet/>
      <dgm:spPr/>
      <dgm:t>
        <a:bodyPr/>
        <a:lstStyle/>
        <a:p>
          <a:endParaRPr lang="en-US"/>
        </a:p>
      </dgm:t>
    </dgm:pt>
    <dgm:pt modelId="{D372EE31-6DF8-4281-9527-EB121AC13CE4}" type="pres">
      <dgm:prSet presAssocID="{56070D80-FF16-480C-BFD9-5233C9CB6ACA}" presName="Name0" presStyleCnt="0">
        <dgm:presLayoutVars>
          <dgm:dir/>
          <dgm:animLvl val="lvl"/>
          <dgm:resizeHandles val="exact"/>
        </dgm:presLayoutVars>
      </dgm:prSet>
      <dgm:spPr/>
    </dgm:pt>
    <dgm:pt modelId="{24E319AE-B17D-4CFB-952D-B44EE07D1549}" type="pres">
      <dgm:prSet presAssocID="{86922256-E1E8-467B-BF1D-184E6473DD4B}" presName="composite" presStyleCnt="0"/>
      <dgm:spPr/>
    </dgm:pt>
    <dgm:pt modelId="{1DD9EB58-B15F-4511-80CE-D8B98221D988}" type="pres">
      <dgm:prSet presAssocID="{86922256-E1E8-467B-BF1D-184E6473DD4B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1F4A1AB9-3E0F-47AE-9B9A-E5AC5917D2A3}" type="pres">
      <dgm:prSet presAssocID="{86922256-E1E8-467B-BF1D-184E6473DD4B}" presName="desTx" presStyleLbl="alignAccFollowNode1" presStyleIdx="0" presStyleCnt="2">
        <dgm:presLayoutVars>
          <dgm:bulletEnabled val="1"/>
        </dgm:presLayoutVars>
      </dgm:prSet>
      <dgm:spPr/>
    </dgm:pt>
    <dgm:pt modelId="{E0E2DB2B-BB14-4622-BDE7-B48DC95F7E4C}" type="pres">
      <dgm:prSet presAssocID="{748F32AF-2351-4AB6-94AF-B0B4F98506C1}" presName="space" presStyleCnt="0"/>
      <dgm:spPr/>
    </dgm:pt>
    <dgm:pt modelId="{40FA2A81-8753-472E-971E-60DEB0826796}" type="pres">
      <dgm:prSet presAssocID="{28EDD0C7-3424-4906-9E14-5ABE111D2335}" presName="composite" presStyleCnt="0"/>
      <dgm:spPr/>
    </dgm:pt>
    <dgm:pt modelId="{5945CA24-97F9-4240-894C-A0A2C53C32AE}" type="pres">
      <dgm:prSet presAssocID="{28EDD0C7-3424-4906-9E14-5ABE111D2335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2615E40E-C514-4F9A-9B26-462078D4EC19}" type="pres">
      <dgm:prSet presAssocID="{28EDD0C7-3424-4906-9E14-5ABE111D2335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C87F1903-B5D0-4FAE-AB6C-D061D7C6D571}" type="presOf" srcId="{C42033D6-4170-46FF-9E90-5B00FEB9A722}" destId="{2615E40E-C514-4F9A-9B26-462078D4EC19}" srcOrd="0" destOrd="0" presId="urn:microsoft.com/office/officeart/2005/8/layout/hList1"/>
    <dgm:cxn modelId="{EB206010-B42E-4A35-A263-F68CA7D7E9F6}" type="presOf" srcId="{6987C57A-B932-4D18-B012-FF6F55B8F225}" destId="{1F4A1AB9-3E0F-47AE-9B9A-E5AC5917D2A3}" srcOrd="0" destOrd="0" presId="urn:microsoft.com/office/officeart/2005/8/layout/hList1"/>
    <dgm:cxn modelId="{9CCCF513-2CDD-47BE-80E3-76F7F118E746}" type="presOf" srcId="{28EDD0C7-3424-4906-9E14-5ABE111D2335}" destId="{5945CA24-97F9-4240-894C-A0A2C53C32AE}" srcOrd="0" destOrd="0" presId="urn:microsoft.com/office/officeart/2005/8/layout/hList1"/>
    <dgm:cxn modelId="{F160A421-4E68-4A5F-8B33-821035F234AC}" type="presOf" srcId="{56070D80-FF16-480C-BFD9-5233C9CB6ACA}" destId="{D372EE31-6DF8-4281-9527-EB121AC13CE4}" srcOrd="0" destOrd="0" presId="urn:microsoft.com/office/officeart/2005/8/layout/hList1"/>
    <dgm:cxn modelId="{F6C9FA22-B4E5-4FDA-94E6-AB4FF2BD536F}" srcId="{28EDD0C7-3424-4906-9E14-5ABE111D2335}" destId="{5F7B9825-E49F-411F-9956-3E8B87758602}" srcOrd="3" destOrd="0" parTransId="{1B86EE4D-11AF-4CE6-8694-2EF9061D89D6}" sibTransId="{D3BDEF36-BB1C-4D96-8A89-3454F6DEA562}"/>
    <dgm:cxn modelId="{94E9D32E-5731-40D1-B516-882159F583D4}" srcId="{28EDD0C7-3424-4906-9E14-5ABE111D2335}" destId="{C42033D6-4170-46FF-9E90-5B00FEB9A722}" srcOrd="0" destOrd="0" parTransId="{41B8871B-7266-4737-9182-77AFA3941BB9}" sibTransId="{A7BA3D3E-0FBA-4724-ADF7-A34B94AD9B60}"/>
    <dgm:cxn modelId="{69597F31-B1EE-454C-856C-FD2945AF4E00}" type="presOf" srcId="{DF4510B0-6957-4D72-B01E-B3C36D3865EE}" destId="{2615E40E-C514-4F9A-9B26-462078D4EC19}" srcOrd="0" destOrd="2" presId="urn:microsoft.com/office/officeart/2005/8/layout/hList1"/>
    <dgm:cxn modelId="{3A27A444-8366-4F42-B986-1081688D8128}" srcId="{56070D80-FF16-480C-BFD9-5233C9CB6ACA}" destId="{86922256-E1E8-467B-BF1D-184E6473DD4B}" srcOrd="0" destOrd="0" parTransId="{2D93A03A-B75A-4E9B-A57D-B8419FA76F0A}" sibTransId="{748F32AF-2351-4AB6-94AF-B0B4F98506C1}"/>
    <dgm:cxn modelId="{6DFCE884-74A8-44C4-BD93-9D57E08F1F67}" type="presOf" srcId="{86922256-E1E8-467B-BF1D-184E6473DD4B}" destId="{1DD9EB58-B15F-4511-80CE-D8B98221D988}" srcOrd="0" destOrd="0" presId="urn:microsoft.com/office/officeart/2005/8/layout/hList1"/>
    <dgm:cxn modelId="{639A7C86-1CFE-42C1-9161-7487ABB14F6E}" srcId="{28EDD0C7-3424-4906-9E14-5ABE111D2335}" destId="{B9D6DBDA-2015-4A46-B3AC-D39643577858}" srcOrd="1" destOrd="0" parTransId="{1A1E9F87-71FA-44D3-9778-D8E02E3344A2}" sibTransId="{D991D42A-FE4E-4B39-9B6E-843148D37843}"/>
    <dgm:cxn modelId="{0BA34893-9A44-4EAE-B402-17B3128AD02B}" srcId="{86922256-E1E8-467B-BF1D-184E6473DD4B}" destId="{6A530867-E2C5-466B-9FC6-A3E9D535A7C5}" srcOrd="1" destOrd="0" parTransId="{3155F558-4795-4582-B66C-BDCF9D4B7A9F}" sibTransId="{88B5E1FB-59AD-4DCB-BB8C-34795447E263}"/>
    <dgm:cxn modelId="{E7A7D1A6-1BEA-4C44-A790-17532F15E63D}" type="presOf" srcId="{B9D6DBDA-2015-4A46-B3AC-D39643577858}" destId="{2615E40E-C514-4F9A-9B26-462078D4EC19}" srcOrd="0" destOrd="1" presId="urn:microsoft.com/office/officeart/2005/8/layout/hList1"/>
    <dgm:cxn modelId="{E75F2DAE-3266-42C2-A108-F3C97B41E407}" srcId="{86922256-E1E8-467B-BF1D-184E6473DD4B}" destId="{6987C57A-B932-4D18-B012-FF6F55B8F225}" srcOrd="0" destOrd="0" parTransId="{EF060F44-66FA-4346-8CCD-266311A2DE77}" sibTransId="{5E12A40A-243B-4F53-9C55-B6E9B4F9B915}"/>
    <dgm:cxn modelId="{CC18D8BB-B49C-4967-ABA2-84C3AF752625}" type="presOf" srcId="{5F7B9825-E49F-411F-9956-3E8B87758602}" destId="{2615E40E-C514-4F9A-9B26-462078D4EC19}" srcOrd="0" destOrd="3" presId="urn:microsoft.com/office/officeart/2005/8/layout/hList1"/>
    <dgm:cxn modelId="{00A1FBD0-C432-4A73-B625-A2DE9A64F2E0}" srcId="{28EDD0C7-3424-4906-9E14-5ABE111D2335}" destId="{DF4510B0-6957-4D72-B01E-B3C36D3865EE}" srcOrd="2" destOrd="0" parTransId="{EDAE232C-EB9D-40BE-B600-102D6F81DB52}" sibTransId="{0DE60443-3980-4FC7-A35F-A3E0EA4EC1F2}"/>
    <dgm:cxn modelId="{99C548E6-C3AA-4FCD-848C-C030D911CF67}" type="presOf" srcId="{6A530867-E2C5-466B-9FC6-A3E9D535A7C5}" destId="{1F4A1AB9-3E0F-47AE-9B9A-E5AC5917D2A3}" srcOrd="0" destOrd="1" presId="urn:microsoft.com/office/officeart/2005/8/layout/hList1"/>
    <dgm:cxn modelId="{88ADE1EC-EDC5-4E11-906D-859C8E2B4F2F}" srcId="{56070D80-FF16-480C-BFD9-5233C9CB6ACA}" destId="{28EDD0C7-3424-4906-9E14-5ABE111D2335}" srcOrd="1" destOrd="0" parTransId="{FF77416A-B5C1-4D02-A70A-E455518E06D5}" sibTransId="{138D70A8-63D6-4217-B5E9-D8684F013D20}"/>
    <dgm:cxn modelId="{9C47734D-FA97-434B-A8DB-CD52B0A7D259}" type="presParOf" srcId="{D372EE31-6DF8-4281-9527-EB121AC13CE4}" destId="{24E319AE-B17D-4CFB-952D-B44EE07D1549}" srcOrd="0" destOrd="0" presId="urn:microsoft.com/office/officeart/2005/8/layout/hList1"/>
    <dgm:cxn modelId="{BA19E6A1-1563-4BB8-AD0F-A59446726873}" type="presParOf" srcId="{24E319AE-B17D-4CFB-952D-B44EE07D1549}" destId="{1DD9EB58-B15F-4511-80CE-D8B98221D988}" srcOrd="0" destOrd="0" presId="urn:microsoft.com/office/officeart/2005/8/layout/hList1"/>
    <dgm:cxn modelId="{38BBA213-01E0-44BA-A0B8-15B62E6D754B}" type="presParOf" srcId="{24E319AE-B17D-4CFB-952D-B44EE07D1549}" destId="{1F4A1AB9-3E0F-47AE-9B9A-E5AC5917D2A3}" srcOrd="1" destOrd="0" presId="urn:microsoft.com/office/officeart/2005/8/layout/hList1"/>
    <dgm:cxn modelId="{33EF49FF-7162-446C-A197-6C74BD1C3F22}" type="presParOf" srcId="{D372EE31-6DF8-4281-9527-EB121AC13CE4}" destId="{E0E2DB2B-BB14-4622-BDE7-B48DC95F7E4C}" srcOrd="1" destOrd="0" presId="urn:microsoft.com/office/officeart/2005/8/layout/hList1"/>
    <dgm:cxn modelId="{1D2145C4-7773-4371-B0C6-4F5D705D09BA}" type="presParOf" srcId="{D372EE31-6DF8-4281-9527-EB121AC13CE4}" destId="{40FA2A81-8753-472E-971E-60DEB0826796}" srcOrd="2" destOrd="0" presId="urn:microsoft.com/office/officeart/2005/8/layout/hList1"/>
    <dgm:cxn modelId="{1E78EA63-D11E-4704-8C4B-3B9B0FABE004}" type="presParOf" srcId="{40FA2A81-8753-472E-971E-60DEB0826796}" destId="{5945CA24-97F9-4240-894C-A0A2C53C32AE}" srcOrd="0" destOrd="0" presId="urn:microsoft.com/office/officeart/2005/8/layout/hList1"/>
    <dgm:cxn modelId="{760916C0-8D76-4224-9712-9209B3EE5CC2}" type="presParOf" srcId="{40FA2A81-8753-472E-971E-60DEB0826796}" destId="{2615E40E-C514-4F9A-9B26-462078D4EC1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759484-A25B-4EFC-A7BF-7D31A8C10462}">
      <dsp:nvSpPr>
        <dsp:cNvPr id="0" name=""/>
        <dsp:cNvSpPr/>
      </dsp:nvSpPr>
      <dsp:spPr>
        <a:xfrm>
          <a:off x="1799993" y="1204086"/>
          <a:ext cx="1800012" cy="1800012"/>
        </a:xfrm>
        <a:prstGeom prst="ellipse">
          <a:avLst/>
        </a:prstGeom>
        <a:solidFill>
          <a:schemeClr val="accent4">
            <a:lumMod val="60000"/>
            <a:lumOff val="40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Tooth</a:t>
          </a:r>
          <a:endParaRPr lang="en-GB" sz="1600" b="1" kern="1200" dirty="0"/>
        </a:p>
      </dsp:txBody>
      <dsp:txXfrm>
        <a:off x="2007687" y="1446395"/>
        <a:ext cx="1384624" cy="571157"/>
      </dsp:txXfrm>
    </dsp:sp>
    <dsp:sp modelId="{812861FF-CFAC-4943-A796-E90F655F8B4E}">
      <dsp:nvSpPr>
        <dsp:cNvPr id="0" name=""/>
        <dsp:cNvSpPr/>
      </dsp:nvSpPr>
      <dsp:spPr>
        <a:xfrm>
          <a:off x="2432040" y="1780759"/>
          <a:ext cx="1800012" cy="1800012"/>
        </a:xfrm>
        <a:prstGeom prst="ellipse">
          <a:avLst/>
        </a:prstGeom>
        <a:solidFill>
          <a:schemeClr val="accent5">
            <a:lumMod val="40000"/>
            <a:lumOff val="60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Diet</a:t>
          </a:r>
          <a:endParaRPr lang="en-GB" sz="1600" b="1" kern="1200" dirty="0"/>
        </a:p>
      </dsp:txBody>
      <dsp:txXfrm>
        <a:off x="3401277" y="1988452"/>
        <a:ext cx="692312" cy="1384624"/>
      </dsp:txXfrm>
    </dsp:sp>
    <dsp:sp modelId="{711980E0-D134-4B9F-A011-DFDF363D2429}">
      <dsp:nvSpPr>
        <dsp:cNvPr id="0" name=""/>
        <dsp:cNvSpPr/>
      </dsp:nvSpPr>
      <dsp:spPr>
        <a:xfrm>
          <a:off x="1799993" y="2377845"/>
          <a:ext cx="1800012" cy="1800012"/>
        </a:xfrm>
        <a:prstGeom prst="ellipse">
          <a:avLst/>
        </a:prstGeom>
        <a:solidFill>
          <a:schemeClr val="accent6">
            <a:lumMod val="40000"/>
            <a:lumOff val="60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000" kern="1200"/>
        </a:p>
      </dsp:txBody>
      <dsp:txXfrm>
        <a:off x="2007687" y="3364390"/>
        <a:ext cx="1384624" cy="571157"/>
      </dsp:txXfrm>
    </dsp:sp>
    <dsp:sp modelId="{55E21DF0-7CDF-46B3-BC61-A885D50912F5}">
      <dsp:nvSpPr>
        <dsp:cNvPr id="0" name=""/>
        <dsp:cNvSpPr/>
      </dsp:nvSpPr>
      <dsp:spPr>
        <a:xfrm>
          <a:off x="1180780" y="1782808"/>
          <a:ext cx="1800012" cy="1800012"/>
        </a:xfrm>
        <a:prstGeom prst="ellipse">
          <a:avLst/>
        </a:prstGeom>
        <a:solidFill>
          <a:schemeClr val="accent2">
            <a:lumMod val="40000"/>
            <a:lumOff val="60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Time</a:t>
          </a:r>
          <a:endParaRPr lang="en-GB" sz="1600" b="1" kern="1200" dirty="0"/>
        </a:p>
      </dsp:txBody>
      <dsp:txXfrm>
        <a:off x="1319242" y="1990502"/>
        <a:ext cx="692312" cy="13846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0EEAEB-52CE-434C-B015-B52B02583076}">
      <dsp:nvSpPr>
        <dsp:cNvPr id="0" name=""/>
        <dsp:cNvSpPr/>
      </dsp:nvSpPr>
      <dsp:spPr>
        <a:xfrm>
          <a:off x="3704465" y="64722"/>
          <a:ext cx="3106669" cy="3106669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3100" kern="1200" dirty="0"/>
            <a:t>Bacteria</a:t>
          </a:r>
          <a:endParaRPr lang="en-GB" sz="3100" kern="1200" dirty="0"/>
        </a:p>
      </dsp:txBody>
      <dsp:txXfrm>
        <a:off x="4118687" y="608389"/>
        <a:ext cx="2278224" cy="1398001"/>
      </dsp:txXfrm>
    </dsp:sp>
    <dsp:sp modelId="{297D7C42-780B-4CCB-8A04-99B1077A40BF}">
      <dsp:nvSpPr>
        <dsp:cNvPr id="0" name=""/>
        <dsp:cNvSpPr/>
      </dsp:nvSpPr>
      <dsp:spPr>
        <a:xfrm>
          <a:off x="4825455" y="2006390"/>
          <a:ext cx="3106669" cy="3106669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3100" kern="1200" dirty="0"/>
            <a:t>Risk factors</a:t>
          </a:r>
        </a:p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3100" kern="1200" dirty="0"/>
        </a:p>
      </dsp:txBody>
      <dsp:txXfrm>
        <a:off x="5775578" y="2808947"/>
        <a:ext cx="1864001" cy="1708668"/>
      </dsp:txXfrm>
    </dsp:sp>
    <dsp:sp modelId="{9B76445E-A3A9-4387-9CED-52F341E3171E}">
      <dsp:nvSpPr>
        <dsp:cNvPr id="0" name=""/>
        <dsp:cNvSpPr/>
      </dsp:nvSpPr>
      <dsp:spPr>
        <a:xfrm>
          <a:off x="2583475" y="2006390"/>
          <a:ext cx="3106669" cy="3106669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3100" kern="1200" dirty="0"/>
            <a:t>Susceptible</a:t>
          </a:r>
        </a:p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3100" kern="1200" dirty="0"/>
            <a:t>host </a:t>
          </a:r>
          <a:endParaRPr lang="en-GB" sz="3100" kern="1200" dirty="0"/>
        </a:p>
      </dsp:txBody>
      <dsp:txXfrm>
        <a:off x="2876019" y="2808947"/>
        <a:ext cx="1864001" cy="17086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B4ED64-25F2-4112-832E-3B8ED6499726}">
      <dsp:nvSpPr>
        <dsp:cNvPr id="0" name=""/>
        <dsp:cNvSpPr/>
      </dsp:nvSpPr>
      <dsp:spPr>
        <a:xfrm>
          <a:off x="3907589" y="1273980"/>
          <a:ext cx="2672843" cy="2672843"/>
        </a:xfrm>
        <a:prstGeom prst="ellipse">
          <a:avLst/>
        </a:prstGeom>
        <a:solidFill>
          <a:srgbClr val="FF0000">
            <a:alpha val="49804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Modifiable Risk Factors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Pathophysiologic Pathways</a:t>
          </a:r>
          <a:endParaRPr lang="en-GB" sz="2100" kern="1200" dirty="0"/>
        </a:p>
      </dsp:txBody>
      <dsp:txXfrm>
        <a:off x="4299018" y="1665409"/>
        <a:ext cx="1889985" cy="1889985"/>
      </dsp:txXfrm>
    </dsp:sp>
    <dsp:sp modelId="{D4C7ABCC-C954-4390-A3BA-F9C1BB4F8588}">
      <dsp:nvSpPr>
        <dsp:cNvPr id="0" name=""/>
        <dsp:cNvSpPr/>
      </dsp:nvSpPr>
      <dsp:spPr>
        <a:xfrm>
          <a:off x="4575800" y="203257"/>
          <a:ext cx="1336421" cy="1336421"/>
        </a:xfrm>
        <a:prstGeom prst="ellipse">
          <a:avLst/>
        </a:prstGeom>
        <a:solidFill>
          <a:srgbClr val="FF6600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NCDs</a:t>
          </a:r>
          <a:endParaRPr lang="en-GB" sz="2800" kern="1200" dirty="0"/>
        </a:p>
      </dsp:txBody>
      <dsp:txXfrm>
        <a:off x="4771514" y="398971"/>
        <a:ext cx="944993" cy="944993"/>
      </dsp:txXfrm>
    </dsp:sp>
    <dsp:sp modelId="{8F915C6E-C54E-4A6B-B038-947E76A9728A}">
      <dsp:nvSpPr>
        <dsp:cNvPr id="0" name=""/>
        <dsp:cNvSpPr/>
      </dsp:nvSpPr>
      <dsp:spPr>
        <a:xfrm>
          <a:off x="5828339" y="2900129"/>
          <a:ext cx="3123578" cy="1336421"/>
        </a:xfrm>
        <a:prstGeom prst="ellipse">
          <a:avLst/>
        </a:prstGeom>
        <a:solidFill>
          <a:srgbClr val="FF6600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Periodontitis</a:t>
          </a:r>
          <a:endParaRPr lang="en-GB" sz="3200" kern="1200" dirty="0"/>
        </a:p>
      </dsp:txBody>
      <dsp:txXfrm>
        <a:off x="6285776" y="3095843"/>
        <a:ext cx="2208704" cy="944993"/>
      </dsp:txXfrm>
    </dsp:sp>
    <dsp:sp modelId="{B92490F3-C264-4E84-ADE7-290A0C11A559}">
      <dsp:nvSpPr>
        <dsp:cNvPr id="0" name=""/>
        <dsp:cNvSpPr/>
      </dsp:nvSpPr>
      <dsp:spPr>
        <a:xfrm>
          <a:off x="1771218" y="2909983"/>
          <a:ext cx="3068424" cy="1336421"/>
        </a:xfrm>
        <a:prstGeom prst="ellipse">
          <a:avLst/>
        </a:prstGeom>
        <a:solidFill>
          <a:srgbClr val="FF6600">
            <a:alpha val="49804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Caries</a:t>
          </a:r>
          <a:endParaRPr lang="en-GB" sz="3200" kern="1200" dirty="0"/>
        </a:p>
      </dsp:txBody>
      <dsp:txXfrm>
        <a:off x="2220578" y="3105697"/>
        <a:ext cx="2169704" cy="94499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D9EB58-B15F-4511-80CE-D8B98221D988}">
      <dsp:nvSpPr>
        <dsp:cNvPr id="0" name=""/>
        <dsp:cNvSpPr/>
      </dsp:nvSpPr>
      <dsp:spPr>
        <a:xfrm>
          <a:off x="55" y="198977"/>
          <a:ext cx="5330549" cy="118642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Over-nutrition - overweight &amp; obesity</a:t>
          </a:r>
        </a:p>
      </dsp:txBody>
      <dsp:txXfrm>
        <a:off x="55" y="198977"/>
        <a:ext cx="5330549" cy="1186423"/>
      </dsp:txXfrm>
    </dsp:sp>
    <dsp:sp modelId="{1F4A1AB9-3E0F-47AE-9B9A-E5AC5917D2A3}">
      <dsp:nvSpPr>
        <dsp:cNvPr id="0" name=""/>
        <dsp:cNvSpPr/>
      </dsp:nvSpPr>
      <dsp:spPr>
        <a:xfrm>
          <a:off x="55" y="1385400"/>
          <a:ext cx="5330549" cy="276696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2013 – </a:t>
          </a:r>
          <a:r>
            <a:rPr lang="en-US" sz="3200" b="1" kern="1200" dirty="0"/>
            <a:t>26%</a:t>
          </a:r>
          <a:r>
            <a:rPr lang="en-US" sz="3200" kern="1200" dirty="0"/>
            <a:t> adolescent girls overweight or obese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2021 – </a:t>
          </a:r>
          <a:r>
            <a:rPr lang="en-US" sz="3200" b="1" kern="1200" dirty="0"/>
            <a:t>43%</a:t>
          </a:r>
          <a:r>
            <a:rPr lang="en-US" sz="3200" kern="1200" dirty="0"/>
            <a:t> adolescent girls overweight or obese – rural Limpopo (</a:t>
          </a:r>
          <a:r>
            <a:rPr lang="en-US" sz="3200" kern="1200" dirty="0" err="1"/>
            <a:t>Debeila</a:t>
          </a:r>
          <a:r>
            <a:rPr lang="en-US" sz="3200" kern="1200" dirty="0"/>
            <a:t> et al)</a:t>
          </a:r>
        </a:p>
      </dsp:txBody>
      <dsp:txXfrm>
        <a:off x="55" y="1385400"/>
        <a:ext cx="5330549" cy="2766960"/>
      </dsp:txXfrm>
    </dsp:sp>
    <dsp:sp modelId="{5945CA24-97F9-4240-894C-A0A2C53C32AE}">
      <dsp:nvSpPr>
        <dsp:cNvPr id="0" name=""/>
        <dsp:cNvSpPr/>
      </dsp:nvSpPr>
      <dsp:spPr>
        <a:xfrm>
          <a:off x="6076881" y="198977"/>
          <a:ext cx="5330549" cy="118642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Under-nutrition - stunting (low height for age Z-scores)</a:t>
          </a:r>
        </a:p>
      </dsp:txBody>
      <dsp:txXfrm>
        <a:off x="6076881" y="198977"/>
        <a:ext cx="5330549" cy="1186423"/>
      </dsp:txXfrm>
    </dsp:sp>
    <dsp:sp modelId="{2615E40E-C514-4F9A-9B26-462078D4EC19}">
      <dsp:nvSpPr>
        <dsp:cNvPr id="0" name=""/>
        <dsp:cNvSpPr/>
      </dsp:nvSpPr>
      <dsp:spPr>
        <a:xfrm>
          <a:off x="6076881" y="1385400"/>
          <a:ext cx="5330549" cy="276696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200" b="0" i="0" kern="1200" baseline="0"/>
            <a:t>&gt; 20% South Africa</a:t>
          </a:r>
          <a:endParaRPr lang="en-US" sz="3200" kern="120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200" b="0" i="0" kern="1200" baseline="0"/>
            <a:t>34% West Africa</a:t>
          </a:r>
          <a:endParaRPr lang="en-US" sz="3200" kern="120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200" b="0" i="0" kern="1200" baseline="0"/>
            <a:t>43% East Africa</a:t>
          </a:r>
          <a:endParaRPr lang="en-US" sz="3200" kern="120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200" b="0" i="0" kern="1200" baseline="0"/>
            <a:t>&gt;50% Burundi and Niger</a:t>
          </a:r>
          <a:endParaRPr lang="en-US" sz="3200" kern="1200"/>
        </a:p>
      </dsp:txBody>
      <dsp:txXfrm>
        <a:off x="6076881" y="1385400"/>
        <a:ext cx="5330549" cy="27669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440DC2-A326-442F-8C68-CD7499BA57FB}" type="datetimeFigureOut">
              <a:rPr lang="en-GB" smtClean="0"/>
              <a:t>18/04/2022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B48237-4710-46E3-B398-B92646405E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4941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Figure 12.27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Interactions necessary for the development of dental caries.  Author’s own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7EE5A9-A981-4A2E-B423-C3EFE3F0248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473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B48237-4710-46E3-B398-B92646405E01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214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B48237-4710-46E3-B398-B92646405E01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75699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Figure 12.26</a:t>
            </a:r>
            <a:r>
              <a:rPr lang="en-GB" sz="1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Framework of the associations between poor nutrition, early childhood caries, and oral and general health through the life course. Author’s own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7EE5A9-A981-4A2E-B423-C3EFE3F0248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6472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B48237-4710-46E3-B398-B92646405E01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7928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B48237-4710-46E3-B398-B92646405E01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299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8761C-30EC-4701-8EC9-A2737E4F49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70BE70-DC55-4F37-93D1-7580805CAA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CFAD3A-D764-4EDB-ACFC-5DFE68F00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F70F2-B87E-44B9-AE76-CF9C8F4D91A9}" type="datetimeFigureOut">
              <a:rPr lang="en-GB" smtClean="0"/>
              <a:t>18/04/2022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B207C-D445-4563-8C12-4ACFF12EF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4DB1A-11E6-41A2-B638-214A2A835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74E34-E474-48BC-A755-FD1BC80D31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9350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0F1E4-2487-4BE3-83AF-8C9967CDA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F54077-396B-4997-89C3-F7B78AA25A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82539B-4AFC-462E-94DC-1E916A193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F70F2-B87E-44B9-AE76-CF9C8F4D91A9}" type="datetimeFigureOut">
              <a:rPr lang="en-GB" smtClean="0"/>
              <a:t>18/04/2022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D6109F-1E6C-4464-8B8B-85090A682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BB636-3AF1-418A-9D27-CBA6B2197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74E34-E474-48BC-A755-FD1BC80D31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3726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91C7B-6D81-4EAD-9B0B-2DF9D3BCF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0309B4-C837-47F3-8670-0A165CABA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60E74F-EB2C-4795-B282-D8418E88C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F70F2-B87E-44B9-AE76-CF9C8F4D91A9}" type="datetimeFigureOut">
              <a:rPr lang="en-GB" smtClean="0"/>
              <a:t>18/04/2022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5CDA9E-5909-400B-8923-297F98BC3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EDC174-2F49-4B32-8266-91EA25F35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74E34-E474-48BC-A755-FD1BC80D31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0110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00AE6-87FA-4965-AD72-C7029E0FF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3EC78-EA47-4C00-A8BD-2086D6AE63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DC173E-5CA9-44F7-ACFE-22B1D922F2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C4BAFF-A272-4EF4-9DB2-46FC2B431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F70F2-B87E-44B9-AE76-CF9C8F4D91A9}" type="datetimeFigureOut">
              <a:rPr lang="en-GB" smtClean="0"/>
              <a:t>18/04/2022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BD9C66-25D9-44EB-932B-E4A96D32A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DB4F34-40A4-4868-96A2-0C2DBB3EE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74E34-E474-48BC-A755-FD1BC80D31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2838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8419D-30A9-451E-90CA-5A02AA718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5091D0-A390-4F9F-BC05-5704F3102A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8A98BC-0F2A-4F7C-ADCC-A6C9407BDA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A38D27-286A-48EE-B72A-2F5484A592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C75233-5151-4368-A7DA-6EEAD19321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563DC4-E6C2-4630-805A-0C1617BD6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F70F2-B87E-44B9-AE76-CF9C8F4D91A9}" type="datetimeFigureOut">
              <a:rPr lang="en-GB" smtClean="0"/>
              <a:t>18/04/2022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6AAA56-AD1F-4D7C-8B49-E0EB3F4CE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E9F4CC-70AD-4FCE-BC9E-7887F447F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74E34-E474-48BC-A755-FD1BC80D31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3843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D2567-4036-4A1A-8F26-2E0775AB8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F4D444-EA4F-4A07-86AA-3A7C2F031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F70F2-B87E-44B9-AE76-CF9C8F4D91A9}" type="datetimeFigureOut">
              <a:rPr lang="en-GB" smtClean="0"/>
              <a:t>18/04/2022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AE5F2D-EA81-4429-A0E1-F84663D8C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1B2EEC-2D66-40C9-94BF-6417C27B2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74E34-E474-48BC-A755-FD1BC80D31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7825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1EC200-7121-4C83-A2F1-29F35B556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F70F2-B87E-44B9-AE76-CF9C8F4D91A9}" type="datetimeFigureOut">
              <a:rPr lang="en-GB" smtClean="0"/>
              <a:t>18/04/2022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4B2ACA-6CD5-472F-B024-62999288F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C97DF5-4E61-4EF8-857E-50A0A72F7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74E34-E474-48BC-A755-FD1BC80D31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6551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659A6-C870-4A33-A4FD-457F72B01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0769C-6251-4306-93DD-B09B994D7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EFF7C8-8476-4009-8332-356CD250EF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E330F6-95F6-4A3F-84A5-6FB651C40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F70F2-B87E-44B9-AE76-CF9C8F4D91A9}" type="datetimeFigureOut">
              <a:rPr lang="en-GB" smtClean="0"/>
              <a:t>18/04/2022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A012FD-463F-479A-94A2-1ADA9EC7B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6DDEEB-88C7-45B3-8FF2-4CA1B0E30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74E34-E474-48BC-A755-FD1BC80D31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2013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02E35-2D33-409D-AC68-90080BD13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A98DD0-4974-4C80-BCC0-F10F877E86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456EBA-65DC-4FF6-A520-DA78A5AE55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F170F4-3819-4104-B6F8-009861906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F70F2-B87E-44B9-AE76-CF9C8F4D91A9}" type="datetimeFigureOut">
              <a:rPr lang="en-GB" smtClean="0"/>
              <a:t>18/04/2022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CD57E1-F942-48F5-9130-B9F0EF1A3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CDCE5-4819-43C2-89B9-E64EA6DD1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74E34-E474-48BC-A755-FD1BC80D31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6040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2FB6-9304-4AF1-A1AD-45CF22CEF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C59BCE-F61B-4DF5-87A6-335B5B1D10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CE1337-0200-4D6B-B730-FFD0BC1C3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F70F2-B87E-44B9-AE76-CF9C8F4D91A9}" type="datetimeFigureOut">
              <a:rPr lang="en-GB" smtClean="0"/>
              <a:t>18/04/2022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76BCDF-B18D-40C5-8D0B-010E3F29A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E647BD-1732-42D4-9109-16A65B88B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74E34-E474-48BC-A755-FD1BC80D31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9652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17E288-EED0-4000-9A87-23B726E0DE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3273B7-0B0D-4C43-8ACE-495DDB0D6C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165FE-BE66-4270-B32A-073AFDD84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F70F2-B87E-44B9-AE76-CF9C8F4D91A9}" type="datetimeFigureOut">
              <a:rPr lang="en-GB" smtClean="0"/>
              <a:t>18/04/2022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0EBB8-86AC-4649-853B-3E97FF4F0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D76A90-BF5C-49B6-BF0C-9BAEC9F30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74E34-E474-48BC-A755-FD1BC80D31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9926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F70F2-B87E-44B9-AE76-CF9C8F4D91A9}" type="datetimeFigureOut">
              <a:rPr lang="en-GB" smtClean="0"/>
              <a:t>18/04/2022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74E34-E474-48BC-A755-FD1BC80D31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29240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F70F2-B87E-44B9-AE76-CF9C8F4D91A9}" type="datetimeFigureOut">
              <a:rPr lang="en-GB" smtClean="0"/>
              <a:t>18/04/2022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74E34-E474-48BC-A755-FD1BC80D31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54670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F70F2-B87E-44B9-AE76-CF9C8F4D91A9}" type="datetimeFigureOut">
              <a:rPr lang="en-GB" smtClean="0"/>
              <a:t>18/04/2022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74E34-E474-48BC-A755-FD1BC80D31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23882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F70F2-B87E-44B9-AE76-CF9C8F4D91A9}" type="datetimeFigureOut">
              <a:rPr lang="en-GB" smtClean="0"/>
              <a:t>18/04/2022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74E34-E474-48BC-A755-FD1BC80D31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84999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F70F2-B87E-44B9-AE76-CF9C8F4D91A9}" type="datetimeFigureOut">
              <a:rPr lang="en-GB" smtClean="0"/>
              <a:t>18/04/2022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74E34-E474-48BC-A755-FD1BC80D31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32743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F70F2-B87E-44B9-AE76-CF9C8F4D91A9}" type="datetimeFigureOut">
              <a:rPr lang="en-GB" smtClean="0"/>
              <a:t>18/04/2022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74E34-E474-48BC-A755-FD1BC80D31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7743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F70F2-B87E-44B9-AE76-CF9C8F4D91A9}" type="datetimeFigureOut">
              <a:rPr lang="en-GB" smtClean="0"/>
              <a:t>18/04/2022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74E34-E474-48BC-A755-FD1BC80D31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0480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F70F2-B87E-44B9-AE76-CF9C8F4D91A9}" type="datetimeFigureOut">
              <a:rPr lang="en-GB" smtClean="0"/>
              <a:t>18/04/2022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74E34-E474-48BC-A755-FD1BC80D31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1440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F70F2-B87E-44B9-AE76-CF9C8F4D91A9}" type="datetimeFigureOut">
              <a:rPr lang="en-GB" smtClean="0"/>
              <a:t>18/04/2022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74E34-E474-48BC-A755-FD1BC80D31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87213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F70F2-B87E-44B9-AE76-CF9C8F4D91A9}" type="datetimeFigureOut">
              <a:rPr lang="en-GB" smtClean="0"/>
              <a:t>18/04/2022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74E34-E474-48BC-A755-FD1BC80D31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59942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F70F2-B87E-44B9-AE76-CF9C8F4D91A9}" type="datetimeFigureOut">
              <a:rPr lang="en-GB" smtClean="0"/>
              <a:t>18/04/2022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74E34-E474-48BC-A755-FD1BC80D31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7303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39A950-3C34-4380-8540-213638D2D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094BCE-A029-41E2-A6B4-9B90F04B00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48C123-2A3A-46AC-9481-9302C80A40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4F70F2-B87E-44B9-AE76-CF9C8F4D91A9}" type="datetimeFigureOut">
              <a:rPr lang="en-GB" smtClean="0"/>
              <a:t>18/04/2022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4A86E3-9576-4DF1-A77C-6D9A2ACC36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18CEFD-DAB2-411E-8A4E-E6C4EC32C1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74E34-E474-48BC-A755-FD1BC80D31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4050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4F70F2-B87E-44B9-AE76-CF9C8F4D91A9}" type="datetimeFigureOut">
              <a:rPr lang="en-GB" smtClean="0"/>
              <a:t>18/04/2022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74E34-E474-48BC-A755-FD1BC80D31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492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2">
                <a:lumMod val="40000"/>
                <a:lumOff val="60000"/>
              </a:schemeClr>
            </a:gs>
            <a:gs pos="68000">
              <a:schemeClr val="bg2">
                <a:tint val="98000"/>
                <a:satMod val="130000"/>
                <a:shade val="90000"/>
                <a:lumMod val="103000"/>
              </a:schemeClr>
            </a:gs>
            <a:gs pos="100000">
              <a:schemeClr val="bg2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A64DF-B3BC-4092-AC7B-669915C8EE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ZA" sz="6000" b="1" dirty="0"/>
              <a:t>The role and value of oral healthcare workers in the PHC team</a:t>
            </a:r>
            <a:endParaRPr lang="en-GB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8A6704-3937-48FA-9869-B0C5309DA6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90974"/>
            <a:ext cx="9144000" cy="1266825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ZA" sz="2800"/>
              <a:t>Dr Ansuyah Magan </a:t>
            </a:r>
          </a:p>
          <a:p>
            <a:pPr>
              <a:spcBef>
                <a:spcPts val="1200"/>
              </a:spcBef>
            </a:pPr>
            <a:r>
              <a:rPr lang="en-ZA" sz="2000"/>
              <a:t>BSc(Hons), BDS, MSc(Dent), PhD(Paeds)</a:t>
            </a:r>
            <a:endParaRPr lang="en-GB" sz="2000"/>
          </a:p>
          <a:p>
            <a:endParaRPr lang="en-GB" dirty="0"/>
          </a:p>
        </p:txBody>
      </p:sp>
      <p:pic>
        <p:nvPicPr>
          <p:cNvPr id="4" name="Picture 3" descr="Icon&#10;&#10;Description automatically generated with low confidence">
            <a:extLst>
              <a:ext uri="{FF2B5EF4-FFF2-40B4-BE49-F238E27FC236}">
                <a16:creationId xmlns:a16="http://schemas.microsoft.com/office/drawing/2014/main" id="{5D1247A0-D0F7-4DDD-B8FD-69CF42915E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503596" y="4860964"/>
            <a:ext cx="2365048" cy="1721755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C4318B56-4B4A-4118-A174-4A900FDC93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1" y="5153026"/>
            <a:ext cx="3467594" cy="100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8502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820E92-A314-4694-905D-0316B0F44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The Mouth – Body Connection</a:t>
            </a:r>
            <a:endParaRPr lang="en-GB" b="1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Healthy Mouth, Healthy Body: The Perio Connection | Green City Dental">
            <a:extLst>
              <a:ext uri="{FF2B5EF4-FFF2-40B4-BE49-F238E27FC236}">
                <a16:creationId xmlns:a16="http://schemas.microsoft.com/office/drawing/2014/main" id="{DF290C43-5594-4ABD-9B71-A4E79B84024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6588" y="1965260"/>
            <a:ext cx="6907212" cy="2838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107C522-6A50-48C5-86BD-B0F0045DAD54}"/>
              </a:ext>
            </a:extLst>
          </p:cNvPr>
          <p:cNvSpPr txBox="1"/>
          <p:nvPr/>
        </p:nvSpPr>
        <p:spPr>
          <a:xfrm>
            <a:off x="2810837" y="6502850"/>
            <a:ext cx="6096000" cy="265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Source: https://greencitydental.com</a:t>
            </a:r>
          </a:p>
        </p:txBody>
      </p:sp>
    </p:spTree>
    <p:extLst>
      <p:ext uri="{BB962C8B-B14F-4D97-AF65-F5344CB8AC3E}">
        <p14:creationId xmlns:p14="http://schemas.microsoft.com/office/powerpoint/2010/main" val="880618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59ACC7-E8E1-4EFD-A78C-485DD6A97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FFFF"/>
                </a:solidFill>
              </a:rPr>
              <a:t>AIMS</a:t>
            </a:r>
            <a:endParaRPr lang="en-GB" sz="4800" b="1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7B7CF-A00A-43F3-8080-C80592D45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4400" dirty="0"/>
              <a:t> Oral health and General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ClrTx/>
              <a:buSzTx/>
              <a:buNone/>
              <a:tabLst/>
              <a:defRPr/>
            </a:pPr>
            <a:r>
              <a:rPr lang="en-US" sz="4400" dirty="0"/>
              <a:t>   health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Oral health and Primary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ClrTx/>
              <a:buSz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health care</a:t>
            </a:r>
          </a:p>
          <a:p>
            <a:pPr>
              <a:spcAft>
                <a:spcPts val="3000"/>
              </a:spcAft>
            </a:pP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54136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5352701-071F-49AD-AD75-F700A2EAD3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4" r="-1" b="32643"/>
          <a:stretch/>
        </p:blipFill>
        <p:spPr bwMode="auto"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0477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6A84900-E99F-478F-9C23-49623CF59414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6476436" y="2134067"/>
            <a:ext cx="5037137" cy="2822575"/>
          </a:xfrm>
          <a:prstGeom prst="rect">
            <a:avLst/>
          </a:prstGeom>
        </p:spPr>
      </p:pic>
      <p:pic>
        <p:nvPicPr>
          <p:cNvPr id="11" name="Content Placeholder 10" descr="A close-up of a person's mouth&#10;&#10;Description automatically generated with medium confidence">
            <a:extLst>
              <a:ext uri="{FF2B5EF4-FFF2-40B4-BE49-F238E27FC236}">
                <a16:creationId xmlns:a16="http://schemas.microsoft.com/office/drawing/2014/main" id="{BAA851E2-ECD3-47D2-917D-D9F0D22408A1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427" y="2135655"/>
            <a:ext cx="5037138" cy="282098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9488E37-E145-49B7-BE1D-E2351B7D6934}"/>
              </a:ext>
            </a:extLst>
          </p:cNvPr>
          <p:cNvSpPr txBox="1"/>
          <p:nvPr/>
        </p:nvSpPr>
        <p:spPr>
          <a:xfrm>
            <a:off x="3502565" y="5859718"/>
            <a:ext cx="51868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American Dental Association https://www.mouthhealthy.org</a:t>
            </a:r>
            <a:endParaRPr lang="en-GB" sz="1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EA0C6-2C12-496F-8C44-65C4EEFD0A83}"/>
              </a:ext>
            </a:extLst>
          </p:cNvPr>
          <p:cNvSpPr txBox="1"/>
          <p:nvPr/>
        </p:nvSpPr>
        <p:spPr>
          <a:xfrm>
            <a:off x="2358067" y="1255028"/>
            <a:ext cx="13292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Caries</a:t>
            </a:r>
            <a:endParaRPr lang="en-GB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A7905D-B7E7-41CE-A65D-1DDF46615398}"/>
              </a:ext>
            </a:extLst>
          </p:cNvPr>
          <p:cNvSpPr txBox="1"/>
          <p:nvPr/>
        </p:nvSpPr>
        <p:spPr>
          <a:xfrm>
            <a:off x="6953248" y="1255028"/>
            <a:ext cx="38459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Periodontal disease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881647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9F17E6-477F-43F4-93D3-9303AA8F1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pPr algn="ctr"/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Global Health Crisis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77154-D76C-4C1A-8145-2E03EF750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600" b="1" dirty="0"/>
              <a:t>Global Burden of Diseases Study (2015)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Oral conditions affected 3.5 billion people</a:t>
            </a:r>
          </a:p>
          <a:p>
            <a:r>
              <a:rPr lang="en-US" dirty="0"/>
              <a:t>Untreated caries in permanent teeth rated highest of all diseases (34.1%)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Untreated caries in primary dentition (7.8%)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Periodontal disease (7.4%)</a:t>
            </a:r>
          </a:p>
          <a:p>
            <a:endParaRPr lang="en-US" dirty="0"/>
          </a:p>
          <a:p>
            <a:endParaRPr lang="en-US" dirty="0"/>
          </a:p>
          <a:p>
            <a:pPr marL="914400" lvl="2" indent="0">
              <a:buNone/>
            </a:pPr>
            <a:r>
              <a:rPr lang="en-US" b="1" dirty="0"/>
              <a:t>		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872602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E6F4B52-12B3-4482-8AB0-362A82B3F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ZA" sz="4800" b="1" dirty="0">
                <a:solidFill>
                  <a:srgbClr val="FFFFFF"/>
                </a:solidFill>
              </a:rPr>
              <a:t>South Africa</a:t>
            </a:r>
            <a:endParaRPr lang="en-GB" sz="4800" b="1" dirty="0">
              <a:solidFill>
                <a:srgbClr val="FFFFFF"/>
              </a:solidFill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7E24BD-C59A-4D31-B811-3958A7324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ZA" sz="2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National Oral Health Survey (NOHS) - </a:t>
            </a:r>
            <a:r>
              <a:rPr kumimoji="0" lang="en-ZA" sz="2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2002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Age 6 years</a:t>
            </a:r>
          </a:p>
          <a:p>
            <a:pPr lvl="1"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60% caries</a:t>
            </a:r>
          </a:p>
          <a:p>
            <a:pPr lvl="1"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75.2%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untreated</a:t>
            </a:r>
          </a:p>
          <a:p>
            <a:pPr>
              <a:spcBef>
                <a:spcPts val="1800"/>
              </a:spcBef>
            </a:pPr>
            <a:r>
              <a:rPr lang="en-GB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Western Cape – low SES (n=659) </a:t>
            </a:r>
          </a:p>
          <a:p>
            <a:pPr lvl="1">
              <a:spcBef>
                <a:spcPts val="600"/>
              </a:spcBef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Age 6 months – 6 years</a:t>
            </a:r>
          </a:p>
          <a:p>
            <a:pPr lvl="1">
              <a:spcBef>
                <a:spcPts val="600"/>
              </a:spcBef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71.6% caries</a:t>
            </a:r>
          </a:p>
          <a:p>
            <a:pPr lvl="1"/>
            <a:r>
              <a:rPr lang="en-GB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67.5%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untreated (Mohamed et al, 2018) </a:t>
            </a:r>
          </a:p>
          <a:p>
            <a:pPr>
              <a:spcBef>
                <a:spcPts val="1800"/>
              </a:spcBef>
            </a:pPr>
            <a:r>
              <a:rPr lang="en-GB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Johannesburg metropolitan area (n=459)</a:t>
            </a:r>
          </a:p>
          <a:p>
            <a:pPr lvl="1"/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Age 4 – 6 years</a:t>
            </a:r>
          </a:p>
          <a:p>
            <a:pPr lvl="1"/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44% caries</a:t>
            </a:r>
          </a:p>
          <a:p>
            <a:pPr lvl="1"/>
            <a:r>
              <a:rPr lang="en-GB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97% 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untreated (Mothupi et al, 2016) </a:t>
            </a:r>
          </a:p>
          <a:p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4085679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ircle: Hollow 1">
            <a:extLst>
              <a:ext uri="{FF2B5EF4-FFF2-40B4-BE49-F238E27FC236}">
                <a16:creationId xmlns:a16="http://schemas.microsoft.com/office/drawing/2014/main" id="{BCB3BE13-F7E4-4BFC-A2C2-FF181C9609A3}"/>
              </a:ext>
            </a:extLst>
          </p:cNvPr>
          <p:cNvSpPr/>
          <p:nvPr/>
        </p:nvSpPr>
        <p:spPr>
          <a:xfrm>
            <a:off x="3220720" y="531000"/>
            <a:ext cx="5760000" cy="5760000"/>
          </a:xfrm>
          <a:prstGeom prst="donut">
            <a:avLst>
              <a:gd name="adj" fmla="val 10258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14CF3AB-6CBE-4688-9C69-9AC2D8372C17}"/>
              </a:ext>
            </a:extLst>
          </p:cNvPr>
          <p:cNvGraphicFramePr/>
          <p:nvPr/>
        </p:nvGraphicFramePr>
        <p:xfrm>
          <a:off x="3396000" y="642664"/>
          <a:ext cx="5400000" cy="540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4DB4AC9-DB0A-427F-81EC-CAD824E9BA90}"/>
              </a:ext>
            </a:extLst>
          </p:cNvPr>
          <p:cNvSpPr txBox="1"/>
          <p:nvPr/>
        </p:nvSpPr>
        <p:spPr>
          <a:xfrm>
            <a:off x="5650030" y="4225491"/>
            <a:ext cx="11165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Bacteria</a:t>
            </a:r>
            <a:endParaRPr lang="en-GB" sz="16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576776-6BA0-4732-A4CC-9F2D1820BC8F}"/>
              </a:ext>
            </a:extLst>
          </p:cNvPr>
          <p:cNvSpPr txBox="1"/>
          <p:nvPr/>
        </p:nvSpPr>
        <p:spPr>
          <a:xfrm>
            <a:off x="5751095" y="3257111"/>
            <a:ext cx="91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CARIES</a:t>
            </a:r>
            <a:endParaRPr lang="en-GB" sz="14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033591-AF85-4907-B42E-D7770635036B}"/>
              </a:ext>
            </a:extLst>
          </p:cNvPr>
          <p:cNvSpPr txBox="1"/>
          <p:nvPr/>
        </p:nvSpPr>
        <p:spPr>
          <a:xfrm>
            <a:off x="4439186" y="1942530"/>
            <a:ext cx="678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Saliva</a:t>
            </a:r>
            <a:endParaRPr lang="en-GB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AA98AC-D7D9-4022-9090-099CF2265C91}"/>
              </a:ext>
            </a:extLst>
          </p:cNvPr>
          <p:cNvSpPr txBox="1"/>
          <p:nvPr/>
        </p:nvSpPr>
        <p:spPr>
          <a:xfrm>
            <a:off x="4413829" y="4536187"/>
            <a:ext cx="9861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Immunity</a:t>
            </a:r>
            <a:endParaRPr lang="en-GB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2C9D07-6B0B-4FD7-8B6A-0C9D313CA8D7}"/>
              </a:ext>
            </a:extLst>
          </p:cNvPr>
          <p:cNvSpPr txBox="1"/>
          <p:nvPr/>
        </p:nvSpPr>
        <p:spPr>
          <a:xfrm>
            <a:off x="7005406" y="1942530"/>
            <a:ext cx="8707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Fluoride</a:t>
            </a:r>
            <a:endParaRPr lang="en-GB" sz="1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DEE24C-6395-4874-8F89-66E917D01014}"/>
              </a:ext>
            </a:extLst>
          </p:cNvPr>
          <p:cNvSpPr txBox="1"/>
          <p:nvPr/>
        </p:nvSpPr>
        <p:spPr>
          <a:xfrm>
            <a:off x="6665495" y="4556977"/>
            <a:ext cx="12287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Oral hygiene</a:t>
            </a:r>
            <a:endParaRPr lang="en-GB" sz="1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E13988-E5EE-4A3F-8CC9-43A0746BFADC}"/>
              </a:ext>
            </a:extLst>
          </p:cNvPr>
          <p:cNvSpPr txBox="1"/>
          <p:nvPr/>
        </p:nvSpPr>
        <p:spPr>
          <a:xfrm>
            <a:off x="4993499" y="738599"/>
            <a:ext cx="2286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Socioeconomic factors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5B757F-21DA-410E-BB15-14B99521FF74}"/>
              </a:ext>
            </a:extLst>
          </p:cNvPr>
          <p:cNvSpPr txBox="1"/>
          <p:nvPr/>
        </p:nvSpPr>
        <p:spPr>
          <a:xfrm>
            <a:off x="439993" y="319498"/>
            <a:ext cx="34314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latin typeface="+mj-lt"/>
              </a:rPr>
              <a:t>Caries </a:t>
            </a:r>
            <a:r>
              <a:rPr lang="en-US" sz="4000" b="1" dirty="0" err="1">
                <a:latin typeface="+mj-lt"/>
              </a:rPr>
              <a:t>Aetiology</a:t>
            </a:r>
            <a:endParaRPr lang="en-GB" sz="4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70419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>
            <a:extLst>
              <a:ext uri="{FF2B5EF4-FFF2-40B4-BE49-F238E27FC236}">
                <a16:creationId xmlns:a16="http://schemas.microsoft.com/office/drawing/2014/main" id="{257363FD-7E77-4145-9483-331A807A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6802" cy="6858000"/>
          </a:xfrm>
          <a:prstGeom prst="rect">
            <a:avLst/>
          </a:prstGeom>
          <a:gradFill flip="none" rotWithShape="1">
            <a:gsLst>
              <a:gs pos="28000">
                <a:schemeClr val="bg2">
                  <a:alpha val="84000"/>
                </a:schemeClr>
              </a:gs>
              <a:gs pos="74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46503B-70F0-4BE1-9326-4AC6D1D04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49367"/>
            <a:ext cx="10515600" cy="1325563"/>
          </a:xfrm>
        </p:spPr>
        <p:txBody>
          <a:bodyPr>
            <a:normAutofit/>
          </a:bodyPr>
          <a:lstStyle/>
          <a:p>
            <a:pPr algn="ctr">
              <a:spcAft>
                <a:spcPts val="1800"/>
              </a:spcAft>
            </a:pPr>
            <a:r>
              <a:rPr lang="en-ZA" sz="4000" b="1" dirty="0"/>
              <a:t>Periodontal disease (PD) - Aetiology</a:t>
            </a:r>
            <a:endParaRPr lang="en-GB" sz="4000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6E84FF1-CFD3-4C7B-AFD9-C7138D05EB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7145300"/>
              </p:ext>
            </p:extLst>
          </p:nvPr>
        </p:nvGraphicFramePr>
        <p:xfrm>
          <a:off x="838200" y="1315092"/>
          <a:ext cx="10515600" cy="51777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5C5D63B-D784-4D71-884C-DC9EE8EC660E}"/>
              </a:ext>
            </a:extLst>
          </p:cNvPr>
          <p:cNvSpPr txBox="1"/>
          <p:nvPr/>
        </p:nvSpPr>
        <p:spPr>
          <a:xfrm>
            <a:off x="5800085" y="3986373"/>
            <a:ext cx="5918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/>
              <a:t>PD</a:t>
            </a:r>
            <a:endParaRPr lang="en-GB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A7E5B2-2DBF-4470-ABFE-60ADF0F29ECC}"/>
              </a:ext>
            </a:extLst>
          </p:cNvPr>
          <p:cNvSpPr txBox="1"/>
          <p:nvPr/>
        </p:nvSpPr>
        <p:spPr>
          <a:xfrm>
            <a:off x="6688477" y="4952145"/>
            <a:ext cx="18848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/>
              <a:t>Poor oral hygiene;</a:t>
            </a:r>
          </a:p>
          <a:p>
            <a:r>
              <a:rPr lang="en-ZA" dirty="0"/>
              <a:t>Smoking;</a:t>
            </a:r>
          </a:p>
          <a:p>
            <a:r>
              <a:rPr lang="en-ZA" dirty="0"/>
              <a:t>Excessive alcohol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4720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336F2F-F876-4F28-BECC-CB69579CB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430802"/>
            <a:ext cx="11194922" cy="1133693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/>
              <a:t>Caries, Periodontitis and Non-communicable Diseases</a:t>
            </a:r>
            <a:endParaRPr lang="en-GB" sz="4000" b="1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DFFF1B2-597D-4CE2-90C2-0E795B3FBB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38484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4FF41E9-CE30-4E25-BC78-07DAB0BB9D71}"/>
              </a:ext>
            </a:extLst>
          </p:cNvPr>
          <p:cNvSpPr txBox="1"/>
          <p:nvPr/>
        </p:nvSpPr>
        <p:spPr>
          <a:xfrm>
            <a:off x="530352" y="1947672"/>
            <a:ext cx="3733458" cy="16696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Z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Modifiable Risk Factors</a:t>
            </a:r>
          </a:p>
          <a:p>
            <a:pPr marL="228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 sugars content in diet</a:t>
            </a:r>
          </a:p>
          <a:p>
            <a:pPr marL="228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Tobacco use</a:t>
            </a:r>
          </a:p>
          <a:p>
            <a:pPr marL="228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Excessive alcohol use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3173B4-274F-49B0-B7A8-0D1F0E0327B5}"/>
              </a:ext>
            </a:extLst>
          </p:cNvPr>
          <p:cNvSpPr txBox="1"/>
          <p:nvPr/>
        </p:nvSpPr>
        <p:spPr>
          <a:xfrm>
            <a:off x="8091804" y="1947672"/>
            <a:ext cx="4097147" cy="19466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Z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Pathophysiologic Pathways</a:t>
            </a:r>
          </a:p>
          <a:p>
            <a:pPr marL="228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pPr>
            <a:r>
              <a:rPr kumimoji="0" lang="en-Z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Inflammation</a:t>
            </a:r>
          </a:p>
          <a:p>
            <a:pPr marL="228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pPr>
            <a:r>
              <a:rPr kumimoji="0" lang="en-Z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Altered host responses</a:t>
            </a:r>
          </a:p>
          <a:p>
            <a:pPr marL="228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pPr>
            <a:r>
              <a:rPr kumimoji="0" lang="en-Z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Altered tissue homeostasis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16176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C920D6-D763-4ABD-9633-D522BD44A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WHO - Ten threats to global health (2019)</a:t>
            </a:r>
            <a:endParaRPr lang="en-GB" b="1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1699E-2EE4-48EE-93AF-85C9E88CB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Air pollution and climate change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highlight>
                  <a:srgbClr val="FFFF00"/>
                </a:highlight>
              </a:rPr>
              <a:t>Noncommunicable diseases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Global Influenza Pandemic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Fragile and vulnerable settings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Antimicrobial resistance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Ebola and other high-threat pathogens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highlight>
                  <a:srgbClr val="FFFF00"/>
                </a:highlight>
              </a:rPr>
              <a:t>Weak primary health care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Vaccine hesitancy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Dengue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HIV</a:t>
            </a:r>
          </a:p>
        </p:txBody>
      </p:sp>
    </p:spTree>
    <p:extLst>
      <p:ext uri="{BB962C8B-B14F-4D97-AF65-F5344CB8AC3E}">
        <p14:creationId xmlns:p14="http://schemas.microsoft.com/office/powerpoint/2010/main" val="2311572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F2EEB2-660F-44A6-B320-B156DE529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4374" y="1314032"/>
            <a:ext cx="6341806" cy="42299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78A7949-3D44-436C-BAA1-4B998EB60F76}"/>
              </a:ext>
            </a:extLst>
          </p:cNvPr>
          <p:cNvSpPr txBox="1"/>
          <p:nvPr/>
        </p:nvSpPr>
        <p:spPr>
          <a:xfrm>
            <a:off x="2239256" y="593364"/>
            <a:ext cx="73793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The Kota – the most popular fast food in Soweto</a:t>
            </a:r>
            <a:endParaRPr lang="en-GB" sz="28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6BF5B8-72EA-4DD6-8F23-C79F0C8219AD}"/>
              </a:ext>
            </a:extLst>
          </p:cNvPr>
          <p:cNvSpPr txBox="1"/>
          <p:nvPr/>
        </p:nvSpPr>
        <p:spPr>
          <a:xfrm>
            <a:off x="1282553" y="5741415"/>
            <a:ext cx="91254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Nearly Born Free. Strategic Marketing Kasi Style – </a:t>
            </a:r>
            <a:r>
              <a:rPr lang="en-US" sz="1400" dirty="0" err="1"/>
              <a:t>Ingwazi</a:t>
            </a:r>
            <a:r>
              <a:rPr lang="en-US" sz="1400" dirty="0"/>
              <a:t> and Chips. 2014. https://nearlybornfree.wordpress.com/</a:t>
            </a:r>
          </a:p>
        </p:txBody>
      </p:sp>
    </p:spTree>
    <p:extLst>
      <p:ext uri="{BB962C8B-B14F-4D97-AF65-F5344CB8AC3E}">
        <p14:creationId xmlns:p14="http://schemas.microsoft.com/office/powerpoint/2010/main" val="321001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CB40D-45CA-4E79-98A1-B225BCFDB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623" y="320675"/>
            <a:ext cx="11407487" cy="1325563"/>
          </a:xfrm>
        </p:spPr>
        <p:txBody>
          <a:bodyPr>
            <a:normAutofit/>
          </a:bodyPr>
          <a:lstStyle/>
          <a:p>
            <a:r>
              <a:rPr lang="en-US" sz="4200" b="1" dirty="0"/>
              <a:t>Nutrition transition – Double burden of malnutrition</a:t>
            </a:r>
            <a:endParaRPr lang="en-GB" sz="42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19922F-AD68-4E94-85E8-0AA44A1B1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032938" y="-6032938"/>
            <a:ext cx="126124" cy="12192000"/>
          </a:xfrm>
          <a:prstGeom prst="rect">
            <a:avLst/>
          </a:pr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0DC3675-34C6-DDB1-75AA-6D7D737024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2120138"/>
              </p:ext>
            </p:extLst>
          </p:nvPr>
        </p:nvGraphicFramePr>
        <p:xfrm>
          <a:off x="344624" y="1825625"/>
          <a:ext cx="11407487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252158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28127-C9E7-430B-B542-8535688D4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156"/>
            <a:ext cx="10515600" cy="1096707"/>
          </a:xfrm>
        </p:spPr>
        <p:txBody>
          <a:bodyPr>
            <a:normAutofit/>
          </a:bodyPr>
          <a:lstStyle/>
          <a:p>
            <a:pPr algn="ctr">
              <a:spcAft>
                <a:spcPts val="1200"/>
              </a:spcAft>
            </a:pPr>
            <a:r>
              <a:rPr lang="en-US" sz="2800" b="1" dirty="0"/>
              <a:t>Double burden of malnutrition: Causes and effects across the </a:t>
            </a:r>
            <a:r>
              <a:rPr lang="en-US" sz="2800" b="1" dirty="0" err="1"/>
              <a:t>lifecourse</a:t>
            </a:r>
            <a:r>
              <a:rPr lang="en-US" sz="2800" b="1" dirty="0"/>
              <a:t> </a:t>
            </a:r>
            <a:endParaRPr lang="en-GB" sz="2800" b="1" dirty="0"/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893AE70D-8AA8-4EEE-8615-E1C23B8096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574" y="965771"/>
            <a:ext cx="7654246" cy="5218719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0E9CFF-24F8-4488-A5A1-D9C7F13622CE}"/>
              </a:ext>
            </a:extLst>
          </p:cNvPr>
          <p:cNvSpPr txBox="1"/>
          <p:nvPr/>
        </p:nvSpPr>
        <p:spPr>
          <a:xfrm>
            <a:off x="898477" y="6492875"/>
            <a:ext cx="45854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Shrimpton et al (2012) www.worldbank.org/hnppublications</a:t>
            </a:r>
          </a:p>
        </p:txBody>
      </p:sp>
    </p:spTree>
    <p:extLst>
      <p:ext uri="{BB962C8B-B14F-4D97-AF65-F5344CB8AC3E}">
        <p14:creationId xmlns:p14="http://schemas.microsoft.com/office/powerpoint/2010/main" val="552454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022D24-052D-47F2-BAC2-AEAF86E1E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Maternal oral health during pregnancy</a:t>
            </a:r>
            <a:endParaRPr lang="en-GB" b="1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419EC5-F949-425D-8EAC-977BE6BEFB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Saliva composition and flow rate vary</a:t>
            </a:r>
          </a:p>
          <a:p>
            <a:pPr lvl="1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/>
              <a:t> more cariogenic environment</a:t>
            </a:r>
          </a:p>
          <a:p>
            <a:pPr marL="228600" marR="0" lvl="0" indent="-228600" defTabSz="914400" rtl="0" eaLnBrk="1" fontAlgn="auto" latinLnBrk="0" hangingPunct="1">
              <a:spcBef>
                <a:spcPts val="12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Fluctuations in oestrogen and progesterone</a:t>
            </a:r>
          </a:p>
          <a:p>
            <a:pPr lvl="1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inflammatory mediators</a:t>
            </a:r>
          </a:p>
          <a:p>
            <a:pPr lvl="1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vascular permeability</a:t>
            </a:r>
          </a:p>
          <a:p>
            <a:pPr lvl="1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connective tissue turnover </a:t>
            </a:r>
          </a:p>
          <a:p>
            <a:pPr marL="228600" marR="0" lvl="0" indent="-228600" defTabSz="914400" rtl="0" eaLnBrk="1" fontAlgn="auto" latinLnBrk="0" hangingPunct="1">
              <a:spcBef>
                <a:spcPts val="12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latin typeface="Calibri" panose="020F0502020204030204"/>
              </a:rPr>
              <a:t>Poor oral hygiene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</a:p>
          <a:p>
            <a:pPr lvl="1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Caries</a:t>
            </a:r>
          </a:p>
          <a:p>
            <a:pPr lvl="1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Periodontal disease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1701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268CFED-A101-44B6-94EF-CF4F55DBCF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1899" y="2648631"/>
            <a:ext cx="5305425" cy="2371725"/>
          </a:xfrm>
          <a:prstGeom prst="rect">
            <a:avLst/>
          </a:prstGeom>
        </p:spPr>
      </p:pic>
      <p:sp>
        <p:nvSpPr>
          <p:cNvPr id="4" name="Flowchart: Process 3">
            <a:extLst>
              <a:ext uri="{FF2B5EF4-FFF2-40B4-BE49-F238E27FC236}">
                <a16:creationId xmlns:a16="http://schemas.microsoft.com/office/drawing/2014/main" id="{135D20EA-1B84-4583-BFD6-1A3C2972A895}"/>
              </a:ext>
            </a:extLst>
          </p:cNvPr>
          <p:cNvSpPr/>
          <p:nvPr/>
        </p:nvSpPr>
        <p:spPr>
          <a:xfrm>
            <a:off x="836682" y="2648630"/>
            <a:ext cx="1714499" cy="612648"/>
          </a:xfrm>
          <a:prstGeom prst="flowChartProcess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/>
              <a:t>Diabetes</a:t>
            </a:r>
            <a:endParaRPr lang="en-GB" dirty="0"/>
          </a:p>
        </p:txBody>
      </p:sp>
      <p:sp>
        <p:nvSpPr>
          <p:cNvPr id="5" name="Flowchart: Process 4">
            <a:extLst>
              <a:ext uri="{FF2B5EF4-FFF2-40B4-BE49-F238E27FC236}">
                <a16:creationId xmlns:a16="http://schemas.microsoft.com/office/drawing/2014/main" id="{9DD885E2-32C2-4FB6-B437-1CBF997E7A94}"/>
              </a:ext>
            </a:extLst>
          </p:cNvPr>
          <p:cNvSpPr/>
          <p:nvPr/>
        </p:nvSpPr>
        <p:spPr>
          <a:xfrm>
            <a:off x="836681" y="3528169"/>
            <a:ext cx="1714500" cy="612648"/>
          </a:xfrm>
          <a:prstGeom prst="flowChartProcess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/>
              <a:t>Cardiovascular disease</a:t>
            </a:r>
            <a:endParaRPr lang="en-GB" dirty="0"/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151A02C3-BFDB-499A-8354-BCC56930F453}"/>
              </a:ext>
            </a:extLst>
          </p:cNvPr>
          <p:cNvSpPr/>
          <p:nvPr/>
        </p:nvSpPr>
        <p:spPr>
          <a:xfrm>
            <a:off x="836681" y="4407708"/>
            <a:ext cx="1714500" cy="612648"/>
          </a:xfrm>
          <a:prstGeom prst="flowChartProcess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/>
              <a:t>Cerebrovascular disease</a:t>
            </a:r>
            <a:endParaRPr lang="en-GB" dirty="0"/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95BC23E2-EC19-473E-A60D-553A065DF454}"/>
              </a:ext>
            </a:extLst>
          </p:cNvPr>
          <p:cNvSpPr/>
          <p:nvPr/>
        </p:nvSpPr>
        <p:spPr>
          <a:xfrm>
            <a:off x="9578041" y="4407708"/>
            <a:ext cx="1714499" cy="612648"/>
          </a:xfrm>
          <a:prstGeom prst="flowChartProcess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/>
              <a:t>Low birthweight</a:t>
            </a:r>
            <a:endParaRPr lang="en-GB" dirty="0"/>
          </a:p>
        </p:txBody>
      </p:sp>
      <p:sp>
        <p:nvSpPr>
          <p:cNvPr id="8" name="Flowchart: Process 7">
            <a:extLst>
              <a:ext uri="{FF2B5EF4-FFF2-40B4-BE49-F238E27FC236}">
                <a16:creationId xmlns:a16="http://schemas.microsoft.com/office/drawing/2014/main" id="{B96E5D5B-8F2A-4F16-86E4-24DF4AF7EA4F}"/>
              </a:ext>
            </a:extLst>
          </p:cNvPr>
          <p:cNvSpPr/>
          <p:nvPr/>
        </p:nvSpPr>
        <p:spPr>
          <a:xfrm>
            <a:off x="9578042" y="3528169"/>
            <a:ext cx="1714499" cy="612648"/>
          </a:xfrm>
          <a:prstGeom prst="flowChartProcess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/>
              <a:t>Small for gestational age</a:t>
            </a:r>
            <a:endParaRPr lang="en-GB" dirty="0"/>
          </a:p>
        </p:txBody>
      </p:sp>
      <p:sp>
        <p:nvSpPr>
          <p:cNvPr id="9" name="Flowchart: Process 8">
            <a:extLst>
              <a:ext uri="{FF2B5EF4-FFF2-40B4-BE49-F238E27FC236}">
                <a16:creationId xmlns:a16="http://schemas.microsoft.com/office/drawing/2014/main" id="{7E55A3ED-7E92-4C67-8FE5-C7F8FDD8A6C6}"/>
              </a:ext>
            </a:extLst>
          </p:cNvPr>
          <p:cNvSpPr/>
          <p:nvPr/>
        </p:nvSpPr>
        <p:spPr>
          <a:xfrm>
            <a:off x="9578041" y="2648630"/>
            <a:ext cx="1714499" cy="612648"/>
          </a:xfrm>
          <a:prstGeom prst="flowChartProcess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/>
              <a:t>Preterm birth</a:t>
            </a:r>
            <a:endParaRPr lang="en-GB" dirty="0"/>
          </a:p>
        </p:txBody>
      </p:sp>
      <p:sp>
        <p:nvSpPr>
          <p:cNvPr id="10" name="Flowchart: Process 9">
            <a:extLst>
              <a:ext uri="{FF2B5EF4-FFF2-40B4-BE49-F238E27FC236}">
                <a16:creationId xmlns:a16="http://schemas.microsoft.com/office/drawing/2014/main" id="{9032690B-63DA-446E-953F-4B3716AAB995}"/>
              </a:ext>
            </a:extLst>
          </p:cNvPr>
          <p:cNvSpPr/>
          <p:nvPr/>
        </p:nvSpPr>
        <p:spPr>
          <a:xfrm>
            <a:off x="9299840" y="1623843"/>
            <a:ext cx="1933577" cy="612648"/>
          </a:xfrm>
          <a:prstGeom prst="flowChartProcess">
            <a:avLst/>
          </a:prstGeom>
          <a:ln w="190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2400" b="1" dirty="0"/>
              <a:t>Adverse birth outcomes</a:t>
            </a:r>
            <a:endParaRPr lang="en-GB" sz="2400" b="1" dirty="0"/>
          </a:p>
        </p:txBody>
      </p:sp>
      <p:sp>
        <p:nvSpPr>
          <p:cNvPr id="11" name="Flowchart: Process 10">
            <a:extLst>
              <a:ext uri="{FF2B5EF4-FFF2-40B4-BE49-F238E27FC236}">
                <a16:creationId xmlns:a16="http://schemas.microsoft.com/office/drawing/2014/main" id="{F3E4349C-E27D-48E2-A86B-A2FE646C8A1D}"/>
              </a:ext>
            </a:extLst>
          </p:cNvPr>
          <p:cNvSpPr/>
          <p:nvPr/>
        </p:nvSpPr>
        <p:spPr>
          <a:xfrm>
            <a:off x="485989" y="1657496"/>
            <a:ext cx="2495551" cy="612648"/>
          </a:xfrm>
          <a:prstGeom prst="flowChartProcess">
            <a:avLst/>
          </a:prstGeom>
          <a:ln w="190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2400" b="1" dirty="0"/>
              <a:t>Maternal outcomes</a:t>
            </a:r>
            <a:endParaRPr lang="en-GB" sz="24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A712BC-23EB-47CF-83E7-8A7626CBF15B}"/>
              </a:ext>
            </a:extLst>
          </p:cNvPr>
          <p:cNvSpPr txBox="1"/>
          <p:nvPr/>
        </p:nvSpPr>
        <p:spPr>
          <a:xfrm>
            <a:off x="2551182" y="6255908"/>
            <a:ext cx="70268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Photo source: </a:t>
            </a:r>
            <a:r>
              <a:rPr lang="en-GB" sz="1600" dirty="0" err="1"/>
              <a:t>Zasciurinskiene</a:t>
            </a:r>
            <a:r>
              <a:rPr lang="en-GB" sz="1600" dirty="0"/>
              <a:t>, E (2018) PhD thesis, Jonkoping University, Lithuania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23F069-4EBF-4CE3-82A6-887FFE75EF72}"/>
              </a:ext>
            </a:extLst>
          </p:cNvPr>
          <p:cNvSpPr txBox="1"/>
          <p:nvPr/>
        </p:nvSpPr>
        <p:spPr>
          <a:xfrm>
            <a:off x="1925371" y="565373"/>
            <a:ext cx="83412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3600" b="1" dirty="0">
                <a:latin typeface="+mj-lt"/>
              </a:rPr>
              <a:t>The Effects of Maternal Periodontal Disease</a:t>
            </a:r>
            <a:endParaRPr lang="en-GB" sz="3600" b="1" dirty="0">
              <a:latin typeface="+mj-lt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9CFC707-6617-4DD9-BED7-A58AC1B0BF52}"/>
              </a:ext>
            </a:extLst>
          </p:cNvPr>
          <p:cNvCxnSpPr>
            <a:stCxn id="4" idx="3"/>
          </p:cNvCxnSpPr>
          <p:nvPr/>
        </p:nvCxnSpPr>
        <p:spPr>
          <a:xfrm>
            <a:off x="2551181" y="2954954"/>
            <a:ext cx="860718" cy="0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C27E63B-683E-4A5A-9CB6-C899F116A60F}"/>
              </a:ext>
            </a:extLst>
          </p:cNvPr>
          <p:cNvCxnSpPr>
            <a:cxnSpLocks/>
            <a:stCxn id="2" idx="1"/>
            <a:endCxn id="5" idx="3"/>
          </p:cNvCxnSpPr>
          <p:nvPr/>
        </p:nvCxnSpPr>
        <p:spPr>
          <a:xfrm flipH="1" flipV="1">
            <a:off x="2551181" y="3834493"/>
            <a:ext cx="860718" cy="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E148912-CAF1-417A-98A1-8E931C5D7956}"/>
              </a:ext>
            </a:extLst>
          </p:cNvPr>
          <p:cNvCxnSpPr/>
          <p:nvPr/>
        </p:nvCxnSpPr>
        <p:spPr>
          <a:xfrm flipH="1" flipV="1">
            <a:off x="2543604" y="4698204"/>
            <a:ext cx="860718" cy="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01CB076-1084-4CDF-9C35-FF3336BD2855}"/>
              </a:ext>
            </a:extLst>
          </p:cNvPr>
          <p:cNvCxnSpPr>
            <a:endCxn id="9" idx="1"/>
          </p:cNvCxnSpPr>
          <p:nvPr/>
        </p:nvCxnSpPr>
        <p:spPr>
          <a:xfrm>
            <a:off x="8717324" y="2954954"/>
            <a:ext cx="86071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54F528F-97F0-4697-8B6B-055A2A2183C5}"/>
              </a:ext>
            </a:extLst>
          </p:cNvPr>
          <p:cNvCxnSpPr/>
          <p:nvPr/>
        </p:nvCxnSpPr>
        <p:spPr>
          <a:xfrm>
            <a:off x="8717324" y="3834493"/>
            <a:ext cx="86071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D5EFC46-E110-4D0A-8F6E-23F2220F9A2C}"/>
              </a:ext>
            </a:extLst>
          </p:cNvPr>
          <p:cNvCxnSpPr/>
          <p:nvPr/>
        </p:nvCxnSpPr>
        <p:spPr>
          <a:xfrm>
            <a:off x="8717324" y="4698204"/>
            <a:ext cx="86071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5321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820E92-A314-4694-905D-0316B0F44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Periodontal disease and adverse birth outcomes</a:t>
            </a:r>
            <a:endParaRPr lang="en-GB" b="1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642EDB-C435-4F1A-93EF-6AF6CBA46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/>
              <a:t>Turton and Africa (2017)</a:t>
            </a:r>
          </a:p>
          <a:p>
            <a:r>
              <a:rPr lang="en-US" dirty="0"/>
              <a:t>442 pregnant women (74% had PD)</a:t>
            </a:r>
          </a:p>
          <a:p>
            <a:r>
              <a:rPr lang="en-US" b="1" dirty="0"/>
              <a:t>75.5%</a:t>
            </a:r>
            <a:r>
              <a:rPr lang="en-US" dirty="0"/>
              <a:t> mothers with severe PD had low birthweight infants</a:t>
            </a:r>
          </a:p>
          <a:p>
            <a:r>
              <a:rPr lang="en-US" dirty="0"/>
              <a:t>   severity PD  –    mean gestational age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Bi et al (2021)</a:t>
            </a:r>
          </a:p>
          <a:p>
            <a:r>
              <a:rPr lang="en-US" dirty="0"/>
              <a:t>20 </a:t>
            </a:r>
            <a:r>
              <a:rPr lang="en-US" dirty="0" err="1"/>
              <a:t>Randomised</a:t>
            </a:r>
            <a:r>
              <a:rPr lang="en-US" dirty="0"/>
              <a:t> control trials (N= 8171)</a:t>
            </a:r>
          </a:p>
          <a:p>
            <a:r>
              <a:rPr lang="en-US" dirty="0"/>
              <a:t>Maternal periodontal therapy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 Reduced risk preterm birth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/>
              <a:t> Increase </a:t>
            </a:r>
            <a:r>
              <a:rPr lang="en-US" dirty="0"/>
              <a:t>in birthweight </a:t>
            </a:r>
          </a:p>
          <a:p>
            <a:endParaRPr lang="en-GB" dirty="0"/>
          </a:p>
        </p:txBody>
      </p:sp>
      <p:sp>
        <p:nvSpPr>
          <p:cNvPr id="7" name="Arrow: Right 50">
            <a:extLst>
              <a:ext uri="{FF2B5EF4-FFF2-40B4-BE49-F238E27FC236}">
                <a16:creationId xmlns:a16="http://schemas.microsoft.com/office/drawing/2014/main" id="{82CEC5B1-C688-4DC0-827C-CCEDF08FA99C}"/>
              </a:ext>
            </a:extLst>
          </p:cNvPr>
          <p:cNvSpPr/>
          <p:nvPr/>
        </p:nvSpPr>
        <p:spPr>
          <a:xfrm rot="5400000">
            <a:off x="7035556" y="2607869"/>
            <a:ext cx="288000" cy="1440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Arrow: Right 50">
            <a:extLst>
              <a:ext uri="{FF2B5EF4-FFF2-40B4-BE49-F238E27FC236}">
                <a16:creationId xmlns:a16="http://schemas.microsoft.com/office/drawing/2014/main" id="{13B7C7F6-4C9A-4128-84AC-733EDC0ED0BC}"/>
              </a:ext>
            </a:extLst>
          </p:cNvPr>
          <p:cNvSpPr/>
          <p:nvPr/>
        </p:nvSpPr>
        <p:spPr>
          <a:xfrm rot="16200000">
            <a:off x="4713236" y="2601691"/>
            <a:ext cx="275645" cy="1440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439512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C9CD8-08BF-4618-B20E-3D5605A84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8335" y="323055"/>
            <a:ext cx="6375329" cy="1325563"/>
          </a:xfrm>
        </p:spPr>
        <p:txBody>
          <a:bodyPr/>
          <a:lstStyle/>
          <a:p>
            <a:r>
              <a:rPr lang="en-ZA" b="1" dirty="0"/>
              <a:t>Early childhood caries (ECC)</a:t>
            </a:r>
            <a:endParaRPr lang="en-GB" b="1" dirty="0"/>
          </a:p>
        </p:txBody>
      </p:sp>
      <p:pic>
        <p:nvPicPr>
          <p:cNvPr id="5" name="Content Placeholder 4" descr="A close-up of a person's mouth&#10;&#10;Description automatically generated with medium confidence">
            <a:extLst>
              <a:ext uri="{FF2B5EF4-FFF2-40B4-BE49-F238E27FC236}">
                <a16:creationId xmlns:a16="http://schemas.microsoft.com/office/drawing/2014/main" id="{8B2D8EDC-E87C-4138-974E-E6E8886FA7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703" y="1520825"/>
            <a:ext cx="7742594" cy="4351338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BBB7F6-03BE-46CB-B22C-46842F195C2C}"/>
              </a:ext>
            </a:extLst>
          </p:cNvPr>
          <p:cNvSpPr txBox="1"/>
          <p:nvPr/>
        </p:nvSpPr>
        <p:spPr>
          <a:xfrm>
            <a:off x="2333625" y="6343650"/>
            <a:ext cx="3135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Source: www.momspresso.com</a:t>
            </a:r>
          </a:p>
        </p:txBody>
      </p:sp>
    </p:spTree>
    <p:extLst>
      <p:ext uri="{BB962C8B-B14F-4D97-AF65-F5344CB8AC3E}">
        <p14:creationId xmlns:p14="http://schemas.microsoft.com/office/powerpoint/2010/main" val="9347667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AA6768B-D51E-4050-8234-771A650C77E5}"/>
              </a:ext>
            </a:extLst>
          </p:cNvPr>
          <p:cNvSpPr txBox="1"/>
          <p:nvPr/>
        </p:nvSpPr>
        <p:spPr>
          <a:xfrm>
            <a:off x="4448175" y="404649"/>
            <a:ext cx="271292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EARLY CHILDHOOD CARIES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6F980C-33EC-4B55-A683-8393650AD08A}"/>
              </a:ext>
            </a:extLst>
          </p:cNvPr>
          <p:cNvSpPr txBox="1"/>
          <p:nvPr/>
        </p:nvSpPr>
        <p:spPr>
          <a:xfrm>
            <a:off x="511419" y="418773"/>
            <a:ext cx="248561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Prolonged breastfeeding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04D867-B8A7-4F06-8479-63C07E343AF0}"/>
              </a:ext>
            </a:extLst>
          </p:cNvPr>
          <p:cNvSpPr txBox="1"/>
          <p:nvPr/>
        </p:nvSpPr>
        <p:spPr>
          <a:xfrm>
            <a:off x="258129" y="1535242"/>
            <a:ext cx="152450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Poor nutrition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FFE9DE-6B79-4103-9AEB-8B8AF753D34C}"/>
              </a:ext>
            </a:extLst>
          </p:cNvPr>
          <p:cNvSpPr txBox="1"/>
          <p:nvPr/>
        </p:nvSpPr>
        <p:spPr>
          <a:xfrm>
            <a:off x="9417394" y="312316"/>
            <a:ext cx="217746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Maternal biological, socioeconomic, and demographic factors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9BC48E-FCCB-473D-A462-470301814A7B}"/>
              </a:ext>
            </a:extLst>
          </p:cNvPr>
          <p:cNvSpPr txBox="1"/>
          <p:nvPr/>
        </p:nvSpPr>
        <p:spPr>
          <a:xfrm>
            <a:off x="3081134" y="1535242"/>
            <a:ext cx="193886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Enamel hypoplasia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0693D-C485-4860-B40A-102222B6DEFF}"/>
              </a:ext>
            </a:extLst>
          </p:cNvPr>
          <p:cNvSpPr txBox="1"/>
          <p:nvPr/>
        </p:nvSpPr>
        <p:spPr>
          <a:xfrm>
            <a:off x="5514975" y="2015207"/>
            <a:ext cx="215719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Premature tooth loss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070782-75D8-482B-915D-B47EE17F0855}"/>
              </a:ext>
            </a:extLst>
          </p:cNvPr>
          <p:cNvSpPr txBox="1"/>
          <p:nvPr/>
        </p:nvSpPr>
        <p:spPr>
          <a:xfrm>
            <a:off x="5889897" y="3114695"/>
            <a:ext cx="142378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Malocclusion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B96061-8518-46F9-9DDA-9B9F87A082EB}"/>
              </a:ext>
            </a:extLst>
          </p:cNvPr>
          <p:cNvSpPr txBox="1"/>
          <p:nvPr/>
        </p:nvSpPr>
        <p:spPr>
          <a:xfrm>
            <a:off x="2014107" y="2749683"/>
            <a:ext cx="3262496" cy="36933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Altered jaw bone growth pattern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A6F25C9-FD76-4EFF-9B5A-5091CC33F4A1}"/>
              </a:ext>
            </a:extLst>
          </p:cNvPr>
          <p:cNvSpPr txBox="1"/>
          <p:nvPr/>
        </p:nvSpPr>
        <p:spPr>
          <a:xfrm>
            <a:off x="8604779" y="2956473"/>
            <a:ext cx="240186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Poor oral health related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quality of life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082DA1F-3A6F-4EB6-8E4F-A486CD55E036}"/>
              </a:ext>
            </a:extLst>
          </p:cNvPr>
          <p:cNvSpPr txBox="1"/>
          <p:nvPr/>
        </p:nvSpPr>
        <p:spPr>
          <a:xfrm>
            <a:off x="3607145" y="4138694"/>
            <a:ext cx="199330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Airway &amp; breathing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dysfunction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780F767-416A-4092-88CE-E7F2D2FDCE6E}"/>
              </a:ext>
            </a:extLst>
          </p:cNvPr>
          <p:cNvSpPr txBox="1"/>
          <p:nvPr/>
        </p:nvSpPr>
        <p:spPr>
          <a:xfrm>
            <a:off x="346723" y="3717938"/>
            <a:ext cx="89800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Obesity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968898-DFF9-43F3-8EF2-1E93E1CD94BB}"/>
              </a:ext>
            </a:extLst>
          </p:cNvPr>
          <p:cNvSpPr txBox="1"/>
          <p:nvPr/>
        </p:nvSpPr>
        <p:spPr>
          <a:xfrm>
            <a:off x="501314" y="4762303"/>
            <a:ext cx="172675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Hyperlipidaemia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4692C2E-D9A5-436E-BDA6-63489C54D0A3}"/>
              </a:ext>
            </a:extLst>
          </p:cNvPr>
          <p:cNvSpPr txBox="1"/>
          <p:nvPr/>
        </p:nvSpPr>
        <p:spPr>
          <a:xfrm>
            <a:off x="711940" y="5506225"/>
            <a:ext cx="229184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Systemic hypertension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8D7C469-43E8-4061-ACD2-2E1E6330DA49}"/>
              </a:ext>
            </a:extLst>
          </p:cNvPr>
          <p:cNvSpPr txBox="1"/>
          <p:nvPr/>
        </p:nvSpPr>
        <p:spPr>
          <a:xfrm>
            <a:off x="1183339" y="6250147"/>
            <a:ext cx="242380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Ventricular hypertrophy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E22DE7-E886-44F5-883D-82B51FA125C2}"/>
              </a:ext>
            </a:extLst>
          </p:cNvPr>
          <p:cNvSpPr txBox="1"/>
          <p:nvPr/>
        </p:nvSpPr>
        <p:spPr>
          <a:xfrm>
            <a:off x="4335942" y="5634516"/>
            <a:ext cx="145103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ADHD and behavioural problems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132352A-AAC5-4372-9C8A-3A6BE6DFB4E9}"/>
              </a:ext>
            </a:extLst>
          </p:cNvPr>
          <p:cNvSpPr txBox="1"/>
          <p:nvPr/>
        </p:nvSpPr>
        <p:spPr>
          <a:xfrm>
            <a:off x="6077811" y="5634516"/>
            <a:ext cx="146186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Poor school performance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FCD1DD0-A9ED-4D1F-8AEB-FEA67B1529C5}"/>
              </a:ext>
            </a:extLst>
          </p:cNvPr>
          <p:cNvSpPr txBox="1"/>
          <p:nvPr/>
        </p:nvSpPr>
        <p:spPr>
          <a:xfrm>
            <a:off x="7858125" y="5265184"/>
            <a:ext cx="123322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Depression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FA416F2-AA12-4405-AE90-2E9277AFC290}"/>
              </a:ext>
            </a:extLst>
          </p:cNvPr>
          <p:cNvSpPr txBox="1"/>
          <p:nvPr/>
        </p:nvSpPr>
        <p:spPr>
          <a:xfrm>
            <a:off x="6365022" y="4138694"/>
            <a:ext cx="213677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Decreased growth hormone secretion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AC75466-B71C-4BFF-8EAF-CC445AEA8A9F}"/>
              </a:ext>
            </a:extLst>
          </p:cNvPr>
          <p:cNvSpPr txBox="1"/>
          <p:nvPr/>
        </p:nvSpPr>
        <p:spPr>
          <a:xfrm>
            <a:off x="9457360" y="4277193"/>
            <a:ext cx="236241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Linear growth affected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48CA763-CBC8-4663-9709-4A73C31D0E40}"/>
              </a:ext>
            </a:extLst>
          </p:cNvPr>
          <p:cNvCxnSpPr>
            <a:stCxn id="6" idx="3"/>
            <a:endCxn id="8" idx="1"/>
          </p:cNvCxnSpPr>
          <p:nvPr/>
        </p:nvCxnSpPr>
        <p:spPr>
          <a:xfrm>
            <a:off x="1782638" y="1719908"/>
            <a:ext cx="129849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524933B-C796-420A-A240-C65E606794E7}"/>
              </a:ext>
            </a:extLst>
          </p:cNvPr>
          <p:cNvCxnSpPr>
            <a:endCxn id="4" idx="3"/>
          </p:cNvCxnSpPr>
          <p:nvPr/>
        </p:nvCxnSpPr>
        <p:spPr>
          <a:xfrm flipH="1">
            <a:off x="7161097" y="589315"/>
            <a:ext cx="22562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D527A9B-A9B0-4EBB-98DD-8F8432BA3FD2}"/>
              </a:ext>
            </a:extLst>
          </p:cNvPr>
          <p:cNvCxnSpPr>
            <a:endCxn id="4" idx="2"/>
          </p:cNvCxnSpPr>
          <p:nvPr/>
        </p:nvCxnSpPr>
        <p:spPr>
          <a:xfrm flipV="1">
            <a:off x="5046737" y="773981"/>
            <a:ext cx="757899" cy="7612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08DBE83-B040-4E33-BF50-78C2AE63777D}"/>
              </a:ext>
            </a:extLst>
          </p:cNvPr>
          <p:cNvCxnSpPr>
            <a:endCxn id="10" idx="0"/>
          </p:cNvCxnSpPr>
          <p:nvPr/>
        </p:nvCxnSpPr>
        <p:spPr>
          <a:xfrm>
            <a:off x="6585020" y="773981"/>
            <a:ext cx="8552" cy="12412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22340F6C-6187-4FD5-8DE5-57E69EAD3F4A}"/>
              </a:ext>
            </a:extLst>
          </p:cNvPr>
          <p:cNvCxnSpPr/>
          <p:nvPr/>
        </p:nvCxnSpPr>
        <p:spPr>
          <a:xfrm flipH="1">
            <a:off x="4895088" y="2384539"/>
            <a:ext cx="619887" cy="365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27687767-6426-49AA-85C6-E187A1BA66EB}"/>
              </a:ext>
            </a:extLst>
          </p:cNvPr>
          <p:cNvCxnSpPr>
            <a:stCxn id="10" idx="2"/>
            <a:endCxn id="11" idx="0"/>
          </p:cNvCxnSpPr>
          <p:nvPr/>
        </p:nvCxnSpPr>
        <p:spPr>
          <a:xfrm>
            <a:off x="6593572" y="2384539"/>
            <a:ext cx="8219" cy="7301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0CE7D62E-857A-4BC1-968F-51D4D71BAE41}"/>
              </a:ext>
            </a:extLst>
          </p:cNvPr>
          <p:cNvCxnSpPr>
            <a:endCxn id="11" idx="1"/>
          </p:cNvCxnSpPr>
          <p:nvPr/>
        </p:nvCxnSpPr>
        <p:spPr>
          <a:xfrm>
            <a:off x="4895088" y="3114695"/>
            <a:ext cx="994809" cy="1846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D61866D-EAD6-48D1-A9B6-2FE57C87DAEA}"/>
              </a:ext>
            </a:extLst>
          </p:cNvPr>
          <p:cNvCxnSpPr>
            <a:cxnSpLocks/>
          </p:cNvCxnSpPr>
          <p:nvPr/>
        </p:nvCxnSpPr>
        <p:spPr>
          <a:xfrm flipH="1">
            <a:off x="5046737" y="3485811"/>
            <a:ext cx="843160" cy="6118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1F3E7DC9-E55B-4C34-BEF9-940E6A471A72}"/>
              </a:ext>
            </a:extLst>
          </p:cNvPr>
          <p:cNvCxnSpPr>
            <a:cxnSpLocks/>
          </p:cNvCxnSpPr>
          <p:nvPr/>
        </p:nvCxnSpPr>
        <p:spPr>
          <a:xfrm flipH="1">
            <a:off x="2228069" y="4785025"/>
            <a:ext cx="1379075" cy="2129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BA5FF1BD-F8ED-46F3-8989-E695370D7CB4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1244726" y="4081488"/>
            <a:ext cx="2362419" cy="3803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96264BC9-10AE-4359-B281-2B1AA917CEE8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7313685" y="3299361"/>
            <a:ext cx="130289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9B199476-7DBD-4117-8EC4-E0BD031C6347}"/>
              </a:ext>
            </a:extLst>
          </p:cNvPr>
          <p:cNvCxnSpPr>
            <a:cxnSpLocks/>
          </p:cNvCxnSpPr>
          <p:nvPr/>
        </p:nvCxnSpPr>
        <p:spPr>
          <a:xfrm flipH="1">
            <a:off x="3030524" y="4785025"/>
            <a:ext cx="567574" cy="721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84D22AF6-7C82-42BD-B6E8-6EC2FCC5B189}"/>
              </a:ext>
            </a:extLst>
          </p:cNvPr>
          <p:cNvCxnSpPr>
            <a:cxnSpLocks/>
          </p:cNvCxnSpPr>
          <p:nvPr/>
        </p:nvCxnSpPr>
        <p:spPr>
          <a:xfrm flipH="1">
            <a:off x="3589053" y="4785025"/>
            <a:ext cx="18091" cy="14653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5D050286-67FC-4E7F-AD8F-7DF536CDA23E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4603797" y="4785025"/>
            <a:ext cx="1474013" cy="8393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058C7695-78B9-464C-A88E-E0D2407D8A9F}"/>
              </a:ext>
            </a:extLst>
          </p:cNvPr>
          <p:cNvCxnSpPr>
            <a:stCxn id="14" idx="2"/>
            <a:endCxn id="23" idx="1"/>
          </p:cNvCxnSpPr>
          <p:nvPr/>
        </p:nvCxnSpPr>
        <p:spPr>
          <a:xfrm>
            <a:off x="4603797" y="4785025"/>
            <a:ext cx="3254328" cy="664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0B821B09-3486-4C0C-A32C-15475D0BA137}"/>
              </a:ext>
            </a:extLst>
          </p:cNvPr>
          <p:cNvCxnSpPr>
            <a:cxnSpLocks/>
            <a:stCxn id="14" idx="3"/>
            <a:endCxn id="24" idx="1"/>
          </p:cNvCxnSpPr>
          <p:nvPr/>
        </p:nvCxnSpPr>
        <p:spPr>
          <a:xfrm>
            <a:off x="5600448" y="4461860"/>
            <a:ext cx="76457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B7764B6B-6F0E-463F-9377-9ADD018405E4}"/>
              </a:ext>
            </a:extLst>
          </p:cNvPr>
          <p:cNvCxnSpPr>
            <a:cxnSpLocks/>
            <a:stCxn id="24" idx="3"/>
            <a:endCxn id="25" idx="1"/>
          </p:cNvCxnSpPr>
          <p:nvPr/>
        </p:nvCxnSpPr>
        <p:spPr>
          <a:xfrm flipV="1">
            <a:off x="8501796" y="4461859"/>
            <a:ext cx="95556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862B6FC-84ED-4BD3-B8EF-C5CC7E5ADF55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4603797" y="4785025"/>
            <a:ext cx="0" cy="839333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E93053A-1455-4982-B35F-69C54B3058C4}"/>
              </a:ext>
            </a:extLst>
          </p:cNvPr>
          <p:cNvCxnSpPr>
            <a:stCxn id="5" idx="3"/>
            <a:endCxn id="4" idx="1"/>
          </p:cNvCxnSpPr>
          <p:nvPr/>
        </p:nvCxnSpPr>
        <p:spPr>
          <a:xfrm flipV="1">
            <a:off x="2997036" y="589315"/>
            <a:ext cx="1451139" cy="14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3AB3BB29-D558-4EC6-A943-5DE49FFF3883}"/>
              </a:ext>
            </a:extLst>
          </p:cNvPr>
          <p:cNvSpPr/>
          <p:nvPr/>
        </p:nvSpPr>
        <p:spPr>
          <a:xfrm flipV="1">
            <a:off x="71120" y="136339"/>
            <a:ext cx="11887199" cy="665054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C1BA49-0D32-4F85-A0D2-42413AD9AA9A}"/>
              </a:ext>
            </a:extLst>
          </p:cNvPr>
          <p:cNvSpPr txBox="1"/>
          <p:nvPr/>
        </p:nvSpPr>
        <p:spPr>
          <a:xfrm>
            <a:off x="10096455" y="6500395"/>
            <a:ext cx="18174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Copyright: Magan, A. 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9993514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4BBAAC-D93C-4763-8DBC-4C03306A9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FFFFF"/>
                </a:solidFill>
              </a:rPr>
              <a:t>Early childhood caries,   Malnutrition and Stunting  </a:t>
            </a:r>
            <a:endParaRPr lang="en-GB" sz="3600" b="1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3BD3C-B239-40FC-B710-584564063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6486" y="796827"/>
            <a:ext cx="6906491" cy="5585619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dirty="0" err="1"/>
              <a:t>Sokal</a:t>
            </a:r>
            <a:r>
              <a:rPr lang="en-US" dirty="0"/>
              <a:t>-Gutierrez et al (2016) </a:t>
            </a:r>
          </a:p>
          <a:p>
            <a:r>
              <a:rPr lang="en-US" dirty="0"/>
              <a:t>Rural Ecuador</a:t>
            </a:r>
          </a:p>
          <a:p>
            <a:r>
              <a:rPr lang="en-US" dirty="0"/>
              <a:t>1575 children (6 months - 6 years) </a:t>
            </a:r>
          </a:p>
          <a:p>
            <a:r>
              <a:rPr lang="en-US" dirty="0"/>
              <a:t>Intervention - educational, </a:t>
            </a:r>
            <a:r>
              <a:rPr lang="en-US" dirty="0" err="1"/>
              <a:t>behavioural</a:t>
            </a:r>
            <a:r>
              <a:rPr lang="en-US" dirty="0"/>
              <a:t>, clinical  </a:t>
            </a:r>
          </a:p>
          <a:p>
            <a:pPr>
              <a:spcBef>
                <a:spcPts val="1800"/>
              </a:spcBef>
            </a:pPr>
            <a:r>
              <a:rPr lang="en-US" dirty="0"/>
              <a:t>At Baseline </a:t>
            </a:r>
          </a:p>
          <a:p>
            <a:pPr lvl="1"/>
            <a:r>
              <a:rPr lang="en-US" sz="2800" dirty="0"/>
              <a:t>&gt;50% consumed junk daily</a:t>
            </a:r>
          </a:p>
          <a:p>
            <a:pPr lvl="1"/>
            <a:r>
              <a:rPr lang="en-US" sz="2800" dirty="0"/>
              <a:t>Caries prevalence: 1-yr-old group (53.8%)</a:t>
            </a:r>
          </a:p>
          <a:p>
            <a:pPr>
              <a:spcBef>
                <a:spcPts val="1200"/>
              </a:spcBef>
            </a:pPr>
            <a:r>
              <a:rPr lang="en-US" dirty="0"/>
              <a:t>After 2 years</a:t>
            </a:r>
          </a:p>
          <a:p>
            <a:pPr lvl="1"/>
            <a:r>
              <a:rPr lang="en-US" sz="2800" dirty="0"/>
              <a:t>Junk food consumption halved</a:t>
            </a:r>
          </a:p>
          <a:p>
            <a:pPr lvl="1"/>
            <a:r>
              <a:rPr lang="en-US" sz="2800" dirty="0"/>
              <a:t>Caries prevalence: 1-yr-old group (30.3%) </a:t>
            </a:r>
          </a:p>
          <a:p>
            <a:pPr>
              <a:spcBef>
                <a:spcPts val="1800"/>
              </a:spcBef>
            </a:pPr>
            <a:r>
              <a:rPr lang="en-US" dirty="0"/>
              <a:t>Longitudinal subsample of 66 children &lt;4 years</a:t>
            </a:r>
          </a:p>
          <a:p>
            <a:pPr lvl="1"/>
            <a:r>
              <a:rPr lang="en-US" sz="2800" b="1" dirty="0"/>
              <a:t>39.5%</a:t>
            </a:r>
            <a:r>
              <a:rPr lang="en-US" sz="2800" dirty="0"/>
              <a:t> reduction in stunting</a:t>
            </a:r>
          </a:p>
          <a:p>
            <a:endParaRPr lang="en-US" sz="1500" dirty="0"/>
          </a:p>
          <a:p>
            <a:endParaRPr lang="en-GB" sz="1500" dirty="0"/>
          </a:p>
        </p:txBody>
      </p:sp>
    </p:spTree>
    <p:extLst>
      <p:ext uri="{BB962C8B-B14F-4D97-AF65-F5344CB8AC3E}">
        <p14:creationId xmlns:p14="http://schemas.microsoft.com/office/powerpoint/2010/main" val="28527556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0EFAA-E6BB-4CA8-ABF5-00ADD432E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541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Oral health personnel in South Africa </a:t>
            </a:r>
            <a:endParaRPr lang="en-GB" sz="40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881552-3266-4E96-81F0-7CAE51D671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7228" y="1419226"/>
            <a:ext cx="7297544" cy="44386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7541B1-A3DD-4C95-B901-4F926F6AD920}"/>
              </a:ext>
            </a:extLst>
          </p:cNvPr>
          <p:cNvSpPr txBox="1"/>
          <p:nvPr/>
        </p:nvSpPr>
        <p:spPr>
          <a:xfrm>
            <a:off x="1190625" y="5981700"/>
            <a:ext cx="10429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Bhayat A, Chikte U. Human resources for oral health care in South Africa: A 2018 update. Int J Environ Res Pub Health. 2019;16(10).10.3390/ijerph16101668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40895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3B0A18-47A3-4E9D-A50A-5BD41499E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015" y="1153571"/>
            <a:ext cx="3587215" cy="44611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FFFFF"/>
                </a:solidFill>
              </a:rPr>
              <a:t>Recommendations - Research</a:t>
            </a:r>
            <a:endParaRPr lang="en-GB" sz="3600" b="1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17968-730E-4E16-996E-267BFFB1E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Adopt a </a:t>
            </a:r>
            <a:r>
              <a:rPr lang="en-GB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common risk factor approach 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address the determinants of oral diseases and NCDs.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Oral disease prevention &amp; management studies should adopt broader conceptual frameworks that include </a:t>
            </a:r>
            <a:r>
              <a:rPr lang="en-GB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NCD-related biological, social and psychological factors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Cohort and intervention studies are required to establish the </a:t>
            </a:r>
            <a:r>
              <a:rPr lang="en-GB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intergenerational effects 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maternal factors on child oral and general health.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1644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Content Placeholder 4" descr="A picture containing person, indoor, young, baby&#10;&#10;Description automatically generated">
            <a:extLst>
              <a:ext uri="{FF2B5EF4-FFF2-40B4-BE49-F238E27FC236}">
                <a16:creationId xmlns:a16="http://schemas.microsoft.com/office/drawing/2014/main" id="{EF758D1C-A8D9-434B-959F-83829AF314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9" r="18839" b="1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F1E8204-8D0C-4470-85F1-6499DA1590E5}"/>
              </a:ext>
            </a:extLst>
          </p:cNvPr>
          <p:cNvSpPr txBox="1"/>
          <p:nvPr/>
        </p:nvSpPr>
        <p:spPr>
          <a:xfrm>
            <a:off x="84712" y="6531163"/>
            <a:ext cx="22511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dirty="0"/>
              <a:t>Source: USAID Africa Bureau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9765312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820E92-A314-4694-905D-0316B0F44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endParaRPr lang="en-GB" b="1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642EDB-C435-4F1A-93EF-6AF6CBA46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800" dirty="0"/>
              <a:t>Thank You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7800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3335</TotalTime>
  <Words>877</Words>
  <Application>Microsoft Office PowerPoint</Application>
  <PresentationFormat>Widescreen</PresentationFormat>
  <Paragraphs>178</Paragraphs>
  <Slides>24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Wingdings</vt:lpstr>
      <vt:lpstr>Office Theme</vt:lpstr>
      <vt:lpstr>1_Office Theme</vt:lpstr>
      <vt:lpstr>The role and value of oral healthcare workers in the PHC team</vt:lpstr>
      <vt:lpstr>The Mouth – Body Connection</vt:lpstr>
      <vt:lpstr>AIMS</vt:lpstr>
      <vt:lpstr>PowerPoint Presentation</vt:lpstr>
      <vt:lpstr>PowerPoint Presentation</vt:lpstr>
      <vt:lpstr>Global Health Crisis</vt:lpstr>
      <vt:lpstr>South Africa</vt:lpstr>
      <vt:lpstr>PowerPoint Presentation</vt:lpstr>
      <vt:lpstr>Periodontal disease (PD) - Aetiology</vt:lpstr>
      <vt:lpstr>Caries, Periodontitis and Non-communicable Diseases</vt:lpstr>
      <vt:lpstr>WHO - Ten threats to global health (2019)</vt:lpstr>
      <vt:lpstr>PowerPoint Presentation</vt:lpstr>
      <vt:lpstr>Nutrition transition – Double burden of malnutrition</vt:lpstr>
      <vt:lpstr>Double burden of malnutrition: Causes and effects across the lifecourse </vt:lpstr>
      <vt:lpstr>Maternal oral health during pregnancy</vt:lpstr>
      <vt:lpstr>PowerPoint Presentation</vt:lpstr>
      <vt:lpstr>Periodontal disease and adverse birth outcomes</vt:lpstr>
      <vt:lpstr>Early childhood caries (ECC)</vt:lpstr>
      <vt:lpstr>PowerPoint Presentation</vt:lpstr>
      <vt:lpstr>Early childhood caries,   Malnutrition and Stunting  </vt:lpstr>
      <vt:lpstr>Oral health personnel in South Africa </vt:lpstr>
      <vt:lpstr>Recommendations - Research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role and value of oral healthcare workers in the PHC team </dc:title>
  <dc:creator>Ansuyah Magan</dc:creator>
  <cp:lastModifiedBy>Ansuyah Magan</cp:lastModifiedBy>
  <cp:revision>229</cp:revision>
  <dcterms:created xsi:type="dcterms:W3CDTF">2022-04-04T12:21:42Z</dcterms:created>
  <dcterms:modified xsi:type="dcterms:W3CDTF">2022-04-18T11:47:22Z</dcterms:modified>
</cp:coreProperties>
</file>