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5" r:id="rId2"/>
    <p:sldId id="256" r:id="rId3"/>
    <p:sldId id="257" r:id="rId4"/>
    <p:sldId id="278" r:id="rId5"/>
    <p:sldId id="279" r:id="rId6"/>
    <p:sldId id="258" r:id="rId7"/>
    <p:sldId id="262" r:id="rId8"/>
    <p:sldId id="264" r:id="rId9"/>
    <p:sldId id="276" r:id="rId10"/>
    <p:sldId id="280" r:id="rId11"/>
    <p:sldId id="281" r:id="rId12"/>
    <p:sldId id="265" r:id="rId13"/>
    <p:sldId id="267" r:id="rId14"/>
    <p:sldId id="268" r:id="rId15"/>
    <p:sldId id="269" r:id="rId16"/>
    <p:sldId id="270" r:id="rId17"/>
    <p:sldId id="277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52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95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03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6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4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6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6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3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32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3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6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95B60-6DE8-42AC-A0B2-C85162EA0C52}" type="datetimeFigureOut">
              <a:rPr lang="en-US" smtClean="0"/>
              <a:pPr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77DE7-49F7-4F0A-9BB0-FC4BB2E92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9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25625"/>
            <a:ext cx="8286750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b="1" u="sng" dirty="0"/>
          </a:p>
          <a:p>
            <a:pPr>
              <a:buNone/>
            </a:pPr>
            <a:endParaRPr lang="en-US" sz="2400" b="1" u="sng" dirty="0"/>
          </a:p>
          <a:p>
            <a:pPr>
              <a:buNone/>
            </a:pPr>
            <a:r>
              <a:rPr lang="en-US" sz="4000" b="1" u="sng" dirty="0"/>
              <a:t>Sprains, Strains, Contusions &amp; Bruises</a:t>
            </a:r>
          </a:p>
          <a:p>
            <a:pPr>
              <a:buNone/>
            </a:pPr>
            <a:endParaRPr lang="en-US" sz="2400" b="1" u="sng" dirty="0"/>
          </a:p>
          <a:p>
            <a:pPr>
              <a:buNone/>
            </a:pPr>
            <a:endParaRPr lang="en-US" sz="2400" b="1" u="sng" dirty="0"/>
          </a:p>
          <a:p>
            <a:pPr>
              <a:buNone/>
            </a:pPr>
            <a:endParaRPr lang="en-US" sz="2400" b="1" u="sng" dirty="0"/>
          </a:p>
          <a:p>
            <a:pPr>
              <a:buNone/>
            </a:pPr>
            <a:r>
              <a:rPr lang="en-US" sz="2400" dirty="0"/>
              <a:t>		</a:t>
            </a:r>
            <a:r>
              <a:rPr lang="en-US" sz="2800" dirty="0"/>
              <a:t>Presented by </a:t>
            </a:r>
          </a:p>
          <a:p>
            <a:pPr>
              <a:buNone/>
            </a:pPr>
            <a:r>
              <a:rPr lang="en-US" sz="2800" dirty="0"/>
              <a:t>		Dr Sarah Swartbooi</a:t>
            </a:r>
            <a:endParaRPr lang="en-US" sz="1400" dirty="0"/>
          </a:p>
        </p:txBody>
      </p:sp>
      <p:pic>
        <p:nvPicPr>
          <p:cNvPr id="1027" name="Picture 3" descr="C:\Documents and Settings\user\Local Settings\Temporary Internet Files\Content.IE5\MXJ0P0NI\MCBD20056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04800"/>
            <a:ext cx="2057400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2438401"/>
          </a:xfrm>
        </p:spPr>
        <p:txBody>
          <a:bodyPr>
            <a:normAutofit/>
          </a:bodyPr>
          <a:lstStyle/>
          <a:p>
            <a:r>
              <a:rPr lang="en-US" b="1" u="sng" dirty="0"/>
              <a:t>Sprains, Strains, Contusions &amp; Bruises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819400"/>
            <a:ext cx="7848600" cy="3276600"/>
          </a:xfrm>
        </p:spPr>
        <p:txBody>
          <a:bodyPr/>
          <a:lstStyle/>
          <a:p>
            <a:pPr algn="l"/>
            <a:endParaRPr lang="en-US" dirty="0"/>
          </a:p>
          <a:p>
            <a:pPr algn="l"/>
            <a:r>
              <a:rPr lang="en-US" sz="2400" dirty="0"/>
              <a:t>Definition:</a:t>
            </a:r>
          </a:p>
          <a:p>
            <a:pPr lvl="1" algn="l">
              <a:buFont typeface="Wingdings" pitchFamily="2" charset="2"/>
              <a:buChar char="v"/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Sprains = refer to ligamentous injury</a:t>
            </a:r>
          </a:p>
          <a:p>
            <a:pPr lvl="1" algn="l">
              <a:buFont typeface="Wingdings" pitchFamily="2" charset="2"/>
              <a:buChar char="v"/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Strains = any soft tissue injury</a:t>
            </a:r>
          </a:p>
          <a:p>
            <a:pPr lvl="1" algn="l"/>
            <a:endParaRPr lang="en-US" dirty="0"/>
          </a:p>
          <a:p>
            <a:pPr lvl="1" algn="l"/>
            <a:endParaRPr lang="en-US" dirty="0"/>
          </a:p>
        </p:txBody>
      </p:sp>
      <p:pic>
        <p:nvPicPr>
          <p:cNvPr id="1026" name="Picture 2" descr="C:\Documents and Settings\user\My Documents\My Scans\scan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2895600"/>
            <a:ext cx="952500" cy="361156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Grading of ligamentous sprains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Grade I		- Stretched/ slight tearing</a:t>
            </a:r>
          </a:p>
          <a:p>
            <a:pPr lvl="6">
              <a:buFontTx/>
              <a:buChar char="-"/>
            </a:pPr>
            <a:r>
              <a:rPr lang="en-US" sz="2000" dirty="0"/>
              <a:t>Leading to pain + swelling</a:t>
            </a:r>
          </a:p>
          <a:p>
            <a:pPr lvl="6">
              <a:buFontTx/>
              <a:buChar char="-"/>
            </a:pPr>
            <a:r>
              <a:rPr lang="en-US" sz="2000" dirty="0"/>
              <a:t>Stable joint</a:t>
            </a:r>
          </a:p>
          <a:p>
            <a:pPr marL="2057400" lvl="6" indent="0">
              <a:buNone/>
            </a:pPr>
            <a:endParaRPr lang="en-US" sz="2000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Grade II		- Incomplete rupture</a:t>
            </a:r>
          </a:p>
          <a:p>
            <a:pPr lvl="6">
              <a:buFontTx/>
              <a:buChar char="-"/>
            </a:pPr>
            <a:r>
              <a:rPr lang="en-US" sz="2000" dirty="0"/>
              <a:t>&gt; 50% the </a:t>
            </a:r>
            <a:r>
              <a:rPr lang="en-US" sz="2000" dirty="0" err="1"/>
              <a:t>fibres</a:t>
            </a:r>
            <a:r>
              <a:rPr lang="en-US" sz="2000" dirty="0"/>
              <a:t> are torn </a:t>
            </a:r>
          </a:p>
          <a:p>
            <a:pPr lvl="6">
              <a:buFontTx/>
              <a:buChar char="-"/>
            </a:pPr>
            <a:r>
              <a:rPr lang="en-US" sz="2000" dirty="0"/>
              <a:t>May lead to instability</a:t>
            </a:r>
          </a:p>
          <a:p>
            <a:pPr marL="2057400" lvl="6" indent="0">
              <a:buNone/>
            </a:pPr>
            <a:endParaRPr lang="en-US" sz="2000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Grade III		- Complete rupture</a:t>
            </a:r>
          </a:p>
          <a:p>
            <a:pPr marL="685800" lvl="2" indent="0">
              <a:buNone/>
            </a:pPr>
            <a:r>
              <a:rPr lang="en-US" dirty="0"/>
              <a:t>		-  </a:t>
            </a:r>
            <a:r>
              <a:rPr lang="en-US" sz="2000" dirty="0"/>
              <a:t>Marked joint instability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C3410F-7A62-4849-ABFA-4B17D2BDC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312736"/>
            <a:ext cx="8178799" cy="42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77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A7C9F-1E87-4B15-B4EA-A73789B2C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u="sng" dirty="0"/>
              <a:t>Sprains</a:t>
            </a:r>
            <a:r>
              <a:rPr lang="en-ZA" dirty="0"/>
              <a:t> </a:t>
            </a:r>
          </a:p>
        </p:txBody>
      </p:sp>
      <p:pic>
        <p:nvPicPr>
          <p:cNvPr id="1026" name="Picture 2" descr="Muscle Strain Treatment | Physio Fit Adelaide">
            <a:extLst>
              <a:ext uri="{FF2B5EF4-FFF2-40B4-BE49-F238E27FC236}">
                <a16:creationId xmlns:a16="http://schemas.microsoft.com/office/drawing/2014/main" id="{26B7138D-A976-464B-A4B1-C1BB7F7DEB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029619"/>
            <a:ext cx="78867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137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 of injury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 Solitary incidence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 Recurrent injuries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 Degenerative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C53E21-CAF6-4C38-AD41-1CCCCAABEF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09" r="-418"/>
          <a:stretch/>
        </p:blipFill>
        <p:spPr>
          <a:xfrm>
            <a:off x="165792" y="3200400"/>
            <a:ext cx="5301558" cy="32924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E89334-4E4C-44ED-9BA4-54D73BD54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199" y="1653164"/>
            <a:ext cx="3208937" cy="48397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of concern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198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Foot and ankle </a:t>
            </a:r>
          </a:p>
          <a:p>
            <a:pPr marL="1062990" lvl="2" indent="-514350"/>
            <a:r>
              <a:rPr lang="en-US" dirty="0"/>
              <a:t>deltoid ligament</a:t>
            </a:r>
          </a:p>
          <a:p>
            <a:pPr marL="1062990" lvl="2" indent="-514350"/>
            <a:r>
              <a:rPr lang="en-US" dirty="0"/>
              <a:t>spring ligament</a:t>
            </a:r>
          </a:p>
          <a:p>
            <a:pPr marL="1062990" lvl="2" indent="-514350"/>
            <a:r>
              <a:rPr lang="en-US" dirty="0"/>
              <a:t>heel pain 	- plantar fasciitis</a:t>
            </a:r>
          </a:p>
          <a:p>
            <a:pPr marL="1062990" lvl="2" indent="-514350">
              <a:buNone/>
            </a:pPr>
            <a:r>
              <a:rPr lang="en-US" dirty="0"/>
              <a:t>			- </a:t>
            </a:r>
            <a:r>
              <a:rPr lang="en-US" dirty="0" err="1"/>
              <a:t>achilles</a:t>
            </a:r>
            <a:r>
              <a:rPr lang="en-US" dirty="0"/>
              <a:t> tendonitis</a:t>
            </a:r>
          </a:p>
          <a:p>
            <a:pPr marL="1062990" lvl="2" indent="-514350">
              <a:buNone/>
            </a:pPr>
            <a:r>
              <a:rPr lang="en-US" dirty="0"/>
              <a:t>			- </a:t>
            </a:r>
            <a:r>
              <a:rPr lang="en-US" dirty="0" err="1"/>
              <a:t>Sever’s</a:t>
            </a:r>
            <a:r>
              <a:rPr lang="en-US" dirty="0"/>
              <a:t> Disease</a:t>
            </a: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6147" name="Picture 3" descr="C:\Documents and Settings\user\My Documents\My Scans\scan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4267200"/>
            <a:ext cx="2001837" cy="1943100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714D9B-A86C-4C30-9BF5-A87121DAE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58775"/>
            <a:ext cx="6553200" cy="49340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06443"/>
          </a:xfrm>
        </p:spPr>
        <p:txBody>
          <a:bodyPr>
            <a:normAutofit/>
          </a:bodyPr>
          <a:lstStyle/>
          <a:p>
            <a:r>
              <a:rPr lang="en-US" sz="350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114580" cy="4303464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1700" dirty="0"/>
              <a:t>2. 	</a:t>
            </a:r>
            <a:r>
              <a:rPr lang="en-US" sz="2000" b="1" dirty="0"/>
              <a:t>Around knee</a:t>
            </a:r>
          </a:p>
          <a:p>
            <a:pPr marL="514350" indent="-514350">
              <a:buNone/>
            </a:pPr>
            <a:r>
              <a:rPr lang="en-US" sz="1700" dirty="0"/>
              <a:t>		- collateral ligaments</a:t>
            </a:r>
          </a:p>
          <a:p>
            <a:pPr marL="514350" indent="-514350">
              <a:buNone/>
            </a:pPr>
            <a:r>
              <a:rPr lang="en-US" sz="1700" dirty="0"/>
              <a:t>		- cruciate ligaments</a:t>
            </a:r>
          </a:p>
          <a:p>
            <a:pPr marL="514350" indent="-514350">
              <a:buNone/>
            </a:pPr>
            <a:r>
              <a:rPr lang="en-US" sz="1700" dirty="0"/>
              <a:t>		- meniscus</a:t>
            </a:r>
          </a:p>
          <a:p>
            <a:pPr marL="514350" indent="-514350">
              <a:buNone/>
            </a:pPr>
            <a:r>
              <a:rPr lang="en-US" sz="1700" dirty="0"/>
              <a:t>		- iliotibial band</a:t>
            </a:r>
          </a:p>
          <a:p>
            <a:pPr marL="514350" indent="-514350">
              <a:buNone/>
            </a:pPr>
            <a:r>
              <a:rPr lang="en-US" sz="1700" dirty="0"/>
              <a:t>		- hamstrings</a:t>
            </a:r>
          </a:p>
          <a:p>
            <a:pPr marL="514350" indent="-514350">
              <a:buNone/>
            </a:pPr>
            <a:r>
              <a:rPr lang="en-US" sz="1700" dirty="0"/>
              <a:t>		- gastrocnemius</a:t>
            </a:r>
          </a:p>
          <a:p>
            <a:pPr marL="1200150" lvl="2" indent="-514350">
              <a:buNone/>
            </a:pPr>
            <a:r>
              <a:rPr lang="en-US" sz="1600" dirty="0"/>
              <a:t>- </a:t>
            </a:r>
            <a:r>
              <a:rPr lang="en-US" sz="1800" dirty="0"/>
              <a:t>Traction apophysitis</a:t>
            </a:r>
          </a:p>
          <a:p>
            <a:pPr marL="514350" indent="-514350">
              <a:buNone/>
            </a:pPr>
            <a:endParaRPr lang="en-US" sz="1700" dirty="0"/>
          </a:p>
          <a:p>
            <a:pPr marL="514350" indent="-514350">
              <a:buNone/>
            </a:pPr>
            <a:r>
              <a:rPr lang="en-US" sz="1700" dirty="0"/>
              <a:t>	</a:t>
            </a:r>
          </a:p>
          <a:p>
            <a:pPr>
              <a:buNone/>
            </a:pPr>
            <a:endParaRPr lang="en-US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51C853-E77C-4B70-882B-905B910F4E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38" r="2980" b="-1"/>
          <a:stretch/>
        </p:blipFill>
        <p:spPr>
          <a:xfrm>
            <a:off x="4046200" y="1825625"/>
            <a:ext cx="4713881" cy="43034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/>
          <a:lstStyle/>
          <a:p>
            <a:pPr marL="514350" indent="-514350">
              <a:buNone/>
            </a:pPr>
            <a:r>
              <a:rPr lang="en-US" dirty="0"/>
              <a:t>3.	Hip &amp; Pelvis</a:t>
            </a:r>
          </a:p>
          <a:p>
            <a:pPr marL="514350" indent="-514350">
              <a:buNone/>
            </a:pPr>
            <a:r>
              <a:rPr lang="en-US" dirty="0"/>
              <a:t>            - </a:t>
            </a:r>
            <a:r>
              <a:rPr lang="en-ZA" i="0" dirty="0">
                <a:solidFill>
                  <a:srgbClr val="333333"/>
                </a:solidFill>
                <a:effectLst/>
              </a:rPr>
              <a:t>Adductor Strain</a:t>
            </a:r>
          </a:p>
          <a:p>
            <a:pPr marL="514350" indent="-51435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Pin on Anatomy">
            <a:extLst>
              <a:ext uri="{FF2B5EF4-FFF2-40B4-BE49-F238E27FC236}">
                <a16:creationId xmlns:a16="http://schemas.microsoft.com/office/drawing/2014/main" id="{1D85B174-AAF2-4665-B123-07C135CEE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445" y="531455"/>
            <a:ext cx="3300412" cy="579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Radiology Assistant : MRI traumatic changes">
            <a:extLst>
              <a:ext uri="{FF2B5EF4-FFF2-40B4-BE49-F238E27FC236}">
                <a16:creationId xmlns:a16="http://schemas.microsoft.com/office/drawing/2014/main" id="{7FEF9090-CEC4-40E8-96AF-C4B2361A80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547876"/>
            <a:ext cx="8178799" cy="376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92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C4AE0B-1EE4-47CB-A523-0B09A6EFE8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558100"/>
            <a:ext cx="8178799" cy="374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498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7924800" cy="5440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5.  Back</a:t>
            </a:r>
            <a:endParaRPr lang="en-US" b="1" dirty="0"/>
          </a:p>
          <a:p>
            <a:pPr>
              <a:buNone/>
            </a:pPr>
            <a:r>
              <a:rPr lang="en-US" dirty="0"/>
              <a:t>		-  Ligamentous sprains/strains versus</a:t>
            </a:r>
          </a:p>
          <a:p>
            <a:pPr>
              <a:buNone/>
            </a:pPr>
            <a:r>
              <a:rPr lang="en-US" dirty="0"/>
              <a:t>		-  spondylitis/spondylosis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Ligaments (Sprains)</a:t>
            </a:r>
          </a:p>
          <a:p>
            <a:pPr>
              <a:buNone/>
            </a:pPr>
            <a:r>
              <a:rPr lang="en-US" dirty="0"/>
              <a:t>	                     -	Anterior longitudinal ligament			 -	</a:t>
            </a:r>
          </a:p>
          <a:p>
            <a:pPr>
              <a:buNone/>
            </a:pPr>
            <a:r>
              <a:rPr lang="en-US" dirty="0"/>
              <a:t>                        -         Post longitudinal</a:t>
            </a:r>
          </a:p>
          <a:p>
            <a:pPr>
              <a:buNone/>
            </a:pPr>
            <a:r>
              <a:rPr lang="en-US" dirty="0"/>
              <a:t>			 -	Interspinous ligaments</a:t>
            </a:r>
          </a:p>
          <a:p>
            <a:pPr>
              <a:buNone/>
            </a:pPr>
            <a:r>
              <a:rPr lang="en-US" dirty="0"/>
              <a:t>			 -	ligamentum flavum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Paraspinal muscles (Strains)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BDD059-4E87-449E-B8B4-C31F33455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51319"/>
            <a:ext cx="2816596" cy="487722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7543800" cy="5440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6.  Whiplash</a:t>
            </a:r>
          </a:p>
          <a:p>
            <a:pPr>
              <a:buNone/>
            </a:pPr>
            <a:endParaRPr lang="en-US" b="1" u="sng" dirty="0"/>
          </a:p>
          <a:p>
            <a:pPr>
              <a:buNone/>
            </a:pPr>
            <a:r>
              <a:rPr lang="en-US" dirty="0"/>
              <a:t>	-	Huge problem</a:t>
            </a:r>
          </a:p>
          <a:p>
            <a:pPr>
              <a:buNone/>
            </a:pPr>
            <a:r>
              <a:rPr lang="en-US" dirty="0"/>
              <a:t>	-	Economic</a:t>
            </a:r>
          </a:p>
          <a:p>
            <a:pPr>
              <a:buNone/>
            </a:pPr>
            <a:r>
              <a:rPr lang="en-US" dirty="0"/>
              <a:t>	-	Social</a:t>
            </a:r>
          </a:p>
          <a:p>
            <a:pPr>
              <a:buNone/>
            </a:pPr>
            <a:r>
              <a:rPr lang="en-US" dirty="0"/>
              <a:t>	-	Disability</a:t>
            </a:r>
          </a:p>
          <a:p>
            <a:pPr>
              <a:buNone/>
            </a:pPr>
            <a:r>
              <a:rPr lang="en-US" dirty="0"/>
              <a:t>No bony involvement                  - ligaments</a:t>
            </a:r>
          </a:p>
          <a:p>
            <a:pPr>
              <a:buNone/>
            </a:pPr>
            <a:r>
              <a:rPr lang="en-US" dirty="0"/>
              <a:t>						- muscle</a:t>
            </a:r>
          </a:p>
          <a:p>
            <a:pPr>
              <a:buNone/>
            </a:pPr>
            <a:r>
              <a:rPr lang="en-US" dirty="0"/>
              <a:t>						- blood vessels</a:t>
            </a:r>
          </a:p>
          <a:p>
            <a:pPr>
              <a:buNone/>
            </a:pPr>
            <a:r>
              <a:rPr lang="en-US" dirty="0"/>
              <a:t>						- nerves</a:t>
            </a:r>
          </a:p>
          <a:p>
            <a:pPr>
              <a:buNone/>
            </a:pPr>
            <a:r>
              <a:rPr lang="en-US" dirty="0"/>
              <a:t>Therefore:</a:t>
            </a:r>
          </a:p>
          <a:p>
            <a:pPr>
              <a:buNone/>
            </a:pPr>
            <a:r>
              <a:rPr lang="en-US" dirty="0"/>
              <a:t>	-	physical treatment is the gold standard</a:t>
            </a:r>
          </a:p>
          <a:p>
            <a:pPr>
              <a:buNone/>
            </a:pPr>
            <a:r>
              <a:rPr lang="en-US" dirty="0"/>
              <a:t>	Associated factors:</a:t>
            </a:r>
          </a:p>
          <a:p>
            <a:pPr>
              <a:buNone/>
            </a:pPr>
            <a:r>
              <a:rPr lang="en-US" dirty="0"/>
              <a:t>		</a:t>
            </a:r>
            <a:r>
              <a:rPr lang="en-US" dirty="0" err="1"/>
              <a:t>eg</a:t>
            </a:r>
            <a:r>
              <a:rPr lang="en-US" dirty="0"/>
              <a:t>.	Spondylosis and hence, 	for too many unnecessary</a:t>
            </a:r>
          </a:p>
          <a:p>
            <a:pPr>
              <a:buNone/>
            </a:pPr>
            <a:r>
              <a:rPr lang="en-US" dirty="0"/>
              <a:t>			operations</a:t>
            </a:r>
          </a:p>
        </p:txBody>
      </p:sp>
      <p:pic>
        <p:nvPicPr>
          <p:cNvPr id="11266" name="Picture 2" descr="C:\Documents and Settings\user\My Documents\My Scans\scan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04800"/>
            <a:ext cx="4173537" cy="2130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029200" cy="5135563"/>
          </a:xfrm>
        </p:spPr>
        <p:txBody>
          <a:bodyPr/>
          <a:lstStyle/>
          <a:p>
            <a:pPr>
              <a:buNone/>
            </a:pPr>
            <a:r>
              <a:rPr lang="en-US" sz="2200" dirty="0"/>
              <a:t>7. Shoulder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/>
              <a:t> ACJ disruption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/>
              <a:t> Rotator cuff injury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/>
              <a:t> Biceps tendonitis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/>
              <a:t> Throwers shoulder</a:t>
            </a:r>
          </a:p>
          <a:p>
            <a:pPr>
              <a:buNone/>
            </a:pPr>
            <a:endParaRPr lang="en-US" sz="2200" u="sng" dirty="0"/>
          </a:p>
          <a:p>
            <a:pPr>
              <a:buNone/>
            </a:pPr>
            <a:r>
              <a:rPr lang="en-US" sz="2200" u="sng" dirty="0"/>
              <a:t>Complications</a:t>
            </a:r>
          </a:p>
          <a:p>
            <a:pPr>
              <a:buNone/>
            </a:pPr>
            <a:r>
              <a:rPr lang="en-US" sz="2200" dirty="0"/>
              <a:t>	Adhesive </a:t>
            </a:r>
            <a:r>
              <a:rPr lang="en-US" sz="2200" dirty="0" err="1"/>
              <a:t>capsulitis</a:t>
            </a:r>
            <a:endParaRPr lang="en-US" sz="2200" dirty="0"/>
          </a:p>
          <a:p>
            <a:pPr>
              <a:buNone/>
            </a:pPr>
            <a:endParaRPr lang="en-US" dirty="0"/>
          </a:p>
        </p:txBody>
      </p:sp>
      <p:pic>
        <p:nvPicPr>
          <p:cNvPr id="12290" name="Picture 2" descr="C:\Documents and Settings\user\My Documents\My Scans\scan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276725"/>
            <a:ext cx="2271713" cy="1590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88225"/>
            <a:ext cx="4724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dirty="0"/>
              <a:t>8. Elbow</a:t>
            </a:r>
          </a:p>
          <a:p>
            <a:pPr lvl="1"/>
            <a:r>
              <a:rPr lang="en-US" sz="2200" dirty="0"/>
              <a:t>Epicondylitis</a:t>
            </a:r>
          </a:p>
          <a:p>
            <a:pPr lvl="2"/>
            <a:r>
              <a:rPr lang="en-US" sz="2200" dirty="0"/>
              <a:t>Tennis elbow</a:t>
            </a:r>
          </a:p>
          <a:p>
            <a:pPr lvl="2"/>
            <a:r>
              <a:rPr lang="en-US" sz="2200" dirty="0"/>
              <a:t>Golfer's elbow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49C72F-1849-465B-B894-F13891F2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83" y="2438401"/>
            <a:ext cx="7770717" cy="43775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/>
          <a:lstStyle/>
          <a:p>
            <a:pPr>
              <a:buNone/>
            </a:pPr>
            <a:r>
              <a:rPr lang="en-US" sz="2200" dirty="0"/>
              <a:t>9. Wrist</a:t>
            </a:r>
          </a:p>
          <a:p>
            <a:pPr lvl="1"/>
            <a:r>
              <a:rPr lang="en-US" sz="2200" dirty="0"/>
              <a:t>TFCC injury</a:t>
            </a:r>
          </a:p>
          <a:p>
            <a:pPr lvl="1"/>
            <a:r>
              <a:rPr lang="en-US" sz="2200" dirty="0"/>
              <a:t>Capsule injury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6E928E-C926-4114-8341-023EDB7FC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440305"/>
            <a:ext cx="5715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10.Digits</a:t>
            </a:r>
          </a:p>
          <a:p>
            <a:pPr lvl="1"/>
            <a:r>
              <a:rPr lang="en-US" dirty="0"/>
              <a:t> Volar plate injuries</a:t>
            </a:r>
          </a:p>
          <a:p>
            <a:pPr lvl="1"/>
            <a:r>
              <a:rPr lang="en-US" dirty="0"/>
              <a:t>  Collateral ligaments</a:t>
            </a:r>
          </a:p>
          <a:p>
            <a:pPr lvl="1"/>
            <a:r>
              <a:rPr lang="en-US" dirty="0"/>
              <a:t>  Tendons</a:t>
            </a:r>
          </a:p>
        </p:txBody>
      </p:sp>
      <p:pic>
        <p:nvPicPr>
          <p:cNvPr id="15362" name="Picture 2" descr="C:\Documents and Settings\user\My Documents\My Scans\scan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794836" y="4091614"/>
            <a:ext cx="1398256" cy="3730625"/>
          </a:xfrm>
          <a:prstGeom prst="rect">
            <a:avLst/>
          </a:prstGeom>
          <a:noFill/>
        </p:spPr>
      </p:pic>
      <p:pic>
        <p:nvPicPr>
          <p:cNvPr id="15363" name="Picture 3" descr="C:\Documents and Settings\user\My Documents\My Scans\scan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" y="4000500"/>
            <a:ext cx="3730625" cy="1143000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308C7E-7C07-4D78-9036-6F42ABC16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678" y="731837"/>
            <a:ext cx="4422322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History taking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eg</a:t>
            </a:r>
            <a:r>
              <a:rPr lang="en-US" dirty="0"/>
              <a:t>.	Age – traction </a:t>
            </a:r>
            <a:r>
              <a:rPr lang="en-US" dirty="0" err="1"/>
              <a:t>apophysitis</a:t>
            </a:r>
            <a:endParaRPr lang="en-US" dirty="0"/>
          </a:p>
          <a:p>
            <a:pPr>
              <a:buNone/>
            </a:pPr>
            <a:r>
              <a:rPr lang="en-US" dirty="0"/>
              <a:t>		Mech. of injury</a:t>
            </a:r>
          </a:p>
          <a:p>
            <a:pPr>
              <a:buNone/>
            </a:pPr>
            <a:r>
              <a:rPr lang="en-US" dirty="0"/>
              <a:t>		co-morbidities and habits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u="sng" dirty="0"/>
              <a:t>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/>
              <a:t>REMEMBER</a:t>
            </a:r>
            <a:endParaRPr lang="en-US" dirty="0"/>
          </a:p>
          <a:p>
            <a:pPr lvl="2"/>
            <a:r>
              <a:rPr lang="en-US" dirty="0"/>
              <a:t>Look</a:t>
            </a:r>
          </a:p>
          <a:p>
            <a:pPr lvl="2"/>
            <a:r>
              <a:rPr lang="en-US" dirty="0"/>
              <a:t>Feel</a:t>
            </a:r>
          </a:p>
          <a:p>
            <a:pPr lvl="2"/>
            <a:r>
              <a:rPr lang="en-US" dirty="0"/>
              <a:t>Move</a:t>
            </a:r>
          </a:p>
          <a:p>
            <a:pPr>
              <a:buNone/>
            </a:pPr>
            <a:r>
              <a:rPr lang="en-US" b="1" u="sng" dirty="0"/>
              <a:t>REMEMBER</a:t>
            </a:r>
          </a:p>
          <a:p>
            <a:pPr lvl="2"/>
            <a:r>
              <a:rPr lang="en-US" dirty="0"/>
              <a:t>Joint above</a:t>
            </a:r>
          </a:p>
          <a:p>
            <a:pPr lvl="2"/>
            <a:r>
              <a:rPr lang="en-US" dirty="0"/>
              <a:t>Joint below</a:t>
            </a:r>
          </a:p>
          <a:p>
            <a:pPr>
              <a:buNone/>
            </a:pPr>
            <a:r>
              <a:rPr lang="en-US" b="1" u="sng" dirty="0"/>
              <a:t>REMEMBER</a:t>
            </a:r>
          </a:p>
          <a:p>
            <a:pPr lvl="2"/>
            <a:r>
              <a:rPr lang="en-US" dirty="0" err="1"/>
              <a:t>Atls</a:t>
            </a:r>
            <a:r>
              <a:rPr lang="en-US" dirty="0"/>
              <a:t> principles</a:t>
            </a:r>
          </a:p>
          <a:p>
            <a:pPr lvl="3"/>
            <a:r>
              <a:rPr lang="en-US" dirty="0"/>
              <a:t>Contusions	- heart</a:t>
            </a:r>
          </a:p>
          <a:p>
            <a:pPr lvl="3">
              <a:buNone/>
            </a:pPr>
            <a:r>
              <a:rPr lang="en-US" dirty="0"/>
              <a:t>			- lungs</a:t>
            </a:r>
          </a:p>
          <a:p>
            <a:pPr lvl="3">
              <a:buNone/>
            </a:pPr>
            <a:r>
              <a:rPr lang="en-US" dirty="0"/>
              <a:t>			- ribs etc.</a:t>
            </a:r>
          </a:p>
          <a:p>
            <a:pPr lvl="8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dirty="0"/>
              <a:t>X-ray always to exclude fractures</a:t>
            </a:r>
          </a:p>
          <a:p>
            <a:r>
              <a:rPr lang="en-US" dirty="0"/>
              <a:t>Stress x-rays 	- </a:t>
            </a:r>
            <a:r>
              <a:rPr lang="en-US" dirty="0" err="1"/>
              <a:t>varus</a:t>
            </a:r>
            <a:r>
              <a:rPr lang="en-US" dirty="0"/>
              <a:t>/</a:t>
            </a:r>
            <a:r>
              <a:rPr lang="en-US" dirty="0" err="1"/>
              <a:t>valgus</a:t>
            </a:r>
            <a:endParaRPr lang="en-US" dirty="0"/>
          </a:p>
          <a:p>
            <a:pPr>
              <a:buNone/>
            </a:pPr>
            <a:r>
              <a:rPr lang="en-US" dirty="0"/>
              <a:t>				- bending</a:t>
            </a:r>
          </a:p>
          <a:p>
            <a:r>
              <a:rPr lang="en-US" dirty="0"/>
              <a:t>U/S – especially soft tissue tears, ruptures etc.</a:t>
            </a:r>
          </a:p>
          <a:p>
            <a:r>
              <a:rPr lang="en-US" dirty="0"/>
              <a:t>MRI – good for soft tissue</a:t>
            </a:r>
          </a:p>
          <a:p>
            <a:r>
              <a:rPr lang="en-US" dirty="0"/>
              <a:t>Bone scan – if pain does not reduce:</a:t>
            </a:r>
          </a:p>
          <a:p>
            <a:pPr lvl="3">
              <a:buNone/>
            </a:pPr>
            <a:r>
              <a:rPr lang="en-US" dirty="0"/>
              <a:t>			maybe stress fractures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pPr algn="ctr"/>
            <a:r>
              <a:rPr lang="en-US" u="sng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RICE</a:t>
            </a:r>
          </a:p>
          <a:p>
            <a:r>
              <a:rPr lang="en-US" dirty="0"/>
              <a:t>Physiotherapy</a:t>
            </a:r>
          </a:p>
          <a:p>
            <a:r>
              <a:rPr lang="en-US" dirty="0"/>
              <a:t>Bracing</a:t>
            </a:r>
          </a:p>
          <a:p>
            <a:r>
              <a:rPr lang="en-US" dirty="0"/>
              <a:t>NSAID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Words>482</Words>
  <Application>Microsoft Office PowerPoint</Application>
  <PresentationFormat>On-screen Show (4:3)</PresentationFormat>
  <Paragraphs>133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 Theme</vt:lpstr>
      <vt:lpstr> </vt:lpstr>
      <vt:lpstr>Sprains, Strains, Contusions &amp; Bruises</vt:lpstr>
      <vt:lpstr>Grading of ligamentous sprains</vt:lpstr>
      <vt:lpstr>PowerPoint Presentation</vt:lpstr>
      <vt:lpstr>Sprains </vt:lpstr>
      <vt:lpstr>Mechanism of injury</vt:lpstr>
      <vt:lpstr>Areas of concern</vt:lpstr>
      <vt:lpstr> </vt:lpstr>
      <vt:lpstr> 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Important</vt:lpstr>
      <vt:lpstr>Examination</vt:lpstr>
      <vt:lpstr>Investigations</vt:lpstr>
      <vt:lpstr>Treatment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Sprains, Strains, Contusions &amp; Bruises</dc:title>
  <dc:creator>User</dc:creator>
  <cp:lastModifiedBy>Sarah Swartbooi</cp:lastModifiedBy>
  <cp:revision>63</cp:revision>
  <dcterms:created xsi:type="dcterms:W3CDTF">2009-09-17T13:13:44Z</dcterms:created>
  <dcterms:modified xsi:type="dcterms:W3CDTF">2021-07-29T14:02:06Z</dcterms:modified>
</cp:coreProperties>
</file>