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85" r:id="rId4"/>
    <p:sldId id="293" r:id="rId5"/>
    <p:sldId id="268" r:id="rId6"/>
    <p:sldId id="271" r:id="rId7"/>
    <p:sldId id="288" r:id="rId8"/>
    <p:sldId id="270" r:id="rId9"/>
    <p:sldId id="289" r:id="rId10"/>
    <p:sldId id="290" r:id="rId11"/>
    <p:sldId id="291" r:id="rId12"/>
    <p:sldId id="341" r:id="rId13"/>
    <p:sldId id="261" r:id="rId14"/>
    <p:sldId id="262" r:id="rId15"/>
    <p:sldId id="269" r:id="rId16"/>
    <p:sldId id="267" r:id="rId17"/>
    <p:sldId id="272" r:id="rId18"/>
    <p:sldId id="273" r:id="rId19"/>
    <p:sldId id="274" r:id="rId20"/>
    <p:sldId id="275" r:id="rId21"/>
    <p:sldId id="287" r:id="rId22"/>
    <p:sldId id="277" r:id="rId23"/>
    <p:sldId id="276" r:id="rId24"/>
    <p:sldId id="278" r:id="rId25"/>
    <p:sldId id="279" r:id="rId26"/>
    <p:sldId id="284" r:id="rId27"/>
    <p:sldId id="280" r:id="rId28"/>
    <p:sldId id="281" r:id="rId29"/>
    <p:sldId id="283" r:id="rId30"/>
    <p:sldId id="282" r:id="rId31"/>
    <p:sldId id="34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F014AC-E43E-49C6-940E-DEC3A051D1EB}" v="5" dt="2021-11-03T12:42:28.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354"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De Maayer" userId="8892102f-c646-46e3-a29e-c0e7515379c4" providerId="ADAL" clId="{D4F014AC-E43E-49C6-940E-DEC3A051D1EB}"/>
    <pc:docChg chg="addSld modSld">
      <pc:chgData name="Tim De Maayer" userId="8892102f-c646-46e3-a29e-c0e7515379c4" providerId="ADAL" clId="{D4F014AC-E43E-49C6-940E-DEC3A051D1EB}" dt="2021-11-03T12:42:28.321" v="5" actId="14100"/>
      <pc:docMkLst>
        <pc:docMk/>
      </pc:docMkLst>
      <pc:sldChg chg="addSp modSp new">
        <pc:chgData name="Tim De Maayer" userId="8892102f-c646-46e3-a29e-c0e7515379c4" providerId="ADAL" clId="{D4F014AC-E43E-49C6-940E-DEC3A051D1EB}" dt="2021-11-03T12:42:28.321" v="5" actId="14100"/>
        <pc:sldMkLst>
          <pc:docMk/>
          <pc:sldMk cId="2036987260" sldId="342"/>
        </pc:sldMkLst>
        <pc:picChg chg="add mod">
          <ac:chgData name="Tim De Maayer" userId="8892102f-c646-46e3-a29e-c0e7515379c4" providerId="ADAL" clId="{D4F014AC-E43E-49C6-940E-DEC3A051D1EB}" dt="2021-11-03T12:42:28.321" v="5" actId="14100"/>
          <ac:picMkLst>
            <pc:docMk/>
            <pc:sldMk cId="2036987260" sldId="342"/>
            <ac:picMk id="1026" creationId="{9875C49A-4A0C-4584-90C0-1704F67BE9FE}"/>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1999</c:v>
                </c:pt>
              </c:strCache>
            </c:strRef>
          </c:tx>
          <c:invertIfNegative val="0"/>
          <c:cat>
            <c:strRef>
              <c:f>Sheet1!$A$2:$A$5</c:f>
              <c:strCache>
                <c:ptCount val="4"/>
                <c:pt idx="0">
                  <c:v>A</c:v>
                </c:pt>
                <c:pt idx="1">
                  <c:v>B</c:v>
                </c:pt>
                <c:pt idx="2">
                  <c:v>C </c:v>
                </c:pt>
                <c:pt idx="3">
                  <c:v>D</c:v>
                </c:pt>
              </c:strCache>
            </c:strRef>
          </c:cat>
          <c:val>
            <c:numRef>
              <c:f>Sheet1!$B$2:$B$5</c:f>
              <c:numCache>
                <c:formatCode>General</c:formatCode>
                <c:ptCount val="4"/>
                <c:pt idx="0">
                  <c:v>30</c:v>
                </c:pt>
                <c:pt idx="1">
                  <c:v>45</c:v>
                </c:pt>
                <c:pt idx="2">
                  <c:v>34</c:v>
                </c:pt>
                <c:pt idx="3">
                  <c:v>36</c:v>
                </c:pt>
              </c:numCache>
            </c:numRef>
          </c:val>
          <c:extLst>
            <c:ext xmlns:c16="http://schemas.microsoft.com/office/drawing/2014/chart" uri="{C3380CC4-5D6E-409C-BE32-E72D297353CC}">
              <c16:uniqueId val="{00000000-A7A0-4E9B-A8FE-55742BCC2279}"/>
            </c:ext>
          </c:extLst>
        </c:ser>
        <c:ser>
          <c:idx val="1"/>
          <c:order val="1"/>
          <c:tx>
            <c:strRef>
              <c:f>Sheet1!$C$1</c:f>
              <c:strCache>
                <c:ptCount val="1"/>
                <c:pt idx="0">
                  <c:v>2002</c:v>
                </c:pt>
              </c:strCache>
            </c:strRef>
          </c:tx>
          <c:invertIfNegative val="0"/>
          <c:cat>
            <c:strRef>
              <c:f>Sheet1!$A$2:$A$5</c:f>
              <c:strCache>
                <c:ptCount val="4"/>
                <c:pt idx="0">
                  <c:v>A</c:v>
                </c:pt>
                <c:pt idx="1">
                  <c:v>B</c:v>
                </c:pt>
                <c:pt idx="2">
                  <c:v>C </c:v>
                </c:pt>
                <c:pt idx="3">
                  <c:v>D</c:v>
                </c:pt>
              </c:strCache>
            </c:strRef>
          </c:cat>
          <c:val>
            <c:numRef>
              <c:f>Sheet1!$C$2:$C$5</c:f>
              <c:numCache>
                <c:formatCode>General</c:formatCode>
                <c:ptCount val="4"/>
                <c:pt idx="0">
                  <c:v>13</c:v>
                </c:pt>
                <c:pt idx="1">
                  <c:v>14</c:v>
                </c:pt>
                <c:pt idx="2">
                  <c:v>22</c:v>
                </c:pt>
                <c:pt idx="3">
                  <c:v>26</c:v>
                </c:pt>
              </c:numCache>
            </c:numRef>
          </c:val>
          <c:extLst>
            <c:ext xmlns:c16="http://schemas.microsoft.com/office/drawing/2014/chart" uri="{C3380CC4-5D6E-409C-BE32-E72D297353CC}">
              <c16:uniqueId val="{00000001-A7A0-4E9B-A8FE-55742BCC2279}"/>
            </c:ext>
          </c:extLst>
        </c:ser>
        <c:ser>
          <c:idx val="2"/>
          <c:order val="2"/>
          <c:tx>
            <c:strRef>
              <c:f>Sheet1!$D$1</c:f>
              <c:strCache>
                <c:ptCount val="1"/>
                <c:pt idx="0">
                  <c:v>2003</c:v>
                </c:pt>
              </c:strCache>
            </c:strRef>
          </c:tx>
          <c:invertIfNegative val="0"/>
          <c:cat>
            <c:strRef>
              <c:f>Sheet1!$A$2:$A$5</c:f>
              <c:strCache>
                <c:ptCount val="4"/>
                <c:pt idx="0">
                  <c:v>A</c:v>
                </c:pt>
                <c:pt idx="1">
                  <c:v>B</c:v>
                </c:pt>
                <c:pt idx="2">
                  <c:v>C </c:v>
                </c:pt>
                <c:pt idx="3">
                  <c:v>D</c:v>
                </c:pt>
              </c:strCache>
            </c:strRef>
          </c:cat>
          <c:val>
            <c:numRef>
              <c:f>Sheet1!$D$2:$D$5</c:f>
              <c:numCache>
                <c:formatCode>General</c:formatCode>
                <c:ptCount val="4"/>
                <c:pt idx="0">
                  <c:v>8</c:v>
                </c:pt>
                <c:pt idx="1">
                  <c:v>8</c:v>
                </c:pt>
                <c:pt idx="2">
                  <c:v>32</c:v>
                </c:pt>
                <c:pt idx="3">
                  <c:v>36</c:v>
                </c:pt>
              </c:numCache>
            </c:numRef>
          </c:val>
          <c:extLst>
            <c:ext xmlns:c16="http://schemas.microsoft.com/office/drawing/2014/chart" uri="{C3380CC4-5D6E-409C-BE32-E72D297353CC}">
              <c16:uniqueId val="{00000002-A7A0-4E9B-A8FE-55742BCC2279}"/>
            </c:ext>
          </c:extLst>
        </c:ser>
        <c:ser>
          <c:idx val="3"/>
          <c:order val="3"/>
          <c:tx>
            <c:strRef>
              <c:f>Sheet1!$E$1</c:f>
              <c:strCache>
                <c:ptCount val="1"/>
                <c:pt idx="0">
                  <c:v>2004</c:v>
                </c:pt>
              </c:strCache>
            </c:strRef>
          </c:tx>
          <c:invertIfNegative val="0"/>
          <c:cat>
            <c:strRef>
              <c:f>Sheet1!$A$2:$A$5</c:f>
              <c:strCache>
                <c:ptCount val="4"/>
                <c:pt idx="0">
                  <c:v>A</c:v>
                </c:pt>
                <c:pt idx="1">
                  <c:v>B</c:v>
                </c:pt>
                <c:pt idx="2">
                  <c:v>C </c:v>
                </c:pt>
                <c:pt idx="3">
                  <c:v>D</c:v>
                </c:pt>
              </c:strCache>
            </c:strRef>
          </c:cat>
          <c:val>
            <c:numRef>
              <c:f>Sheet1!$E$2:$E$5</c:f>
              <c:numCache>
                <c:formatCode>General</c:formatCode>
                <c:ptCount val="4"/>
                <c:pt idx="0">
                  <c:v>6</c:v>
                </c:pt>
                <c:pt idx="1">
                  <c:v>6</c:v>
                </c:pt>
                <c:pt idx="2">
                  <c:v>30</c:v>
                </c:pt>
                <c:pt idx="3">
                  <c:v>33</c:v>
                </c:pt>
              </c:numCache>
            </c:numRef>
          </c:val>
          <c:extLst>
            <c:ext xmlns:c16="http://schemas.microsoft.com/office/drawing/2014/chart" uri="{C3380CC4-5D6E-409C-BE32-E72D297353CC}">
              <c16:uniqueId val="{00000003-A7A0-4E9B-A8FE-55742BCC2279}"/>
            </c:ext>
          </c:extLst>
        </c:ser>
        <c:dLbls>
          <c:showLegendKey val="0"/>
          <c:showVal val="0"/>
          <c:showCatName val="0"/>
          <c:showSerName val="0"/>
          <c:showPercent val="0"/>
          <c:showBubbleSize val="0"/>
        </c:dLbls>
        <c:gapWidth val="150"/>
        <c:axId val="206822400"/>
        <c:axId val="206866688"/>
      </c:barChart>
      <c:catAx>
        <c:axId val="206822400"/>
        <c:scaling>
          <c:orientation val="minMax"/>
        </c:scaling>
        <c:delete val="0"/>
        <c:axPos val="b"/>
        <c:numFmt formatCode="General" sourceLinked="0"/>
        <c:majorTickMark val="out"/>
        <c:minorTickMark val="none"/>
        <c:tickLblPos val="nextTo"/>
        <c:crossAx val="206866688"/>
        <c:crosses val="autoZero"/>
        <c:auto val="1"/>
        <c:lblAlgn val="ctr"/>
        <c:lblOffset val="100"/>
        <c:noMultiLvlLbl val="0"/>
      </c:catAx>
      <c:valAx>
        <c:axId val="206866688"/>
        <c:scaling>
          <c:orientation val="minMax"/>
        </c:scaling>
        <c:delete val="0"/>
        <c:axPos val="l"/>
        <c:majorGridlines/>
        <c:numFmt formatCode="General" sourceLinked="1"/>
        <c:majorTickMark val="out"/>
        <c:minorTickMark val="none"/>
        <c:tickLblPos val="nextTo"/>
        <c:crossAx val="20682240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93E245DC-C3D7-4CDE-B68F-6CC241C7656A}" type="datetimeFigureOut">
              <a:rPr lang="en-ZA" smtClean="0"/>
              <a:t>2021/11/03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1884752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93E245DC-C3D7-4CDE-B68F-6CC241C7656A}" type="datetimeFigureOut">
              <a:rPr lang="en-ZA" smtClean="0"/>
              <a:t>2021/11/03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1760681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E245DC-C3D7-4CDE-B68F-6CC241C7656A}" type="datetimeFigureOut">
              <a:rPr lang="en-ZA" smtClean="0"/>
              <a:t>2021/11/03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4202085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93E245DC-C3D7-4CDE-B68F-6CC241C7656A}" type="datetimeFigureOut">
              <a:rPr lang="en-ZA" smtClean="0"/>
              <a:t>2021/11/03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4109278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93E245DC-C3D7-4CDE-B68F-6CC241C7656A}" type="datetimeFigureOut">
              <a:rPr lang="en-ZA" smtClean="0"/>
              <a:t>2021/11/03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1165916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93E245DC-C3D7-4CDE-B68F-6CC241C7656A}" type="datetimeFigureOut">
              <a:rPr lang="en-ZA" smtClean="0"/>
              <a:t>2021/11/03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129579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245DC-C3D7-4CDE-B68F-6CC241C7656A}" type="datetimeFigureOut">
              <a:rPr lang="en-ZA" smtClean="0"/>
              <a:t>2021/11/03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1093165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245DC-C3D7-4CDE-B68F-6CC241C7656A}" type="datetimeFigureOut">
              <a:rPr lang="en-ZA" smtClean="0"/>
              <a:t>2021/11/03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4277541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245DC-C3D7-4CDE-B68F-6CC241C7656A}" type="datetimeFigureOut">
              <a:rPr lang="en-ZA" smtClean="0"/>
              <a:t>2021/11/03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50129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93E245DC-C3D7-4CDE-B68F-6CC241C7656A}" type="datetimeFigureOut">
              <a:rPr lang="en-ZA" smtClean="0"/>
              <a:t>2021/11/03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3558026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93E245DC-C3D7-4CDE-B68F-6CC241C7656A}" type="datetimeFigureOut">
              <a:rPr lang="en-ZA" smtClean="0"/>
              <a:t>2021/11/03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1700F78-FB8A-40FE-910F-DCDAB78AE9F6}" type="slidenum">
              <a:rPr lang="en-ZA" smtClean="0"/>
              <a:t>‹#›</a:t>
            </a:fld>
            <a:endParaRPr lang="en-ZA"/>
          </a:p>
        </p:txBody>
      </p:sp>
    </p:spTree>
    <p:extLst>
      <p:ext uri="{BB962C8B-B14F-4D97-AF65-F5344CB8AC3E}">
        <p14:creationId xmlns:p14="http://schemas.microsoft.com/office/powerpoint/2010/main" val="360498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245DC-C3D7-4CDE-B68F-6CC241C7656A}" type="datetimeFigureOut">
              <a:rPr lang="en-ZA" smtClean="0"/>
              <a:t>2021/11/03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00F78-FB8A-40FE-910F-DCDAB78AE9F6}" type="slidenum">
              <a:rPr lang="en-ZA" smtClean="0"/>
              <a:t>‹#›</a:t>
            </a:fld>
            <a:endParaRPr lang="en-ZA"/>
          </a:p>
        </p:txBody>
      </p:sp>
    </p:spTree>
    <p:extLst>
      <p:ext uri="{BB962C8B-B14F-4D97-AF65-F5344CB8AC3E}">
        <p14:creationId xmlns:p14="http://schemas.microsoft.com/office/powerpoint/2010/main" val="400053264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cbi.nlm.nih.gov/pmc/articles/PMC1975318/" TargetMode="External"/><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ZA" sz="5400" dirty="0"/>
              <a:t>Malnutrition</a:t>
            </a:r>
          </a:p>
        </p:txBody>
      </p:sp>
      <p:sp>
        <p:nvSpPr>
          <p:cNvPr id="3" name="Subtitle 2"/>
          <p:cNvSpPr>
            <a:spLocks noGrp="1"/>
          </p:cNvSpPr>
          <p:nvPr>
            <p:ph type="subTitle" idx="1"/>
          </p:nvPr>
        </p:nvSpPr>
        <p:spPr/>
        <p:txBody>
          <a:bodyPr/>
          <a:lstStyle/>
          <a:p>
            <a:r>
              <a:rPr lang="en-ZA" dirty="0"/>
              <a:t>T De Maayer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33" y="5333369"/>
            <a:ext cx="1516099" cy="1452129"/>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5340561"/>
            <a:ext cx="1425743" cy="1448988"/>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66170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Severe Acute Malnutrition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4080" y="1268760"/>
            <a:ext cx="7280903" cy="4857403"/>
          </a:xfrm>
        </p:spPr>
      </p:pic>
      <p:sp>
        <p:nvSpPr>
          <p:cNvPr id="5" name="TextBox 4"/>
          <p:cNvSpPr txBox="1"/>
          <p:nvPr/>
        </p:nvSpPr>
        <p:spPr>
          <a:xfrm>
            <a:off x="5652120" y="6165304"/>
            <a:ext cx="2635273" cy="369332"/>
          </a:xfrm>
          <a:prstGeom prst="rect">
            <a:avLst/>
          </a:prstGeom>
          <a:noFill/>
        </p:spPr>
        <p:txBody>
          <a:bodyPr wrap="none" rtlCol="0">
            <a:spAutoFit/>
          </a:bodyPr>
          <a:lstStyle/>
          <a:p>
            <a:r>
              <a:rPr lang="en-ZA" dirty="0"/>
              <a:t>Kevin Carter,  Sudan, 1993</a:t>
            </a:r>
          </a:p>
        </p:txBody>
      </p:sp>
    </p:spTree>
    <p:extLst>
      <p:ext uri="{BB962C8B-B14F-4D97-AF65-F5344CB8AC3E}">
        <p14:creationId xmlns:p14="http://schemas.microsoft.com/office/powerpoint/2010/main" val="81573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Content</a:t>
            </a:r>
          </a:p>
        </p:txBody>
      </p:sp>
      <p:sp>
        <p:nvSpPr>
          <p:cNvPr id="3" name="Content Placeholder 2"/>
          <p:cNvSpPr>
            <a:spLocks noGrp="1"/>
          </p:cNvSpPr>
          <p:nvPr>
            <p:ph idx="1"/>
          </p:nvPr>
        </p:nvSpPr>
        <p:spPr/>
        <p:txBody>
          <a:bodyPr/>
          <a:lstStyle/>
          <a:p>
            <a:pPr marL="514350" indent="-514350">
              <a:buFont typeface="+mj-lt"/>
              <a:buAutoNum type="arabicPeriod"/>
            </a:pPr>
            <a:r>
              <a:rPr lang="en-ZA" dirty="0"/>
              <a:t>Aetiology</a:t>
            </a:r>
          </a:p>
          <a:p>
            <a:pPr marL="514350" indent="-514350">
              <a:buFont typeface="+mj-lt"/>
              <a:buAutoNum type="arabicPeriod"/>
            </a:pPr>
            <a:r>
              <a:rPr lang="en-ZA" dirty="0"/>
              <a:t>Epidemiology</a:t>
            </a:r>
          </a:p>
          <a:p>
            <a:pPr marL="514350" indent="-514350">
              <a:buFont typeface="+mj-lt"/>
              <a:buAutoNum type="arabicPeriod"/>
            </a:pPr>
            <a:r>
              <a:rPr lang="en-ZA" dirty="0"/>
              <a:t>Pathophysiology</a:t>
            </a:r>
          </a:p>
          <a:p>
            <a:pPr marL="514350" indent="-514350">
              <a:buFont typeface="+mj-lt"/>
              <a:buAutoNum type="arabicPeriod"/>
            </a:pPr>
            <a:r>
              <a:rPr lang="en-ZA" dirty="0"/>
              <a:t>Management</a:t>
            </a:r>
          </a:p>
          <a:p>
            <a:pPr marL="514350" indent="-514350">
              <a:buFont typeface="+mj-lt"/>
              <a:buAutoNum type="arabicPeriod"/>
            </a:pPr>
            <a:r>
              <a:rPr lang="en-ZA" dirty="0"/>
              <a:t>Outcomes</a:t>
            </a:r>
          </a:p>
        </p:txBody>
      </p:sp>
    </p:spTree>
    <p:extLst>
      <p:ext uri="{BB962C8B-B14F-4D97-AF65-F5344CB8AC3E}">
        <p14:creationId xmlns:p14="http://schemas.microsoft.com/office/powerpoint/2010/main" val="2884538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DF68-9F5C-46C3-80B7-0209AA4616B8}"/>
              </a:ext>
            </a:extLst>
          </p:cNvPr>
          <p:cNvSpPr>
            <a:spLocks noGrp="1"/>
          </p:cNvSpPr>
          <p:nvPr>
            <p:ph type="title"/>
          </p:nvPr>
        </p:nvSpPr>
        <p:spPr/>
        <p:txBody>
          <a:bodyPr/>
          <a:lstStyle/>
          <a:p>
            <a:r>
              <a:rPr lang="en-ZA" dirty="0"/>
              <a:t>Aetiology</a:t>
            </a:r>
          </a:p>
        </p:txBody>
      </p:sp>
      <p:sp>
        <p:nvSpPr>
          <p:cNvPr id="3" name="Content Placeholder 2">
            <a:extLst>
              <a:ext uri="{FF2B5EF4-FFF2-40B4-BE49-F238E27FC236}">
                <a16:creationId xmlns:a16="http://schemas.microsoft.com/office/drawing/2014/main" id="{7303C0A1-FF66-4C1D-A779-F228F9D7AE8B}"/>
              </a:ext>
            </a:extLst>
          </p:cNvPr>
          <p:cNvSpPr>
            <a:spLocks noGrp="1"/>
          </p:cNvSpPr>
          <p:nvPr>
            <p:ph idx="1"/>
          </p:nvPr>
        </p:nvSpPr>
        <p:spPr/>
        <p:txBody>
          <a:bodyPr/>
          <a:lstStyle/>
          <a:p>
            <a:endParaRPr lang="en-ZA" dirty="0"/>
          </a:p>
        </p:txBody>
      </p:sp>
      <p:pic>
        <p:nvPicPr>
          <p:cNvPr id="4" name="Picture 3">
            <a:extLst>
              <a:ext uri="{FF2B5EF4-FFF2-40B4-BE49-F238E27FC236}">
                <a16:creationId xmlns:a16="http://schemas.microsoft.com/office/drawing/2014/main" id="{15E0F541-D8C6-486C-80A0-53075EC3A30A}"/>
              </a:ext>
            </a:extLst>
          </p:cNvPr>
          <p:cNvPicPr>
            <a:picLocks noChangeAspect="1"/>
          </p:cNvPicPr>
          <p:nvPr/>
        </p:nvPicPr>
        <p:blipFill>
          <a:blip r:embed="rId2"/>
          <a:stretch>
            <a:fillRect/>
          </a:stretch>
        </p:blipFill>
        <p:spPr>
          <a:xfrm>
            <a:off x="2051720" y="1598479"/>
            <a:ext cx="5611983" cy="4330600"/>
          </a:xfrm>
          <a:prstGeom prst="rect">
            <a:avLst/>
          </a:prstGeom>
        </p:spPr>
      </p:pic>
      <p:sp>
        <p:nvSpPr>
          <p:cNvPr id="5" name="TextBox 4">
            <a:extLst>
              <a:ext uri="{FF2B5EF4-FFF2-40B4-BE49-F238E27FC236}">
                <a16:creationId xmlns:a16="http://schemas.microsoft.com/office/drawing/2014/main" id="{5952C80C-1FE9-4D5A-8983-6F3C2FACC314}"/>
              </a:ext>
            </a:extLst>
          </p:cNvPr>
          <p:cNvSpPr txBox="1"/>
          <p:nvPr/>
        </p:nvSpPr>
        <p:spPr>
          <a:xfrm>
            <a:off x="5185139" y="6214030"/>
            <a:ext cx="2478564"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ZA" dirty="0"/>
              <a:t>UNICEF framework 1990</a:t>
            </a:r>
          </a:p>
        </p:txBody>
      </p:sp>
    </p:spTree>
    <p:extLst>
      <p:ext uri="{BB962C8B-B14F-4D97-AF65-F5344CB8AC3E}">
        <p14:creationId xmlns:p14="http://schemas.microsoft.com/office/powerpoint/2010/main" val="426538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614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20826" y="4347618"/>
            <a:ext cx="3007088" cy="2255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980728"/>
            <a:ext cx="2066925"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548680"/>
            <a:ext cx="4300736" cy="2872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3568" y="3140968"/>
            <a:ext cx="4815916" cy="361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427984" y="3891184"/>
            <a:ext cx="720080" cy="1080120"/>
          </a:xfrm>
          <a:prstGeom prst="rect">
            <a:avLst/>
          </a:prstGeom>
          <a:solidFill>
            <a:schemeClr val="tx1">
              <a:lumMod val="75000"/>
              <a:alpha val="9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84182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9218" name="Picture 2" descr="Image result for kwashiorkor vs marasm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079" y="548680"/>
            <a:ext cx="7481013"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71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379B7-6F4C-4A56-883B-5230AC1BA91D}"/>
              </a:ext>
            </a:extLst>
          </p:cNvPr>
          <p:cNvSpPr>
            <a:spLocks noGrp="1"/>
          </p:cNvSpPr>
          <p:nvPr>
            <p:ph type="title"/>
          </p:nvPr>
        </p:nvSpPr>
        <p:spPr>
          <a:xfrm>
            <a:off x="603504" y="723578"/>
            <a:ext cx="2540329" cy="1645501"/>
          </a:xfrm>
        </p:spPr>
        <p:txBody>
          <a:bodyPr>
            <a:normAutofit/>
          </a:bodyPr>
          <a:lstStyle/>
          <a:p>
            <a:r>
              <a:rPr lang="en-ZA" dirty="0"/>
              <a:t>Cicely Williams</a:t>
            </a:r>
          </a:p>
        </p:txBody>
      </p:sp>
      <p:sp>
        <p:nvSpPr>
          <p:cNvPr id="22" name="Content Placeholder 21">
            <a:extLst>
              <a:ext uri="{FF2B5EF4-FFF2-40B4-BE49-F238E27FC236}">
                <a16:creationId xmlns:a16="http://schemas.microsoft.com/office/drawing/2014/main" id="{AFD6E405-C0A5-42C1-9193-81AF62080D36}"/>
              </a:ext>
            </a:extLst>
          </p:cNvPr>
          <p:cNvSpPr>
            <a:spLocks noGrp="1"/>
          </p:cNvSpPr>
          <p:nvPr>
            <p:ph idx="1"/>
          </p:nvPr>
        </p:nvSpPr>
        <p:spPr>
          <a:xfrm>
            <a:off x="603504" y="2548467"/>
            <a:ext cx="2540328" cy="3628495"/>
          </a:xfrm>
        </p:spPr>
        <p:txBody>
          <a:bodyPr>
            <a:normAutofit/>
          </a:bodyPr>
          <a:lstStyle/>
          <a:p>
            <a:endParaRPr lang="en-US" sz="1600"/>
          </a:p>
        </p:txBody>
      </p:sp>
      <p:sp>
        <p:nvSpPr>
          <p:cNvPr id="25" name="Rectangle 24">
            <a:extLst>
              <a:ext uri="{FF2B5EF4-FFF2-40B4-BE49-F238E27FC236}">
                <a16:creationId xmlns:a16="http://schemas.microsoft.com/office/drawing/2014/main" id="{EBB6D9F6-3E47-45AD-8461-718A3C87E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03806" y="0"/>
            <a:ext cx="5740194"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3B16A00-A549-4B07-B8C2-4B3A966D9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5105" y="321732"/>
            <a:ext cx="3083291" cy="3674848"/>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3B86BAE-87B4-4192-ABB2-627FFC965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8617" y="321732"/>
            <a:ext cx="2074512"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2BB4F03-4463-45CC-89A7-8E03412ED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5105" y="4155753"/>
            <a:ext cx="3083291" cy="2380509"/>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80E1AEAE-1F52-4C29-925C-27738417E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8617" y="3509431"/>
            <a:ext cx="2074512"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7DDF480-9A15-411A-BBB5-C96D36B84DD1}"/>
              </a:ext>
            </a:extLst>
          </p:cNvPr>
          <p:cNvPicPr>
            <a:picLocks noChangeAspect="1"/>
          </p:cNvPicPr>
          <p:nvPr/>
        </p:nvPicPr>
        <p:blipFill>
          <a:blip r:embed="rId2"/>
          <a:stretch>
            <a:fillRect/>
          </a:stretch>
        </p:blipFill>
        <p:spPr>
          <a:xfrm>
            <a:off x="230871" y="2247883"/>
            <a:ext cx="2986145" cy="3960896"/>
          </a:xfrm>
          <a:prstGeom prst="rect">
            <a:avLst/>
          </a:prstGeom>
        </p:spPr>
      </p:pic>
      <p:sp>
        <p:nvSpPr>
          <p:cNvPr id="8" name="TextBox 7">
            <a:extLst>
              <a:ext uri="{FF2B5EF4-FFF2-40B4-BE49-F238E27FC236}">
                <a16:creationId xmlns:a16="http://schemas.microsoft.com/office/drawing/2014/main" id="{E2F69CAE-2865-4C61-A4AA-F8A2F9B4EEC0}"/>
              </a:ext>
            </a:extLst>
          </p:cNvPr>
          <p:cNvSpPr txBox="1"/>
          <p:nvPr/>
        </p:nvSpPr>
        <p:spPr>
          <a:xfrm>
            <a:off x="3716468" y="2125598"/>
            <a:ext cx="3066865" cy="276999"/>
          </a:xfrm>
          <a:prstGeom prst="rect">
            <a:avLst/>
          </a:prstGeom>
          <a:noFill/>
        </p:spPr>
        <p:txBody>
          <a:bodyPr wrap="none" rtlCol="0">
            <a:spAutoFit/>
          </a:bodyPr>
          <a:lstStyle/>
          <a:p>
            <a:r>
              <a:rPr lang="en-GB" sz="1200" b="0" i="0" dirty="0">
                <a:solidFill>
                  <a:srgbClr val="642A8F"/>
                </a:solidFill>
                <a:effectLst/>
                <a:latin typeface="arial" panose="020B0604020202020204" pitchFamily="34" charset="0"/>
                <a:hlinkClick r:id="rId3"/>
              </a:rPr>
              <a:t>Arch Dis Child</a:t>
            </a:r>
            <a:r>
              <a:rPr lang="en-GB" sz="1200" b="0" i="0" dirty="0">
                <a:solidFill>
                  <a:srgbClr val="000000"/>
                </a:solidFill>
                <a:effectLst/>
                <a:latin typeface="arial" panose="020B0604020202020204" pitchFamily="34" charset="0"/>
              </a:rPr>
              <a:t>. 1933 Dec; 8(48): 423–433.</a:t>
            </a:r>
            <a:endParaRPr lang="en-ZA" sz="1200" dirty="0">
              <a:solidFill>
                <a:schemeClr val="bg1"/>
              </a:solidFill>
            </a:endParaRPr>
          </a:p>
        </p:txBody>
      </p:sp>
      <p:pic>
        <p:nvPicPr>
          <p:cNvPr id="7" name="Picture 6">
            <a:extLst>
              <a:ext uri="{FF2B5EF4-FFF2-40B4-BE49-F238E27FC236}">
                <a16:creationId xmlns:a16="http://schemas.microsoft.com/office/drawing/2014/main" id="{89547A9F-7429-430D-B90F-89BEB9786ED8}"/>
              </a:ext>
            </a:extLst>
          </p:cNvPr>
          <p:cNvPicPr>
            <a:picLocks noChangeAspect="1"/>
          </p:cNvPicPr>
          <p:nvPr/>
        </p:nvPicPr>
        <p:blipFill>
          <a:blip r:embed="rId4"/>
          <a:stretch>
            <a:fillRect/>
          </a:stretch>
        </p:blipFill>
        <p:spPr>
          <a:xfrm>
            <a:off x="6838617" y="2428131"/>
            <a:ext cx="2073040" cy="3600400"/>
          </a:xfrm>
          <a:prstGeom prst="rect">
            <a:avLst/>
          </a:prstGeom>
        </p:spPr>
      </p:pic>
      <p:pic>
        <p:nvPicPr>
          <p:cNvPr id="6" name="Content Placeholder 5">
            <a:extLst>
              <a:ext uri="{FF2B5EF4-FFF2-40B4-BE49-F238E27FC236}">
                <a16:creationId xmlns:a16="http://schemas.microsoft.com/office/drawing/2014/main" id="{4B7D376B-8F5A-4107-80F2-CACDA56723C7}"/>
              </a:ext>
            </a:extLst>
          </p:cNvPr>
          <p:cNvPicPr>
            <a:picLocks noChangeAspect="1"/>
          </p:cNvPicPr>
          <p:nvPr/>
        </p:nvPicPr>
        <p:blipFill>
          <a:blip r:embed="rId5"/>
          <a:stretch>
            <a:fillRect/>
          </a:stretch>
        </p:blipFill>
        <p:spPr>
          <a:xfrm>
            <a:off x="3645105" y="309721"/>
            <a:ext cx="5266552" cy="1751127"/>
          </a:xfrm>
          <a:prstGeom prst="rect">
            <a:avLst/>
          </a:prstGeom>
        </p:spPr>
      </p:pic>
      <p:sp>
        <p:nvSpPr>
          <p:cNvPr id="23" name="TextBox 22">
            <a:extLst>
              <a:ext uri="{FF2B5EF4-FFF2-40B4-BE49-F238E27FC236}">
                <a16:creationId xmlns:a16="http://schemas.microsoft.com/office/drawing/2014/main" id="{E3E8FBED-3FC5-435C-9DE9-B801D7738D81}"/>
              </a:ext>
            </a:extLst>
          </p:cNvPr>
          <p:cNvSpPr txBox="1"/>
          <p:nvPr/>
        </p:nvSpPr>
        <p:spPr>
          <a:xfrm>
            <a:off x="3644759" y="2507578"/>
            <a:ext cx="3083291" cy="424731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dirty="0">
                <a:solidFill>
                  <a:schemeClr val="bg1"/>
                </a:solidFill>
                <a:latin typeface="Arial Narrow" panose="020B0606020202030204" pitchFamily="34" charset="0"/>
              </a:rPr>
              <a:t>“Breast milk is probably deficient in some factors, which are at present uncertain. As maize is the only source of supplementary food, some amino acid or protein deficiency cannot be excluded as a cause. As regards vitamin deficiency, there is no evidence pointing to lack of vitamin A, C, D or E. That there is a deficiency of some part of vitamin B complex cannot be excluded, although the disease described here does not resemble either pellagra or </a:t>
            </a:r>
            <a:r>
              <a:rPr lang="en-GB" dirty="0" err="1">
                <a:solidFill>
                  <a:schemeClr val="bg1"/>
                </a:solidFill>
                <a:latin typeface="Arial Narrow" panose="020B0606020202030204" pitchFamily="34" charset="0"/>
              </a:rPr>
              <a:t>beri-beri</a:t>
            </a:r>
            <a:r>
              <a:rPr lang="en-GB" dirty="0">
                <a:solidFill>
                  <a:schemeClr val="bg1"/>
                </a:solidFill>
                <a:latin typeface="Arial Narrow" panose="020B0606020202030204" pitchFamily="34" charset="0"/>
              </a:rPr>
              <a:t>.”</a:t>
            </a:r>
            <a:r>
              <a:rPr lang="en-GB" dirty="0">
                <a:latin typeface="Arial Narrow" panose="020B0606020202030204" pitchFamily="34" charset="0"/>
              </a:rPr>
              <a:t>.”</a:t>
            </a:r>
            <a:endParaRPr lang="en-ZA" sz="2000" dirty="0">
              <a:latin typeface="Arial Narrow" panose="020B0606020202030204" pitchFamily="34" charset="0"/>
            </a:endParaRPr>
          </a:p>
        </p:txBody>
      </p:sp>
    </p:spTree>
    <p:extLst>
      <p:ext uri="{BB962C8B-B14F-4D97-AF65-F5344CB8AC3E}">
        <p14:creationId xmlns:p14="http://schemas.microsoft.com/office/powerpoint/2010/main" val="3111311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idx="1"/>
          </p:nvPr>
        </p:nvSpPr>
        <p:spPr>
          <a:xfrm>
            <a:off x="683568" y="949206"/>
            <a:ext cx="1898576" cy="495746"/>
          </a:xfrm>
        </p:spPr>
        <p:style>
          <a:lnRef idx="2">
            <a:schemeClr val="accent5"/>
          </a:lnRef>
          <a:fillRef idx="1">
            <a:schemeClr val="lt1"/>
          </a:fillRef>
          <a:effectRef idx="0">
            <a:schemeClr val="accent5"/>
          </a:effectRef>
          <a:fontRef idx="minor">
            <a:schemeClr val="dk1"/>
          </a:fontRef>
        </p:style>
        <p:txBody>
          <a:bodyPr/>
          <a:lstStyle/>
          <a:p>
            <a:r>
              <a:rPr lang="en-ZA" dirty="0">
                <a:solidFill>
                  <a:schemeClr val="bg2">
                    <a:lumMod val="75000"/>
                  </a:schemeClr>
                </a:solidFill>
              </a:rPr>
              <a:t>Kwashiorkor</a:t>
            </a:r>
          </a:p>
        </p:txBody>
      </p:sp>
      <p:sp>
        <p:nvSpPr>
          <p:cNvPr id="9" name="Text Placeholder 3"/>
          <p:cNvSpPr txBox="1">
            <a:spLocks/>
          </p:cNvSpPr>
          <p:nvPr/>
        </p:nvSpPr>
        <p:spPr>
          <a:xfrm>
            <a:off x="5755920" y="908720"/>
            <a:ext cx="1656184" cy="495746"/>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dk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dk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dk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dk1"/>
                </a:solidFill>
                <a:latin typeface="+mn-lt"/>
                <a:ea typeface="+mn-ea"/>
                <a:cs typeface="+mn-cs"/>
              </a:defRPr>
            </a:lvl9pPr>
          </a:lstStyle>
          <a:p>
            <a:r>
              <a:rPr lang="en-ZA" dirty="0">
                <a:solidFill>
                  <a:schemeClr val="bg2">
                    <a:lumMod val="75000"/>
                  </a:schemeClr>
                </a:solidFill>
              </a:rPr>
              <a:t>Marasmus</a:t>
            </a:r>
          </a:p>
        </p:txBody>
      </p:sp>
      <p:sp>
        <p:nvSpPr>
          <p:cNvPr id="3" name="Content Placeholder 2">
            <a:extLst>
              <a:ext uri="{FF2B5EF4-FFF2-40B4-BE49-F238E27FC236}">
                <a16:creationId xmlns:a16="http://schemas.microsoft.com/office/drawing/2014/main" id="{5DAE9700-D975-41EF-9783-61D399731301}"/>
              </a:ext>
            </a:extLst>
          </p:cNvPr>
          <p:cNvSpPr>
            <a:spLocks noGrp="1"/>
          </p:cNvSpPr>
          <p:nvPr>
            <p:ph sz="half" idx="2"/>
          </p:nvPr>
        </p:nvSpPr>
        <p:spPr/>
        <p:txBody>
          <a:bodyPr/>
          <a:lstStyle/>
          <a:p>
            <a:endParaRPr lang="en-ZA"/>
          </a:p>
        </p:txBody>
      </p:sp>
      <p:sp>
        <p:nvSpPr>
          <p:cNvPr id="8" name="Content Placeholder 7">
            <a:extLst>
              <a:ext uri="{FF2B5EF4-FFF2-40B4-BE49-F238E27FC236}">
                <a16:creationId xmlns:a16="http://schemas.microsoft.com/office/drawing/2014/main" id="{AA917C54-85CC-4B13-A9BE-1D56907A574B}"/>
              </a:ext>
            </a:extLst>
          </p:cNvPr>
          <p:cNvSpPr>
            <a:spLocks noGrp="1"/>
          </p:cNvSpPr>
          <p:nvPr>
            <p:ph sz="quarter" idx="4"/>
          </p:nvPr>
        </p:nvSpPr>
        <p:spPr/>
        <p:txBody>
          <a:bodyPr/>
          <a:lstStyle/>
          <a:p>
            <a:endParaRPr lang="en-ZA"/>
          </a:p>
        </p:txBody>
      </p:sp>
    </p:spTree>
    <p:extLst>
      <p:ext uri="{BB962C8B-B14F-4D97-AF65-F5344CB8AC3E}">
        <p14:creationId xmlns:p14="http://schemas.microsoft.com/office/powerpoint/2010/main" val="2421934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E0EB-7566-4A4D-927A-7180E84E5A30}"/>
              </a:ext>
            </a:extLst>
          </p:cNvPr>
          <p:cNvSpPr>
            <a:spLocks noGrp="1"/>
          </p:cNvSpPr>
          <p:nvPr>
            <p:ph type="title"/>
          </p:nvPr>
        </p:nvSpPr>
        <p:spPr/>
        <p:txBody>
          <a:bodyPr>
            <a:normAutofit fontScale="90000"/>
          </a:bodyPr>
          <a:lstStyle/>
          <a:p>
            <a:r>
              <a:rPr lang="en-ZA" dirty="0"/>
              <a:t>What is not the cause of kwashiorkor</a:t>
            </a:r>
          </a:p>
        </p:txBody>
      </p:sp>
      <p:sp>
        <p:nvSpPr>
          <p:cNvPr id="3" name="Content Placeholder 2">
            <a:extLst>
              <a:ext uri="{FF2B5EF4-FFF2-40B4-BE49-F238E27FC236}">
                <a16:creationId xmlns:a16="http://schemas.microsoft.com/office/drawing/2014/main" id="{609CDF1F-889C-459D-B232-D6D50B2B4B3F}"/>
              </a:ext>
            </a:extLst>
          </p:cNvPr>
          <p:cNvSpPr>
            <a:spLocks noGrp="1"/>
          </p:cNvSpPr>
          <p:nvPr>
            <p:ph idx="1"/>
          </p:nvPr>
        </p:nvSpPr>
        <p:spPr/>
        <p:txBody>
          <a:bodyPr/>
          <a:lstStyle/>
          <a:p>
            <a:r>
              <a:rPr lang="en-ZA" dirty="0"/>
              <a:t>Treatment with Niacin (Vit B3) did not improve outcomes</a:t>
            </a:r>
          </a:p>
          <a:p>
            <a:r>
              <a:rPr lang="en-ZA" dirty="0"/>
              <a:t>Acceptance that protein deficiency was cause</a:t>
            </a:r>
          </a:p>
          <a:p>
            <a:r>
              <a:rPr lang="en-ZA" dirty="0"/>
              <a:t>Evidence against:</a:t>
            </a:r>
          </a:p>
          <a:p>
            <a:pPr lvl="1"/>
            <a:r>
              <a:rPr lang="en-ZA" dirty="0"/>
              <a:t>Recognition that child protein requirements were lower than thought earlier</a:t>
            </a:r>
          </a:p>
          <a:p>
            <a:pPr lvl="1"/>
            <a:r>
              <a:rPr lang="en-ZA" dirty="0"/>
              <a:t>Studies did not show intake differences between children with kwashiorkor/marasmus</a:t>
            </a:r>
          </a:p>
          <a:p>
            <a:pPr lvl="1"/>
            <a:endParaRPr lang="en-ZA" dirty="0"/>
          </a:p>
        </p:txBody>
      </p:sp>
    </p:spTree>
    <p:extLst>
      <p:ext uri="{BB962C8B-B14F-4D97-AF65-F5344CB8AC3E}">
        <p14:creationId xmlns:p14="http://schemas.microsoft.com/office/powerpoint/2010/main" val="2610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BDF7-CF79-45B3-B219-76DBEE0628D1}"/>
              </a:ext>
            </a:extLst>
          </p:cNvPr>
          <p:cNvSpPr>
            <a:spLocks noGrp="1"/>
          </p:cNvSpPr>
          <p:nvPr>
            <p:ph type="title"/>
          </p:nvPr>
        </p:nvSpPr>
        <p:spPr/>
        <p:txBody>
          <a:bodyPr/>
          <a:lstStyle/>
          <a:p>
            <a:r>
              <a:rPr lang="en-ZA" dirty="0"/>
              <a:t>Sulphur amino acid deficiency?</a:t>
            </a:r>
          </a:p>
        </p:txBody>
      </p:sp>
      <p:sp>
        <p:nvSpPr>
          <p:cNvPr id="3" name="Content Placeholder 2">
            <a:extLst>
              <a:ext uri="{FF2B5EF4-FFF2-40B4-BE49-F238E27FC236}">
                <a16:creationId xmlns:a16="http://schemas.microsoft.com/office/drawing/2014/main" id="{CCCF4AC8-700C-4D73-97F1-C47096E7CAC5}"/>
              </a:ext>
            </a:extLst>
          </p:cNvPr>
          <p:cNvSpPr>
            <a:spLocks noGrp="1"/>
          </p:cNvSpPr>
          <p:nvPr>
            <p:ph idx="1"/>
          </p:nvPr>
        </p:nvSpPr>
        <p:spPr/>
        <p:txBody>
          <a:bodyPr/>
          <a:lstStyle/>
          <a:p>
            <a:r>
              <a:rPr lang="en-ZA" dirty="0"/>
              <a:t>Cysteine (conditionally essential) &amp; methionine (essential)</a:t>
            </a:r>
          </a:p>
          <a:p>
            <a:r>
              <a:rPr lang="en-ZA" dirty="0"/>
              <a:t>Deficiency can explain many of the clinical features seen</a:t>
            </a:r>
          </a:p>
          <a:p>
            <a:r>
              <a:rPr lang="en-ZA" dirty="0"/>
              <a:t>NAC supplementation hastens disappearance of oedema, but does not prevent disease</a:t>
            </a:r>
          </a:p>
          <a:p>
            <a:endParaRPr lang="en-ZA" dirty="0"/>
          </a:p>
        </p:txBody>
      </p:sp>
    </p:spTree>
    <p:extLst>
      <p:ext uri="{BB962C8B-B14F-4D97-AF65-F5344CB8AC3E}">
        <p14:creationId xmlns:p14="http://schemas.microsoft.com/office/powerpoint/2010/main" val="214438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95294-3C96-4624-B17D-816D49DC04C2}"/>
              </a:ext>
            </a:extLst>
          </p:cNvPr>
          <p:cNvSpPr>
            <a:spLocks noGrp="1"/>
          </p:cNvSpPr>
          <p:nvPr>
            <p:ph type="title"/>
          </p:nvPr>
        </p:nvSpPr>
        <p:spPr>
          <a:xfrm>
            <a:off x="457200" y="449549"/>
            <a:ext cx="8229600" cy="1143000"/>
          </a:xfrm>
        </p:spPr>
        <p:txBody>
          <a:bodyPr>
            <a:normAutofit fontScale="90000"/>
          </a:bodyPr>
          <a:lstStyle/>
          <a:p>
            <a:r>
              <a:rPr lang="en-GB" dirty="0"/>
              <a:t>Oxidative stress – the free radical hypothesis</a:t>
            </a:r>
            <a:endParaRPr lang="en-ZA" dirty="0"/>
          </a:p>
        </p:txBody>
      </p:sp>
      <p:pic>
        <p:nvPicPr>
          <p:cNvPr id="4" name="Content Placeholder 3">
            <a:extLst>
              <a:ext uri="{FF2B5EF4-FFF2-40B4-BE49-F238E27FC236}">
                <a16:creationId xmlns:a16="http://schemas.microsoft.com/office/drawing/2014/main" id="{C744F6AF-921D-4EA3-A7DC-D64063BB2E94}"/>
              </a:ext>
            </a:extLst>
          </p:cNvPr>
          <p:cNvPicPr>
            <a:picLocks noGrp="1" noChangeAspect="1"/>
          </p:cNvPicPr>
          <p:nvPr>
            <p:ph idx="1"/>
          </p:nvPr>
        </p:nvPicPr>
        <p:blipFill>
          <a:blip r:embed="rId2"/>
          <a:stretch>
            <a:fillRect/>
          </a:stretch>
        </p:blipFill>
        <p:spPr>
          <a:xfrm>
            <a:off x="590914" y="1636695"/>
            <a:ext cx="7948349" cy="4191363"/>
          </a:xfrm>
          <a:prstGeom prst="rect">
            <a:avLst/>
          </a:prstGeom>
        </p:spPr>
      </p:pic>
      <p:sp>
        <p:nvSpPr>
          <p:cNvPr id="5" name="TextBox 4">
            <a:extLst>
              <a:ext uri="{FF2B5EF4-FFF2-40B4-BE49-F238E27FC236}">
                <a16:creationId xmlns:a16="http://schemas.microsoft.com/office/drawing/2014/main" id="{2C023C5B-4840-4E84-8AE9-75A7681323EF}"/>
              </a:ext>
            </a:extLst>
          </p:cNvPr>
          <p:cNvSpPr txBox="1"/>
          <p:nvPr/>
        </p:nvSpPr>
        <p:spPr>
          <a:xfrm>
            <a:off x="971600" y="6021288"/>
            <a:ext cx="743055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ZA" dirty="0"/>
              <a:t>Protection against oxidative stress: sulphur amino acids, several vitamins (E, riboflavin, nicotinic acid), carotene, selenium, copper, zinc and manganese</a:t>
            </a:r>
          </a:p>
        </p:txBody>
      </p:sp>
      <p:sp>
        <p:nvSpPr>
          <p:cNvPr id="6" name="TextBox 5">
            <a:extLst>
              <a:ext uri="{FF2B5EF4-FFF2-40B4-BE49-F238E27FC236}">
                <a16:creationId xmlns:a16="http://schemas.microsoft.com/office/drawing/2014/main" id="{305BF15A-FD34-4C9E-A7EC-1289224EB278}"/>
              </a:ext>
            </a:extLst>
          </p:cNvPr>
          <p:cNvSpPr txBox="1"/>
          <p:nvPr/>
        </p:nvSpPr>
        <p:spPr>
          <a:xfrm>
            <a:off x="6153070" y="5590133"/>
            <a:ext cx="2400016" cy="261610"/>
          </a:xfrm>
          <a:prstGeom prst="rect">
            <a:avLst/>
          </a:prstGeom>
          <a:noFill/>
        </p:spPr>
        <p:txBody>
          <a:bodyPr wrap="none" rtlCol="0">
            <a:spAutoFit/>
          </a:bodyPr>
          <a:lstStyle/>
          <a:p>
            <a:r>
              <a:rPr lang="en-ZA" sz="1100" dirty="0" err="1">
                <a:solidFill>
                  <a:schemeClr val="bg1"/>
                </a:solidFill>
              </a:rPr>
              <a:t>Bhutta</a:t>
            </a:r>
            <a:r>
              <a:rPr lang="en-ZA" sz="1100" dirty="0">
                <a:solidFill>
                  <a:schemeClr val="bg1"/>
                </a:solidFill>
              </a:rPr>
              <a:t> et al. Nat Rev Dis Primers. 2017</a:t>
            </a:r>
          </a:p>
        </p:txBody>
      </p:sp>
      <p:sp>
        <p:nvSpPr>
          <p:cNvPr id="7" name="TextBox 6">
            <a:extLst>
              <a:ext uri="{FF2B5EF4-FFF2-40B4-BE49-F238E27FC236}">
                <a16:creationId xmlns:a16="http://schemas.microsoft.com/office/drawing/2014/main" id="{4A0FD33F-66CE-438D-BE1C-657C6614419B}"/>
              </a:ext>
            </a:extLst>
          </p:cNvPr>
          <p:cNvSpPr txBox="1"/>
          <p:nvPr/>
        </p:nvSpPr>
        <p:spPr>
          <a:xfrm>
            <a:off x="715439" y="2492896"/>
            <a:ext cx="7686720" cy="147732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ZA" b="1" dirty="0" err="1"/>
              <a:t>Ciliberto</a:t>
            </a:r>
            <a:r>
              <a:rPr lang="en-ZA" b="1" dirty="0"/>
              <a:t> et al: BMJ 2005</a:t>
            </a:r>
          </a:p>
          <a:p>
            <a:pPr marL="742950" lvl="1" indent="-285750">
              <a:buFont typeface="Arial" panose="020B0604020202020204" pitchFamily="34" charset="0"/>
              <a:buChar char="•"/>
            </a:pPr>
            <a:r>
              <a:rPr lang="en-ZA" dirty="0"/>
              <a:t>2332 children</a:t>
            </a:r>
          </a:p>
          <a:p>
            <a:pPr marL="742950" lvl="1" indent="-285750">
              <a:buFont typeface="Arial" panose="020B0604020202020204" pitchFamily="34" charset="0"/>
              <a:buChar char="•"/>
            </a:pPr>
            <a:r>
              <a:rPr lang="en-ZA" dirty="0"/>
              <a:t>Anti-oxidant cocktail vs placebo</a:t>
            </a:r>
          </a:p>
          <a:p>
            <a:pPr marL="742950" lvl="1" indent="-285750">
              <a:buFont typeface="Arial" panose="020B0604020202020204" pitchFamily="34" charset="0"/>
              <a:buChar char="•"/>
            </a:pPr>
            <a:r>
              <a:rPr lang="en-ZA" dirty="0"/>
              <a:t>Incidence of Kwashiorkor: 3.3% in study group vs 1.9% in placebo group </a:t>
            </a:r>
          </a:p>
          <a:p>
            <a:r>
              <a:rPr lang="en-GB" dirty="0"/>
              <a:t>	(relative risk 1.70, 95% confidence interval 0.98 to 2.42)</a:t>
            </a:r>
            <a:endParaRPr lang="en-ZA" dirty="0"/>
          </a:p>
        </p:txBody>
      </p:sp>
    </p:spTree>
    <p:extLst>
      <p:ext uri="{BB962C8B-B14F-4D97-AF65-F5344CB8AC3E}">
        <p14:creationId xmlns:p14="http://schemas.microsoft.com/office/powerpoint/2010/main" val="364572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D990-D319-4E06-A717-146F35E9C578}"/>
              </a:ext>
            </a:extLst>
          </p:cNvPr>
          <p:cNvSpPr>
            <a:spLocks noGrp="1"/>
          </p:cNvSpPr>
          <p:nvPr>
            <p:ph type="title"/>
          </p:nvPr>
        </p:nvSpPr>
        <p:spPr>
          <a:xfrm>
            <a:off x="4753737" y="1356668"/>
            <a:ext cx="4107431" cy="891540"/>
          </a:xfrm>
        </p:spPr>
        <p:txBody>
          <a:bodyPr>
            <a:normAutofit fontScale="90000"/>
          </a:bodyPr>
          <a:lstStyle/>
          <a:p>
            <a:pPr algn="r"/>
            <a:r>
              <a:rPr lang="en-ZA" dirty="0"/>
              <a:t>Kwashiorkor and the microbiome -</a:t>
            </a:r>
            <a:br>
              <a:rPr lang="en-ZA" dirty="0"/>
            </a:br>
            <a:r>
              <a:rPr lang="en-ZA" dirty="0"/>
              <a:t>The Malawian twin study</a:t>
            </a:r>
          </a:p>
        </p:txBody>
      </p:sp>
      <p:pic>
        <p:nvPicPr>
          <p:cNvPr id="6" name="Picture 5">
            <a:extLst>
              <a:ext uri="{FF2B5EF4-FFF2-40B4-BE49-F238E27FC236}">
                <a16:creationId xmlns:a16="http://schemas.microsoft.com/office/drawing/2014/main" id="{2486E433-BE0D-4534-BBD4-C7162202816B}"/>
              </a:ext>
            </a:extLst>
          </p:cNvPr>
          <p:cNvPicPr>
            <a:picLocks noChangeAspect="1"/>
          </p:cNvPicPr>
          <p:nvPr/>
        </p:nvPicPr>
        <p:blipFill>
          <a:blip r:embed="rId2"/>
          <a:stretch>
            <a:fillRect/>
          </a:stretch>
        </p:blipFill>
        <p:spPr>
          <a:xfrm>
            <a:off x="0" y="-65700"/>
            <a:ext cx="4932040" cy="6958748"/>
          </a:xfrm>
          <a:prstGeom prst="rect">
            <a:avLst/>
          </a:prstGeom>
        </p:spPr>
      </p:pic>
      <p:sp>
        <p:nvSpPr>
          <p:cNvPr id="7" name="TextBox 6">
            <a:extLst>
              <a:ext uri="{FF2B5EF4-FFF2-40B4-BE49-F238E27FC236}">
                <a16:creationId xmlns:a16="http://schemas.microsoft.com/office/drawing/2014/main" id="{932B288E-A3CB-48E5-83B4-6B2BA3376034}"/>
              </a:ext>
            </a:extLst>
          </p:cNvPr>
          <p:cNvSpPr txBox="1"/>
          <p:nvPr/>
        </p:nvSpPr>
        <p:spPr>
          <a:xfrm>
            <a:off x="7204322" y="3128918"/>
            <a:ext cx="1626279" cy="30008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ZA" sz="1350" dirty="0"/>
              <a:t>Smith. </a:t>
            </a:r>
            <a:r>
              <a:rPr lang="en-ZA" sz="1350" i="1" dirty="0"/>
              <a:t>Science. </a:t>
            </a:r>
            <a:r>
              <a:rPr lang="en-ZA" sz="1350" dirty="0"/>
              <a:t>2013</a:t>
            </a:r>
            <a:endParaRPr lang="en-ZA" sz="1350" i="1" dirty="0"/>
          </a:p>
        </p:txBody>
      </p:sp>
    </p:spTree>
    <p:extLst>
      <p:ext uri="{BB962C8B-B14F-4D97-AF65-F5344CB8AC3E}">
        <p14:creationId xmlns:p14="http://schemas.microsoft.com/office/powerpoint/2010/main" val="3088282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Malnutrition in RSA</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867911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779912" y="6093296"/>
            <a:ext cx="5112568" cy="523220"/>
          </a:xfrm>
          <a:prstGeom prst="rect">
            <a:avLst/>
          </a:prstGeom>
          <a:solidFill>
            <a:schemeClr val="bg2">
              <a:lumMod val="60000"/>
              <a:lumOff val="40000"/>
            </a:schemeClr>
          </a:solidFill>
        </p:spPr>
        <p:txBody>
          <a:bodyPr wrap="square">
            <a:spAutoFit/>
          </a:bodyPr>
          <a:lstStyle/>
          <a:p>
            <a:r>
              <a:rPr lang="en-ZA" sz="1400" dirty="0"/>
              <a:t>Jamieson L, Berry L &amp; Lake L (</a:t>
            </a:r>
            <a:r>
              <a:rPr lang="en-ZA" sz="1400" dirty="0" err="1"/>
              <a:t>eds</a:t>
            </a:r>
            <a:r>
              <a:rPr lang="en-ZA" sz="1400" dirty="0"/>
              <a:t>) (2017) South African Child Gauge 2017. Cape Town: Children’s Institute, University of Cape Town.</a:t>
            </a:r>
          </a:p>
        </p:txBody>
      </p:sp>
    </p:spTree>
    <p:extLst>
      <p:ext uri="{BB962C8B-B14F-4D97-AF65-F5344CB8AC3E}">
        <p14:creationId xmlns:p14="http://schemas.microsoft.com/office/powerpoint/2010/main" val="886465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Inequality</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412776"/>
            <a:ext cx="703966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79912" y="6093296"/>
            <a:ext cx="5112568" cy="523220"/>
          </a:xfrm>
          <a:prstGeom prst="rect">
            <a:avLst/>
          </a:prstGeom>
          <a:solidFill>
            <a:schemeClr val="bg2">
              <a:lumMod val="60000"/>
              <a:lumOff val="40000"/>
            </a:schemeClr>
          </a:solidFill>
        </p:spPr>
        <p:txBody>
          <a:bodyPr wrap="square">
            <a:spAutoFit/>
          </a:bodyPr>
          <a:lstStyle/>
          <a:p>
            <a:r>
              <a:rPr lang="en-ZA" sz="1400" dirty="0"/>
              <a:t>Jamieson L, Berry L &amp; Lake L (</a:t>
            </a:r>
            <a:r>
              <a:rPr lang="en-ZA" sz="1400" dirty="0" err="1"/>
              <a:t>eds</a:t>
            </a:r>
            <a:r>
              <a:rPr lang="en-ZA" sz="1400" dirty="0"/>
              <a:t>) (2017) South African Child Gauge 2017. Cape Town: Children’s Institute, University of Cape Town.</a:t>
            </a:r>
          </a:p>
        </p:txBody>
      </p:sp>
    </p:spTree>
    <p:extLst>
      <p:ext uri="{BB962C8B-B14F-4D97-AF65-F5344CB8AC3E}">
        <p14:creationId xmlns:p14="http://schemas.microsoft.com/office/powerpoint/2010/main" val="2730051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568952" cy="1143000"/>
          </a:xfrm>
        </p:spPr>
        <p:txBody>
          <a:bodyPr>
            <a:normAutofit fontScale="90000"/>
          </a:bodyPr>
          <a:lstStyle/>
          <a:p>
            <a:r>
              <a:rPr lang="en-US" dirty="0"/>
              <a:t>Moderate and severe acute malnutrition (in children 6 to 60 months)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0561269"/>
              </p:ext>
            </p:extLst>
          </p:nvPr>
        </p:nvGraphicFramePr>
        <p:xfrm>
          <a:off x="437923" y="2276872"/>
          <a:ext cx="7858180" cy="2140568"/>
        </p:xfrm>
        <a:graphic>
          <a:graphicData uri="http://schemas.openxmlformats.org/drawingml/2006/table">
            <a:tbl>
              <a:tblPr firstRow="1" bandRow="1">
                <a:tableStyleId>{5C22544A-7EE6-4342-B048-85BDC9FD1C3A}</a:tableStyleId>
              </a:tblPr>
              <a:tblGrid>
                <a:gridCol w="1964545">
                  <a:extLst>
                    <a:ext uri="{9D8B030D-6E8A-4147-A177-3AD203B41FA5}">
                      <a16:colId xmlns:a16="http://schemas.microsoft.com/office/drawing/2014/main" val="20000"/>
                    </a:ext>
                  </a:extLst>
                </a:gridCol>
                <a:gridCol w="1964545">
                  <a:extLst>
                    <a:ext uri="{9D8B030D-6E8A-4147-A177-3AD203B41FA5}">
                      <a16:colId xmlns:a16="http://schemas.microsoft.com/office/drawing/2014/main" val="20001"/>
                    </a:ext>
                  </a:extLst>
                </a:gridCol>
                <a:gridCol w="1964545">
                  <a:extLst>
                    <a:ext uri="{9D8B030D-6E8A-4147-A177-3AD203B41FA5}">
                      <a16:colId xmlns:a16="http://schemas.microsoft.com/office/drawing/2014/main" val="20002"/>
                    </a:ext>
                  </a:extLst>
                </a:gridCol>
                <a:gridCol w="1964545">
                  <a:extLst>
                    <a:ext uri="{9D8B030D-6E8A-4147-A177-3AD203B41FA5}">
                      <a16:colId xmlns:a16="http://schemas.microsoft.com/office/drawing/2014/main" val="20003"/>
                    </a:ext>
                  </a:extLst>
                </a:gridCol>
              </a:tblGrid>
              <a:tr h="860408">
                <a:tc>
                  <a:txBody>
                    <a:bodyPr/>
                    <a:lstStyle/>
                    <a:p>
                      <a:r>
                        <a:rPr lang="en-US" dirty="0"/>
                        <a:t>Assessment</a:t>
                      </a:r>
                      <a:endParaRPr lang="en-GB" dirty="0"/>
                    </a:p>
                  </a:txBody>
                  <a:tcPr/>
                </a:tc>
                <a:tc>
                  <a:txBody>
                    <a:bodyPr/>
                    <a:lstStyle/>
                    <a:p>
                      <a:pPr algn="ctr"/>
                      <a:r>
                        <a:rPr lang="en-US" dirty="0"/>
                        <a:t>Weight for height</a:t>
                      </a:r>
                      <a:endParaRPr lang="en-GB" dirty="0"/>
                    </a:p>
                    <a:p>
                      <a:pPr algn="ctr"/>
                      <a:r>
                        <a:rPr lang="en-US" dirty="0"/>
                        <a:t>Z-score</a:t>
                      </a:r>
                      <a:endParaRPr lang="en-GB" dirty="0"/>
                    </a:p>
                  </a:txBody>
                  <a:tcPr/>
                </a:tc>
                <a:tc>
                  <a:txBody>
                    <a:bodyPr/>
                    <a:lstStyle/>
                    <a:p>
                      <a:pPr algn="ctr"/>
                      <a:r>
                        <a:rPr lang="en-US" dirty="0"/>
                        <a:t>MUAC</a:t>
                      </a:r>
                      <a:endParaRPr lang="en-GB" dirty="0"/>
                    </a:p>
                  </a:txBody>
                  <a:tcPr/>
                </a:tc>
                <a:tc>
                  <a:txBody>
                    <a:bodyPr/>
                    <a:lstStyle/>
                    <a:p>
                      <a:pPr algn="ctr"/>
                      <a:r>
                        <a:rPr lang="en-US" dirty="0"/>
                        <a:t>Other</a:t>
                      </a:r>
                      <a:endParaRPr lang="en-GB" dirty="0"/>
                    </a:p>
                  </a:txBody>
                  <a:tcPr/>
                </a:tc>
                <a:extLst>
                  <a:ext uri="{0D108BD9-81ED-4DB2-BD59-A6C34878D82A}">
                    <a16:rowId xmlns:a16="http://schemas.microsoft.com/office/drawing/2014/main" val="10000"/>
                  </a:ext>
                </a:extLst>
              </a:tr>
              <a:tr h="498490">
                <a:tc>
                  <a:txBody>
                    <a:bodyPr/>
                    <a:lstStyle/>
                    <a:p>
                      <a:r>
                        <a:rPr lang="en-US" dirty="0"/>
                        <a:t>Moderate malnutrition</a:t>
                      </a:r>
                      <a:endParaRPr lang="en-GB" dirty="0">
                        <a:solidFill>
                          <a:schemeClr val="tx1"/>
                        </a:solidFill>
                      </a:endParaRPr>
                    </a:p>
                  </a:txBody>
                  <a:tcPr/>
                </a:tc>
                <a:tc>
                  <a:txBody>
                    <a:bodyPr/>
                    <a:lstStyle/>
                    <a:p>
                      <a:pPr algn="ctr"/>
                      <a:r>
                        <a:rPr lang="en-US" dirty="0"/>
                        <a:t>-2 to -3</a:t>
                      </a:r>
                      <a:endParaRPr lang="en-GB" dirty="0">
                        <a:solidFill>
                          <a:schemeClr val="tx1"/>
                        </a:solidFill>
                      </a:endParaRPr>
                    </a:p>
                  </a:txBody>
                  <a:tcPr/>
                </a:tc>
                <a:tc>
                  <a:txBody>
                    <a:bodyPr/>
                    <a:lstStyle/>
                    <a:p>
                      <a:pPr algn="ctr"/>
                      <a:r>
                        <a:rPr lang="en-US" dirty="0"/>
                        <a:t>11.5 – 12.5cm</a:t>
                      </a:r>
                      <a:endParaRPr lang="en-GB" dirty="0">
                        <a:solidFill>
                          <a:schemeClr val="tx1"/>
                        </a:solidFill>
                      </a:endParaRPr>
                    </a:p>
                  </a:txBody>
                  <a:tcPr/>
                </a:tc>
                <a:tc>
                  <a:txBody>
                    <a:bodyPr/>
                    <a:lstStyle/>
                    <a:p>
                      <a:pPr algn="ctr"/>
                      <a:endParaRPr lang="en-GB" dirty="0">
                        <a:solidFill>
                          <a:schemeClr val="tx1"/>
                        </a:solidFill>
                      </a:endParaRPr>
                    </a:p>
                  </a:txBody>
                  <a:tcPr/>
                </a:tc>
                <a:extLst>
                  <a:ext uri="{0D108BD9-81ED-4DB2-BD59-A6C34878D82A}">
                    <a16:rowId xmlns:a16="http://schemas.microsoft.com/office/drawing/2014/main" val="10001"/>
                  </a:ext>
                </a:extLst>
              </a:tr>
              <a:tr h="498490">
                <a:tc>
                  <a:txBody>
                    <a:bodyPr/>
                    <a:lstStyle/>
                    <a:p>
                      <a:r>
                        <a:rPr lang="en-US" dirty="0"/>
                        <a:t>Severe malnutrition</a:t>
                      </a:r>
                      <a:endParaRPr lang="en-GB" dirty="0">
                        <a:solidFill>
                          <a:schemeClr val="tx1"/>
                        </a:solidFill>
                      </a:endParaRPr>
                    </a:p>
                  </a:txBody>
                  <a:tcPr/>
                </a:tc>
                <a:tc>
                  <a:txBody>
                    <a:bodyPr/>
                    <a:lstStyle/>
                    <a:p>
                      <a:pPr algn="ctr"/>
                      <a:r>
                        <a:rPr lang="en-US" dirty="0"/>
                        <a:t>&lt; -3</a:t>
                      </a:r>
                      <a:endParaRPr lang="en-GB" dirty="0">
                        <a:solidFill>
                          <a:schemeClr val="tx1"/>
                        </a:solidFill>
                      </a:endParaRPr>
                    </a:p>
                  </a:txBody>
                  <a:tcPr/>
                </a:tc>
                <a:tc>
                  <a:txBody>
                    <a:bodyPr/>
                    <a:lstStyle/>
                    <a:p>
                      <a:pPr algn="ctr"/>
                      <a:r>
                        <a:rPr lang="en-US" dirty="0"/>
                        <a:t>&lt;11.5cm</a:t>
                      </a:r>
                      <a:endParaRPr lang="en-GB" dirty="0">
                        <a:solidFill>
                          <a:schemeClr val="tx1"/>
                        </a:solidFill>
                      </a:endParaRPr>
                    </a:p>
                  </a:txBody>
                  <a:tcPr/>
                </a:tc>
                <a:tc>
                  <a:txBody>
                    <a:bodyPr/>
                    <a:lstStyle/>
                    <a:p>
                      <a:pPr algn="ctr"/>
                      <a:r>
                        <a:rPr lang="en-US" dirty="0"/>
                        <a:t>Visible</a:t>
                      </a:r>
                      <a:r>
                        <a:rPr lang="en-US" baseline="0" dirty="0"/>
                        <a:t> wasting or bipedal </a:t>
                      </a:r>
                      <a:r>
                        <a:rPr lang="en-US" baseline="0" dirty="0" err="1"/>
                        <a:t>oedema</a:t>
                      </a:r>
                      <a:endParaRPr lang="en-GB" dirty="0">
                        <a:solidFill>
                          <a:schemeClr val="tx1"/>
                        </a:solidFill>
                      </a:endParaRPr>
                    </a:p>
                  </a:txBody>
                  <a:tcPr/>
                </a:tc>
                <a:extLst>
                  <a:ext uri="{0D108BD9-81ED-4DB2-BD59-A6C34878D82A}">
                    <a16:rowId xmlns:a16="http://schemas.microsoft.com/office/drawing/2014/main" val="10002"/>
                  </a:ext>
                </a:extLst>
              </a:tr>
            </a:tbl>
          </a:graphicData>
        </a:graphic>
      </p:graphicFrame>
      <p:sp>
        <p:nvSpPr>
          <p:cNvPr id="3" name="TextBox 2"/>
          <p:cNvSpPr txBox="1"/>
          <p:nvPr/>
        </p:nvSpPr>
        <p:spPr>
          <a:xfrm>
            <a:off x="7020272" y="4524294"/>
            <a:ext cx="1259704" cy="369332"/>
          </a:xfrm>
          <a:prstGeom prst="rect">
            <a:avLst/>
          </a:prstGeom>
          <a:noFill/>
          <a:ln>
            <a:solidFill>
              <a:schemeClr val="tx1"/>
            </a:solidFill>
          </a:ln>
        </p:spPr>
        <p:txBody>
          <a:bodyPr wrap="none" rtlCol="0">
            <a:spAutoFit/>
          </a:bodyPr>
          <a:lstStyle/>
          <a:p>
            <a:r>
              <a:rPr lang="en-ZA" dirty="0"/>
              <a:t>WHO, 2009</a:t>
            </a:r>
            <a:endParaRPr lang="en-GB" dirty="0"/>
          </a:p>
        </p:txBody>
      </p:sp>
      <p:pic>
        <p:nvPicPr>
          <p:cNvPr id="6146" name="Picture 2" descr="C:\Users\user\Pictures\2010\May - Aug '10\DSC_26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538128"/>
            <a:ext cx="4176464" cy="22900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51920" y="5013176"/>
            <a:ext cx="14401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994096"/>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123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SAM and mortality</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52017" y="1600200"/>
            <a:ext cx="543996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04048" y="6237312"/>
            <a:ext cx="2440989" cy="369332"/>
          </a:xfrm>
          <a:prstGeom prst="rect">
            <a:avLst/>
          </a:prstGeom>
          <a:noFill/>
        </p:spPr>
        <p:txBody>
          <a:bodyPr wrap="none" rtlCol="0">
            <a:spAutoFit/>
          </a:bodyPr>
          <a:lstStyle/>
          <a:p>
            <a:r>
              <a:rPr lang="en-ZA" dirty="0"/>
              <a:t>Black et al. </a:t>
            </a:r>
            <a:r>
              <a:rPr lang="en-ZA" i="1" dirty="0"/>
              <a:t>Lancet,</a:t>
            </a:r>
            <a:r>
              <a:rPr lang="en-ZA" dirty="0"/>
              <a:t> 2008</a:t>
            </a:r>
          </a:p>
        </p:txBody>
      </p:sp>
    </p:spTree>
    <p:extLst>
      <p:ext uri="{BB962C8B-B14F-4D97-AF65-F5344CB8AC3E}">
        <p14:creationId xmlns:p14="http://schemas.microsoft.com/office/powerpoint/2010/main" val="522728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a:t>Pathophysiology</a:t>
            </a:r>
          </a:p>
        </p:txBody>
      </p:sp>
      <p:sp>
        <p:nvSpPr>
          <p:cNvPr id="5" name="Text Placeholder 4"/>
          <p:cNvSpPr>
            <a:spLocks noGrp="1"/>
          </p:cNvSpPr>
          <p:nvPr>
            <p:ph type="body" idx="1"/>
          </p:nvPr>
        </p:nvSpPr>
        <p:spPr/>
        <p:txBody>
          <a:bodyPr/>
          <a:lstStyle/>
          <a:p>
            <a:endParaRPr lang="en-ZA"/>
          </a:p>
        </p:txBody>
      </p:sp>
    </p:spTree>
    <p:extLst>
      <p:ext uri="{BB962C8B-B14F-4D97-AF65-F5344CB8AC3E}">
        <p14:creationId xmlns:p14="http://schemas.microsoft.com/office/powerpoint/2010/main" val="2025942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Reductive adaptation</a:t>
            </a:r>
          </a:p>
        </p:txBody>
      </p:sp>
      <p:sp>
        <p:nvSpPr>
          <p:cNvPr id="3" name="Content Placeholder 2"/>
          <p:cNvSpPr>
            <a:spLocks noGrp="1"/>
          </p:cNvSpPr>
          <p:nvPr>
            <p:ph idx="1"/>
          </p:nvPr>
        </p:nvSpPr>
        <p:spPr/>
        <p:txBody>
          <a:bodyPr/>
          <a:lstStyle/>
          <a:p>
            <a:r>
              <a:rPr lang="en-ZA" dirty="0"/>
              <a:t>Low intake leads to</a:t>
            </a:r>
          </a:p>
          <a:p>
            <a:pPr lvl="1"/>
            <a:r>
              <a:rPr lang="en-ZA" dirty="0"/>
              <a:t>Catabolism</a:t>
            </a:r>
          </a:p>
          <a:p>
            <a:pPr lvl="1"/>
            <a:r>
              <a:rPr lang="en-ZA" dirty="0"/>
              <a:t>“shutting down” of metabolic processes</a:t>
            </a:r>
          </a:p>
          <a:p>
            <a:r>
              <a:rPr lang="en-ZA" dirty="0"/>
              <a:t>Energy conservation</a:t>
            </a:r>
          </a:p>
          <a:p>
            <a:pPr lvl="1"/>
            <a:r>
              <a:rPr lang="en-ZA" dirty="0"/>
              <a:t>Reducing activity &amp; growth</a:t>
            </a:r>
          </a:p>
          <a:p>
            <a:pPr lvl="1"/>
            <a:r>
              <a:rPr lang="en-ZA" dirty="0"/>
              <a:t>Decreased basal metabolism (protein turnover, ATP pump activity and number)</a:t>
            </a:r>
          </a:p>
          <a:p>
            <a:pPr lvl="1"/>
            <a:r>
              <a:rPr lang="en-ZA" dirty="0"/>
              <a:t>Reducing inflammatory responses</a:t>
            </a:r>
          </a:p>
        </p:txBody>
      </p:sp>
    </p:spTree>
    <p:extLst>
      <p:ext uri="{BB962C8B-B14F-4D97-AF65-F5344CB8AC3E}">
        <p14:creationId xmlns:p14="http://schemas.microsoft.com/office/powerpoint/2010/main" val="1412217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Consequences</a:t>
            </a:r>
          </a:p>
        </p:txBody>
      </p:sp>
      <p:sp>
        <p:nvSpPr>
          <p:cNvPr id="3" name="Content Placeholder 2"/>
          <p:cNvSpPr>
            <a:spLocks noGrp="1"/>
          </p:cNvSpPr>
          <p:nvPr>
            <p:ph idx="1"/>
          </p:nvPr>
        </p:nvSpPr>
        <p:spPr/>
        <p:txBody>
          <a:bodyPr/>
          <a:lstStyle/>
          <a:p>
            <a:r>
              <a:rPr lang="en-ZA" dirty="0"/>
              <a:t>Reductions in:</a:t>
            </a:r>
          </a:p>
          <a:p>
            <a:pPr lvl="1"/>
            <a:r>
              <a:rPr lang="en-ZA" dirty="0"/>
              <a:t>Liver: gluconeogenesis, protein synthesis</a:t>
            </a:r>
          </a:p>
          <a:p>
            <a:pPr lvl="1"/>
            <a:r>
              <a:rPr lang="en-ZA" dirty="0"/>
              <a:t>Kidneys: sodium and fluid excretion</a:t>
            </a:r>
          </a:p>
          <a:p>
            <a:pPr lvl="1"/>
            <a:r>
              <a:rPr lang="en-ZA" dirty="0"/>
              <a:t>Heart: cardiac output</a:t>
            </a:r>
          </a:p>
          <a:p>
            <a:pPr lvl="1"/>
            <a:r>
              <a:rPr lang="en-ZA" dirty="0"/>
              <a:t>Gut: enzymes, motility, absorptive capacity</a:t>
            </a:r>
          </a:p>
          <a:p>
            <a:pPr lvl="1"/>
            <a:r>
              <a:rPr lang="en-ZA" dirty="0"/>
              <a:t>Immune response</a:t>
            </a:r>
          </a:p>
          <a:p>
            <a:pPr lvl="1"/>
            <a:r>
              <a:rPr lang="en-ZA" dirty="0"/>
              <a:t>ATP activity </a:t>
            </a:r>
            <a:r>
              <a:rPr lang="en-ZA" dirty="0">
                <a:sym typeface="Wingdings" panose="05000000000000000000" pitchFamily="2" charset="2"/>
              </a:rPr>
              <a:t> K+ loss, Na+ excess</a:t>
            </a:r>
            <a:endParaRPr lang="en-ZA" dirty="0"/>
          </a:p>
        </p:txBody>
      </p:sp>
    </p:spTree>
    <p:extLst>
      <p:ext uri="{BB962C8B-B14F-4D97-AF65-F5344CB8AC3E}">
        <p14:creationId xmlns:p14="http://schemas.microsoft.com/office/powerpoint/2010/main" val="2960665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Implications for clinical management</a:t>
            </a:r>
          </a:p>
        </p:txBody>
      </p:sp>
      <p:sp>
        <p:nvSpPr>
          <p:cNvPr id="3" name="Content Placeholder 2"/>
          <p:cNvSpPr>
            <a:spLocks noGrp="1"/>
          </p:cNvSpPr>
          <p:nvPr>
            <p:ph idx="1"/>
          </p:nvPr>
        </p:nvSpPr>
        <p:spPr/>
        <p:txBody>
          <a:bodyPr/>
          <a:lstStyle/>
          <a:p>
            <a:r>
              <a:rPr lang="en-ZA" dirty="0"/>
              <a:t>Risk of death from:</a:t>
            </a:r>
          </a:p>
          <a:p>
            <a:pPr lvl="1"/>
            <a:r>
              <a:rPr lang="en-ZA" dirty="0"/>
              <a:t>Hypoglycaemia</a:t>
            </a:r>
          </a:p>
          <a:p>
            <a:pPr lvl="1"/>
            <a:r>
              <a:rPr lang="en-ZA" dirty="0"/>
              <a:t>Hypothermia</a:t>
            </a:r>
          </a:p>
          <a:p>
            <a:pPr lvl="1"/>
            <a:r>
              <a:rPr lang="en-ZA" dirty="0"/>
              <a:t>Hypokalaemia</a:t>
            </a:r>
          </a:p>
          <a:p>
            <a:pPr lvl="1"/>
            <a:r>
              <a:rPr lang="en-ZA" dirty="0"/>
              <a:t>Cardiac failure</a:t>
            </a:r>
          </a:p>
          <a:p>
            <a:pPr lvl="1"/>
            <a:r>
              <a:rPr lang="en-ZA" dirty="0"/>
              <a:t>Sepsis</a:t>
            </a:r>
          </a:p>
        </p:txBody>
      </p:sp>
    </p:spTree>
    <p:extLst>
      <p:ext uri="{BB962C8B-B14F-4D97-AF65-F5344CB8AC3E}">
        <p14:creationId xmlns:p14="http://schemas.microsoft.com/office/powerpoint/2010/main" val="3074222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646446" y="500062"/>
            <a:ext cx="7783180" cy="5665241"/>
          </a:xfrm>
          <a:prstGeom prst="rect">
            <a:avLst/>
          </a:prstGeom>
          <a:noFill/>
          <a:ln w="9525">
            <a:noFill/>
            <a:miter lim="800000"/>
            <a:headEnd/>
            <a:tailEnd/>
          </a:ln>
        </p:spPr>
      </p:pic>
    </p:spTree>
    <p:extLst>
      <p:ext uri="{BB962C8B-B14F-4D97-AF65-F5344CB8AC3E}">
        <p14:creationId xmlns:p14="http://schemas.microsoft.com/office/powerpoint/2010/main" val="1748294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a:t>Management</a:t>
            </a:r>
          </a:p>
        </p:txBody>
      </p:sp>
      <p:sp>
        <p:nvSpPr>
          <p:cNvPr id="5" name="Text Placeholder 4"/>
          <p:cNvSpPr>
            <a:spLocks noGrp="1"/>
          </p:cNvSpPr>
          <p:nvPr>
            <p:ph type="body" idx="1"/>
          </p:nvPr>
        </p:nvSpPr>
        <p:spPr/>
        <p:txBody>
          <a:bodyPr/>
          <a:lstStyle/>
          <a:p>
            <a:endParaRPr lang="en-ZA"/>
          </a:p>
        </p:txBody>
      </p:sp>
    </p:spTree>
    <p:extLst>
      <p:ext uri="{BB962C8B-B14F-4D97-AF65-F5344CB8AC3E}">
        <p14:creationId xmlns:p14="http://schemas.microsoft.com/office/powerpoint/2010/main" val="541063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WHO 10 steps</a:t>
            </a:r>
          </a:p>
        </p:txBody>
      </p:sp>
      <p:sp>
        <p:nvSpPr>
          <p:cNvPr id="3" name="Content Placeholder 2"/>
          <p:cNvSpPr>
            <a:spLocks noGrp="1"/>
          </p:cNvSpPr>
          <p:nvPr>
            <p:ph idx="1"/>
          </p:nvPr>
        </p:nvSpPr>
        <p:spPr/>
        <p:txBody>
          <a:bodyPr/>
          <a:lstStyle/>
          <a:p>
            <a:endParaRPr lang="en-ZA"/>
          </a:p>
        </p:txBody>
      </p:sp>
      <p:pic>
        <p:nvPicPr>
          <p:cNvPr id="10242" name="Picture 2" descr="Image result for who 10 steps malnutr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2" y="2060848"/>
            <a:ext cx="8947043"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119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Early management</a:t>
            </a:r>
          </a:p>
        </p:txBody>
      </p:sp>
      <p:sp>
        <p:nvSpPr>
          <p:cNvPr id="3" name="Content Placeholder 2"/>
          <p:cNvSpPr>
            <a:spLocks noGrp="1"/>
          </p:cNvSpPr>
          <p:nvPr>
            <p:ph idx="1"/>
          </p:nvPr>
        </p:nvSpPr>
        <p:spPr/>
        <p:txBody>
          <a:bodyPr/>
          <a:lstStyle/>
          <a:p>
            <a:r>
              <a:rPr lang="en-ZA" dirty="0"/>
              <a:t>Hypoglycaemia:</a:t>
            </a:r>
          </a:p>
          <a:p>
            <a:pPr lvl="1"/>
            <a:r>
              <a:rPr lang="en-ZA" dirty="0"/>
              <a:t>Feed immediately (8-10 ml/kg starter formula / F75)</a:t>
            </a:r>
          </a:p>
          <a:p>
            <a:pPr lvl="1"/>
            <a:r>
              <a:rPr lang="en-ZA" dirty="0"/>
              <a:t>Feed often (100 – 130 ml/kg/day)</a:t>
            </a:r>
          </a:p>
          <a:p>
            <a:pPr lvl="1"/>
            <a:r>
              <a:rPr lang="en-ZA" dirty="0"/>
              <a:t>Monitor HGTs</a:t>
            </a:r>
          </a:p>
          <a:p>
            <a:r>
              <a:rPr lang="en-ZA" dirty="0"/>
              <a:t>Hypothermia:</a:t>
            </a:r>
          </a:p>
          <a:p>
            <a:pPr lvl="1"/>
            <a:r>
              <a:rPr lang="en-ZA" dirty="0"/>
              <a:t>Incubator, Bair Hugger, </a:t>
            </a:r>
            <a:r>
              <a:rPr lang="en-ZA" dirty="0" err="1"/>
              <a:t>etc</a:t>
            </a:r>
            <a:endParaRPr lang="en-ZA" dirty="0"/>
          </a:p>
          <a:p>
            <a:pPr lvl="1"/>
            <a:r>
              <a:rPr lang="en-ZA" dirty="0"/>
              <a:t>KMC</a:t>
            </a:r>
          </a:p>
        </p:txBody>
      </p:sp>
    </p:spTree>
    <p:extLst>
      <p:ext uri="{BB962C8B-B14F-4D97-AF65-F5344CB8AC3E}">
        <p14:creationId xmlns:p14="http://schemas.microsoft.com/office/powerpoint/2010/main" val="45626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Early management </a:t>
            </a:r>
            <a:r>
              <a:rPr lang="en-ZA" dirty="0" err="1"/>
              <a:t>ctd</a:t>
            </a:r>
            <a:endParaRPr lang="en-ZA" dirty="0"/>
          </a:p>
        </p:txBody>
      </p:sp>
      <p:sp>
        <p:nvSpPr>
          <p:cNvPr id="3" name="Content Placeholder 2"/>
          <p:cNvSpPr>
            <a:spLocks noGrp="1"/>
          </p:cNvSpPr>
          <p:nvPr>
            <p:ph idx="1"/>
          </p:nvPr>
        </p:nvSpPr>
        <p:spPr>
          <a:xfrm>
            <a:off x="457200" y="1600200"/>
            <a:ext cx="8229600" cy="4709120"/>
          </a:xfrm>
        </p:spPr>
        <p:txBody>
          <a:bodyPr>
            <a:normAutofit fontScale="92500" lnSpcReduction="10000"/>
          </a:bodyPr>
          <a:lstStyle/>
          <a:p>
            <a:r>
              <a:rPr lang="en-ZA" dirty="0"/>
              <a:t>Fluids:</a:t>
            </a:r>
          </a:p>
          <a:p>
            <a:pPr lvl="1"/>
            <a:r>
              <a:rPr lang="en-ZA" dirty="0"/>
              <a:t>IV only if shocked</a:t>
            </a:r>
          </a:p>
          <a:p>
            <a:pPr lvl="1"/>
            <a:r>
              <a:rPr lang="en-ZA" dirty="0"/>
              <a:t>Be wary of sodium content – use </a:t>
            </a:r>
            <a:r>
              <a:rPr lang="en-ZA" dirty="0" err="1"/>
              <a:t>ReSolMal</a:t>
            </a:r>
            <a:endParaRPr lang="en-ZA" dirty="0"/>
          </a:p>
          <a:p>
            <a:pPr lvl="1"/>
            <a:r>
              <a:rPr lang="en-ZA" dirty="0"/>
              <a:t>Rehydrate slowly</a:t>
            </a:r>
          </a:p>
          <a:p>
            <a:pPr lvl="1"/>
            <a:r>
              <a:rPr lang="en-ZA" dirty="0"/>
              <a:t>Monitor frequently</a:t>
            </a:r>
          </a:p>
          <a:p>
            <a:r>
              <a:rPr lang="en-ZA" dirty="0"/>
              <a:t>Shock:</a:t>
            </a:r>
          </a:p>
          <a:p>
            <a:pPr lvl="1"/>
            <a:r>
              <a:rPr lang="en-ZA" dirty="0"/>
              <a:t>IV bolus: R/L at 15 ml/kg over 1 hour (can be repeated once)</a:t>
            </a:r>
          </a:p>
          <a:p>
            <a:pPr lvl="1"/>
            <a:r>
              <a:rPr lang="en-ZA" dirty="0"/>
              <a:t>Monitor HR, RR, BP</a:t>
            </a:r>
          </a:p>
          <a:p>
            <a:pPr lvl="1"/>
            <a:r>
              <a:rPr lang="en-ZA" dirty="0"/>
              <a:t>Consider septic shock</a:t>
            </a:r>
          </a:p>
          <a:p>
            <a:pPr lvl="1"/>
            <a:endParaRPr lang="en-ZA" dirty="0"/>
          </a:p>
        </p:txBody>
      </p:sp>
    </p:spTree>
    <p:extLst>
      <p:ext uri="{BB962C8B-B14F-4D97-AF65-F5344CB8AC3E}">
        <p14:creationId xmlns:p14="http://schemas.microsoft.com/office/powerpoint/2010/main" val="1457144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err="1"/>
              <a:t>Hypovolaemic</a:t>
            </a:r>
            <a:r>
              <a:rPr lang="en-ZA" dirty="0"/>
              <a:t> Shock Trial</a:t>
            </a:r>
            <a:endParaRPr lang="en-GB" dirty="0"/>
          </a:p>
        </p:txBody>
      </p:sp>
      <p:sp>
        <p:nvSpPr>
          <p:cNvPr id="4" name="Content Placeholder 3"/>
          <p:cNvSpPr>
            <a:spLocks noGrp="1"/>
          </p:cNvSpPr>
          <p:nvPr>
            <p:ph sz="half" idx="1"/>
          </p:nvPr>
        </p:nvSpPr>
        <p:spPr>
          <a:xfrm>
            <a:off x="457200" y="1600200"/>
            <a:ext cx="4258816" cy="4525963"/>
          </a:xfrm>
        </p:spPr>
        <p:txBody>
          <a:bodyPr>
            <a:normAutofit/>
          </a:bodyPr>
          <a:lstStyle/>
          <a:p>
            <a:r>
              <a:rPr lang="en-ZA" dirty="0"/>
              <a:t>WHO:</a:t>
            </a:r>
          </a:p>
          <a:p>
            <a:pPr lvl="1"/>
            <a:r>
              <a:rPr lang="en-ZA" dirty="0"/>
              <a:t>15ml/kg HSD/5D bolus over 1 hour, max 2</a:t>
            </a:r>
          </a:p>
          <a:p>
            <a:r>
              <a:rPr lang="en-ZA" dirty="0"/>
              <a:t>Experimental group:</a:t>
            </a:r>
          </a:p>
          <a:p>
            <a:pPr lvl="1"/>
            <a:r>
              <a:rPr lang="en-ZA" dirty="0"/>
              <a:t>10ml/kg RL bolus half-hourly, max 4</a:t>
            </a:r>
          </a:p>
          <a:p>
            <a:r>
              <a:rPr lang="en-ZA" dirty="0"/>
              <a:t>Trial terminated early because of high mortality and high prevalence of unresolved shock</a:t>
            </a:r>
          </a:p>
          <a:p>
            <a:endParaRPr lang="en-ZA" dirty="0"/>
          </a:p>
          <a:p>
            <a:endParaRPr lang="en-GB" dirty="0"/>
          </a:p>
        </p:txBody>
      </p:sp>
      <p:sp>
        <p:nvSpPr>
          <p:cNvPr id="5" name="Content Placeholder 4"/>
          <p:cNvSpPr>
            <a:spLocks noGrp="1"/>
          </p:cNvSpPr>
          <p:nvPr>
            <p:ph sz="half" idx="2"/>
          </p:nvPr>
        </p:nvSpPr>
        <p:spPr/>
        <p:txBody>
          <a:bodyPr>
            <a:normAutofit/>
          </a:bodyPr>
          <a:lstStyle/>
          <a:p>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628801"/>
            <a:ext cx="4248471" cy="39604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571523" y="5733256"/>
            <a:ext cx="2320956" cy="338554"/>
          </a:xfrm>
          <a:prstGeom prst="rect">
            <a:avLst/>
          </a:prstGeom>
          <a:noFill/>
          <a:ln>
            <a:solidFill>
              <a:schemeClr val="tx1"/>
            </a:solidFill>
          </a:ln>
        </p:spPr>
        <p:txBody>
          <a:bodyPr wrap="none" rtlCol="0">
            <a:spAutoFit/>
          </a:bodyPr>
          <a:lstStyle/>
          <a:p>
            <a:r>
              <a:rPr lang="en-ZA" sz="1600" dirty="0" err="1"/>
              <a:t>Akech</a:t>
            </a:r>
            <a:r>
              <a:rPr lang="en-ZA" sz="1600" dirty="0"/>
              <a:t>, </a:t>
            </a:r>
            <a:r>
              <a:rPr lang="en-ZA" sz="1600" i="1" dirty="0"/>
              <a:t>BMC </a:t>
            </a:r>
            <a:r>
              <a:rPr lang="en-ZA" sz="1600" i="1" dirty="0" err="1"/>
              <a:t>Pediatr</a:t>
            </a:r>
            <a:r>
              <a:rPr lang="en-ZA" sz="1600" i="1" dirty="0"/>
              <a:t>,</a:t>
            </a:r>
            <a:r>
              <a:rPr lang="en-ZA" sz="1600" dirty="0"/>
              <a:t> 2010</a:t>
            </a:r>
            <a:endParaRPr lang="en-GB" sz="1600" dirty="0"/>
          </a:p>
        </p:txBody>
      </p:sp>
    </p:spTree>
    <p:extLst>
      <p:ext uri="{BB962C8B-B14F-4D97-AF65-F5344CB8AC3E}">
        <p14:creationId xmlns:p14="http://schemas.microsoft.com/office/powerpoint/2010/main" val="2273755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Further management</a:t>
            </a:r>
          </a:p>
        </p:txBody>
      </p:sp>
      <p:sp>
        <p:nvSpPr>
          <p:cNvPr id="3" name="Content Placeholder 2"/>
          <p:cNvSpPr>
            <a:spLocks noGrp="1"/>
          </p:cNvSpPr>
          <p:nvPr>
            <p:ph idx="1"/>
          </p:nvPr>
        </p:nvSpPr>
        <p:spPr/>
        <p:txBody>
          <a:bodyPr/>
          <a:lstStyle/>
          <a:p>
            <a:r>
              <a:rPr lang="en-ZA" dirty="0"/>
              <a:t>Anaemia: transfuse only if </a:t>
            </a:r>
            <a:r>
              <a:rPr lang="en-ZA" dirty="0" err="1"/>
              <a:t>Hb</a:t>
            </a:r>
            <a:r>
              <a:rPr lang="en-ZA" dirty="0"/>
              <a:t>&lt;4g/</a:t>
            </a:r>
            <a:r>
              <a:rPr lang="en-ZA" dirty="0" err="1"/>
              <a:t>dL</a:t>
            </a:r>
            <a:endParaRPr lang="en-ZA" dirty="0"/>
          </a:p>
          <a:p>
            <a:r>
              <a:rPr lang="en-ZA" dirty="0"/>
              <a:t>Antibiotics: assume infection</a:t>
            </a:r>
          </a:p>
          <a:p>
            <a:r>
              <a:rPr lang="en-ZA" dirty="0"/>
              <a:t>Feeds: start low, go slow, increase once clinical improvement</a:t>
            </a:r>
          </a:p>
          <a:p>
            <a:r>
              <a:rPr lang="en-ZA" dirty="0"/>
              <a:t>Electrolytes &amp; micronutrients: replace K+, Zinc, Magnesium, Copper, Selenium, MVT</a:t>
            </a:r>
          </a:p>
          <a:p>
            <a:r>
              <a:rPr lang="en-ZA" dirty="0"/>
              <a:t>DEF T&amp;H: Don’t forget TB &amp; HIV</a:t>
            </a:r>
          </a:p>
        </p:txBody>
      </p:sp>
    </p:spTree>
    <p:extLst>
      <p:ext uri="{BB962C8B-B14F-4D97-AF65-F5344CB8AC3E}">
        <p14:creationId xmlns:p14="http://schemas.microsoft.com/office/powerpoint/2010/main" val="1096174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Outcomes</a:t>
            </a:r>
          </a:p>
        </p:txBody>
      </p:sp>
      <p:sp>
        <p:nvSpPr>
          <p:cNvPr id="4" name="Text Placeholder 3"/>
          <p:cNvSpPr>
            <a:spLocks noGrp="1"/>
          </p:cNvSpPr>
          <p:nvPr>
            <p:ph type="body" idx="1"/>
          </p:nvPr>
        </p:nvSpPr>
        <p:spPr/>
        <p:txBody>
          <a:bodyPr/>
          <a:lstStyle/>
          <a:p>
            <a:r>
              <a:rPr lang="en-ZA" dirty="0"/>
              <a:t>Looking at Case Fatality Rates</a:t>
            </a:r>
          </a:p>
        </p:txBody>
      </p:sp>
    </p:spTree>
    <p:extLst>
      <p:ext uri="{BB962C8B-B14F-4D97-AF65-F5344CB8AC3E}">
        <p14:creationId xmlns:p14="http://schemas.microsoft.com/office/powerpoint/2010/main" val="218539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10 steps in rural SA</a:t>
            </a:r>
            <a:endParaRPr lang="en-GB" dirty="0"/>
          </a:p>
        </p:txBody>
      </p:sp>
      <p:graphicFrame>
        <p:nvGraphicFramePr>
          <p:cNvPr id="4" name="Content Placeholder 3"/>
          <p:cNvGraphicFramePr>
            <a:graphicFrameLocks noGrp="1"/>
          </p:cNvGraphicFramePr>
          <p:nvPr>
            <p:ph idx="1"/>
          </p:nvPr>
        </p:nvGraphicFramePr>
        <p:xfrm>
          <a:off x="611560" y="1774825"/>
          <a:ext cx="7920880" cy="439047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43608" y="6309320"/>
            <a:ext cx="4589526" cy="369332"/>
          </a:xfrm>
          <a:prstGeom prst="rect">
            <a:avLst/>
          </a:prstGeom>
          <a:noFill/>
        </p:spPr>
        <p:txBody>
          <a:bodyPr wrap="none" rtlCol="0">
            <a:spAutoFit/>
          </a:bodyPr>
          <a:lstStyle/>
          <a:p>
            <a:r>
              <a:rPr lang="en-US" dirty="0" err="1"/>
              <a:t>Puoane</a:t>
            </a:r>
            <a:r>
              <a:rPr lang="en-US" dirty="0"/>
              <a:t> et al, </a:t>
            </a:r>
            <a:r>
              <a:rPr lang="en-US" i="1" dirty="0"/>
              <a:t>Health Policy and Planning</a:t>
            </a:r>
            <a:r>
              <a:rPr lang="en-US" dirty="0"/>
              <a:t>, 2008</a:t>
            </a:r>
            <a:endParaRPr lang="en-GB" dirty="0"/>
          </a:p>
        </p:txBody>
      </p:sp>
      <p:pic>
        <p:nvPicPr>
          <p:cNvPr id="4098" name="Picture 2"/>
          <p:cNvPicPr>
            <a:picLocks noChangeAspect="1" noChangeArrowheads="1"/>
          </p:cNvPicPr>
          <p:nvPr/>
        </p:nvPicPr>
        <p:blipFill>
          <a:blip r:embed="rId3" cstate="print"/>
          <a:srcRect/>
          <a:stretch>
            <a:fillRect/>
          </a:stretch>
        </p:blipFill>
        <p:spPr bwMode="auto">
          <a:xfrm>
            <a:off x="34179" y="2647950"/>
            <a:ext cx="9022135" cy="1861170"/>
          </a:xfrm>
          <a:prstGeom prst="rect">
            <a:avLst/>
          </a:prstGeom>
          <a:noFill/>
          <a:ln w="9525">
            <a:noFill/>
            <a:miter lim="800000"/>
            <a:headEnd/>
            <a:tailEnd/>
          </a:ln>
        </p:spPr>
      </p:pic>
    </p:spTree>
    <p:extLst>
      <p:ext uri="{BB962C8B-B14F-4D97-AF65-F5344CB8AC3E}">
        <p14:creationId xmlns:p14="http://schemas.microsoft.com/office/powerpoint/2010/main" val="244937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1026" name="Picture 2"/>
          <p:cNvPicPr>
            <a:picLocks noChangeAspect="1" noChangeArrowheads="1"/>
          </p:cNvPicPr>
          <p:nvPr/>
        </p:nvPicPr>
        <p:blipFill>
          <a:blip r:embed="rId2" cstate="print"/>
          <a:srcRect/>
          <a:stretch>
            <a:fillRect/>
          </a:stretch>
        </p:blipFill>
        <p:spPr bwMode="auto">
          <a:xfrm>
            <a:off x="0" y="188640"/>
            <a:ext cx="4672575" cy="1501899"/>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3" cstate="print"/>
          <a:srcRect/>
          <a:stretch>
            <a:fillRect/>
          </a:stretch>
        </p:blipFill>
        <p:spPr bwMode="auto">
          <a:xfrm>
            <a:off x="0" y="1988840"/>
            <a:ext cx="4507042" cy="1787649"/>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5940151" y="6021288"/>
            <a:ext cx="3203849" cy="620568"/>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5940152" y="6622646"/>
            <a:ext cx="3203848" cy="235354"/>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a:off x="4572000" y="0"/>
            <a:ext cx="4572000" cy="3493394"/>
          </a:xfrm>
          <a:prstGeom prst="rect">
            <a:avLst/>
          </a:prstGeom>
          <a:noFill/>
          <a:ln w="9525">
            <a:noFill/>
            <a:miter lim="800000"/>
            <a:headEnd/>
            <a:tailEnd/>
          </a:ln>
        </p:spPr>
      </p:pic>
      <p:pic>
        <p:nvPicPr>
          <p:cNvPr id="1031" name="Picture 7"/>
          <p:cNvPicPr>
            <a:picLocks noChangeAspect="1" noChangeArrowheads="1"/>
          </p:cNvPicPr>
          <p:nvPr/>
        </p:nvPicPr>
        <p:blipFill>
          <a:blip r:embed="rId7" cstate="print"/>
          <a:srcRect/>
          <a:stretch>
            <a:fillRect/>
          </a:stretch>
        </p:blipFill>
        <p:spPr bwMode="auto">
          <a:xfrm>
            <a:off x="467544" y="3734569"/>
            <a:ext cx="3231331" cy="3123431"/>
          </a:xfrm>
          <a:prstGeom prst="rect">
            <a:avLst/>
          </a:prstGeom>
          <a:noFill/>
          <a:ln w="9525">
            <a:noFill/>
            <a:miter lim="800000"/>
            <a:headEnd/>
            <a:tailEnd/>
          </a:ln>
        </p:spPr>
      </p:pic>
      <p:sp>
        <p:nvSpPr>
          <p:cNvPr id="10" name="Rounded Rectangle 9"/>
          <p:cNvSpPr/>
          <p:nvPr/>
        </p:nvSpPr>
        <p:spPr>
          <a:xfrm>
            <a:off x="3995936" y="3734569"/>
            <a:ext cx="5040560" cy="2286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ZA" b="1" u="sng" dirty="0">
                <a:solidFill>
                  <a:prstClr val="white"/>
                </a:solidFill>
              </a:rPr>
              <a:t>CFR</a:t>
            </a:r>
          </a:p>
          <a:p>
            <a:pPr algn="ctr" defTabSz="457200"/>
            <a:endParaRPr lang="en-ZA" b="1" u="sng" dirty="0">
              <a:solidFill>
                <a:prstClr val="white"/>
              </a:solidFill>
            </a:endParaRPr>
          </a:p>
          <a:p>
            <a:pPr algn="ctr" defTabSz="457200"/>
            <a:r>
              <a:rPr lang="en-ZA" b="1" dirty="0">
                <a:solidFill>
                  <a:prstClr val="white"/>
                </a:solidFill>
              </a:rPr>
              <a:t>HIV negative: 3.6%</a:t>
            </a:r>
          </a:p>
          <a:p>
            <a:pPr algn="ctr" defTabSz="457200"/>
            <a:r>
              <a:rPr lang="en-ZA" b="1" dirty="0">
                <a:solidFill>
                  <a:prstClr val="white"/>
                </a:solidFill>
              </a:rPr>
              <a:t>HIV positive: 19%</a:t>
            </a:r>
          </a:p>
          <a:p>
            <a:pPr algn="ctr" defTabSz="457200"/>
            <a:endParaRPr lang="en-ZA" b="1" dirty="0">
              <a:solidFill>
                <a:prstClr val="white"/>
              </a:solidFill>
            </a:endParaRPr>
          </a:p>
          <a:p>
            <a:pPr algn="ctr" defTabSz="457200"/>
            <a:r>
              <a:rPr lang="en-ZA" b="1" dirty="0">
                <a:solidFill>
                  <a:prstClr val="white"/>
                </a:solidFill>
              </a:rPr>
              <a:t>Poor prognostic factors: HIV, Pallor, Shock</a:t>
            </a:r>
          </a:p>
        </p:txBody>
      </p:sp>
    </p:spTree>
    <p:extLst>
      <p:ext uri="{BB962C8B-B14F-4D97-AF65-F5344CB8AC3E}">
        <p14:creationId xmlns:p14="http://schemas.microsoft.com/office/powerpoint/2010/main" val="1882137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F119E-5A9E-47D3-A47E-C9D6A1073E01}"/>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65166356-9087-46DE-8093-46EDC1005626}"/>
              </a:ext>
            </a:extLst>
          </p:cNvPr>
          <p:cNvSpPr>
            <a:spLocks noGrp="1"/>
          </p:cNvSpPr>
          <p:nvPr>
            <p:ph idx="1"/>
          </p:nvPr>
        </p:nvSpPr>
        <p:spPr/>
        <p:txBody>
          <a:bodyPr/>
          <a:lstStyle/>
          <a:p>
            <a:endParaRPr lang="en-ZA"/>
          </a:p>
        </p:txBody>
      </p:sp>
      <p:pic>
        <p:nvPicPr>
          <p:cNvPr id="1026" name="Picture 2" descr="Many Thanks for your Attention! Stock Illustration | Adobe Stock">
            <a:extLst>
              <a:ext uri="{FF2B5EF4-FFF2-40B4-BE49-F238E27FC236}">
                <a16:creationId xmlns:a16="http://schemas.microsoft.com/office/drawing/2014/main" id="{9875C49A-4A0C-4584-90C0-1704F67BE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291264"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987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767</Words>
  <Application>Microsoft Office PowerPoint</Application>
  <PresentationFormat>On-screen Show (4:3)</PresentationFormat>
  <Paragraphs>124</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Arial</vt:lpstr>
      <vt:lpstr>Arial Narrow</vt:lpstr>
      <vt:lpstr>Calibri</vt:lpstr>
      <vt:lpstr>Office Theme</vt:lpstr>
      <vt:lpstr>Malnutrition</vt:lpstr>
      <vt:lpstr>Severe Acute Malnutrition</vt:lpstr>
      <vt:lpstr>Content</vt:lpstr>
      <vt:lpstr>Aetiology</vt:lpstr>
      <vt:lpstr>PowerPoint Presentation</vt:lpstr>
      <vt:lpstr>PowerPoint Presentation</vt:lpstr>
      <vt:lpstr>Cicely Williams</vt:lpstr>
      <vt:lpstr>PowerPoint Presentation</vt:lpstr>
      <vt:lpstr>What is not the cause of kwashiorkor</vt:lpstr>
      <vt:lpstr>Sulphur amino acid deficiency?</vt:lpstr>
      <vt:lpstr>Oxidative stress – the free radical hypothesis</vt:lpstr>
      <vt:lpstr>Kwashiorkor and the microbiome - The Malawian twin study</vt:lpstr>
      <vt:lpstr>Malnutrition in RSA</vt:lpstr>
      <vt:lpstr>Inequality</vt:lpstr>
      <vt:lpstr>Moderate and severe acute malnutrition (in children 6 to 60 months)</vt:lpstr>
      <vt:lpstr>SAM and mortality</vt:lpstr>
      <vt:lpstr>Pathophysiology</vt:lpstr>
      <vt:lpstr>Reductive adaptation</vt:lpstr>
      <vt:lpstr>Consequences</vt:lpstr>
      <vt:lpstr>Implications for clinical management</vt:lpstr>
      <vt:lpstr>PowerPoint Presentation</vt:lpstr>
      <vt:lpstr>Management</vt:lpstr>
      <vt:lpstr>WHO 10 steps</vt:lpstr>
      <vt:lpstr>Early management</vt:lpstr>
      <vt:lpstr>Early management ctd</vt:lpstr>
      <vt:lpstr>Hypovolaemic Shock Trial</vt:lpstr>
      <vt:lpstr>Further management</vt:lpstr>
      <vt:lpstr>Outcomes</vt:lpstr>
      <vt:lpstr>The 10 steps in rural SA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Malnutrition</dc:title>
  <dc:creator>Tim De Maayer</dc:creator>
  <cp:lastModifiedBy>Tim De Maayer</cp:lastModifiedBy>
  <cp:revision>2</cp:revision>
  <dcterms:created xsi:type="dcterms:W3CDTF">2020-06-30T07:56:55Z</dcterms:created>
  <dcterms:modified xsi:type="dcterms:W3CDTF">2021-11-03T12:42:40Z</dcterms:modified>
</cp:coreProperties>
</file>