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4" r:id="rId2"/>
    <p:sldId id="384" r:id="rId3"/>
    <p:sldId id="472" r:id="rId4"/>
    <p:sldId id="296" r:id="rId5"/>
    <p:sldId id="289" r:id="rId6"/>
    <p:sldId id="454" r:id="rId7"/>
    <p:sldId id="807" r:id="rId8"/>
    <p:sldId id="808" r:id="rId9"/>
    <p:sldId id="763" r:id="rId10"/>
    <p:sldId id="774" r:id="rId11"/>
    <p:sldId id="775" r:id="rId12"/>
    <p:sldId id="425" r:id="rId13"/>
    <p:sldId id="769" r:id="rId14"/>
    <p:sldId id="789" r:id="rId15"/>
    <p:sldId id="790" r:id="rId16"/>
    <p:sldId id="799" r:id="rId17"/>
    <p:sldId id="801" r:id="rId18"/>
    <p:sldId id="370" r:id="rId19"/>
    <p:sldId id="406" r:id="rId20"/>
    <p:sldId id="802" r:id="rId21"/>
    <p:sldId id="797" r:id="rId22"/>
    <p:sldId id="290" r:id="rId23"/>
    <p:sldId id="331" r:id="rId24"/>
    <p:sldId id="422" r:id="rId25"/>
    <p:sldId id="805" r:id="rId26"/>
    <p:sldId id="792" r:id="rId27"/>
    <p:sldId id="795" r:id="rId28"/>
    <p:sldId id="783" r:id="rId29"/>
    <p:sldId id="274" r:id="rId30"/>
    <p:sldId id="272" r:id="rId31"/>
    <p:sldId id="313" r:id="rId32"/>
    <p:sldId id="692" r:id="rId33"/>
    <p:sldId id="688" r:id="rId34"/>
    <p:sldId id="367" r:id="rId35"/>
    <p:sldId id="710" r:id="rId36"/>
    <p:sldId id="306" r:id="rId37"/>
    <p:sldId id="307" r:id="rId38"/>
    <p:sldId id="793" r:id="rId39"/>
    <p:sldId id="754" r:id="rId40"/>
    <p:sldId id="443" r:id="rId41"/>
    <p:sldId id="471" r:id="rId42"/>
    <p:sldId id="446" r:id="rId43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F6BC8"/>
    <a:srgbClr val="00602B"/>
    <a:srgbClr val="61A6BF"/>
    <a:srgbClr val="58A2BC"/>
    <a:srgbClr val="73B1C7"/>
    <a:srgbClr val="008A3E"/>
    <a:srgbClr val="007033"/>
    <a:srgbClr val="004A21"/>
    <a:srgbClr val="96B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82665" autoAdjust="0"/>
  </p:normalViewPr>
  <p:slideViewPr>
    <p:cSldViewPr snapToGrid="0">
      <p:cViewPr varScale="1">
        <p:scale>
          <a:sx n="56" d="100"/>
          <a:sy n="56" d="100"/>
        </p:scale>
        <p:origin x="11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Relationship Id="rId4" Type="http://schemas.openxmlformats.org/officeDocument/2006/relationships/image" Target="../media/image8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Relationship Id="rId4" Type="http://schemas.openxmlformats.org/officeDocument/2006/relationships/image" Target="../media/image8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Relationship Id="rId4" Type="http://schemas.openxmlformats.org/officeDocument/2006/relationships/image" Target="../media/image8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Relationship Id="rId4" Type="http://schemas.openxmlformats.org/officeDocument/2006/relationships/image" Target="../media/image8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F5724-5657-4C81-874C-D9F63ABD37E5}" type="doc">
      <dgm:prSet loTypeId="urn:microsoft.com/office/officeart/2005/8/layout/hList7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24953BB-3B82-44EC-B764-1A2285DBEBE4}">
      <dgm:prSet phldrT="[Texto]" custT="1"/>
      <dgm:spPr/>
      <dgm:t>
        <a:bodyPr/>
        <a:lstStyle/>
        <a:p>
          <a:r>
            <a:rPr lang="es-ES" sz="3200" b="1" dirty="0" err="1"/>
            <a:t>Shared</a:t>
          </a:r>
          <a:r>
            <a:rPr lang="es-ES" sz="3200" b="1" dirty="0"/>
            <a:t> </a:t>
          </a:r>
          <a:r>
            <a:rPr lang="es-ES" sz="3200" b="1" dirty="0" err="1"/>
            <a:t>decision</a:t>
          </a:r>
          <a:r>
            <a:rPr lang="es-ES" sz="3200" b="1" dirty="0"/>
            <a:t> </a:t>
          </a:r>
          <a:r>
            <a:rPr lang="es-ES" sz="3200" b="1" dirty="0" err="1"/>
            <a:t>making</a:t>
          </a:r>
          <a:r>
            <a:rPr lang="es-ES" sz="3200" b="1" dirty="0"/>
            <a:t> </a:t>
          </a:r>
          <a:r>
            <a:rPr lang="es-ES" sz="3200" b="1" dirty="0" err="1"/>
            <a:t>with</a:t>
          </a:r>
          <a:r>
            <a:rPr lang="es-ES" sz="3200" b="1" dirty="0"/>
            <a:t> </a:t>
          </a:r>
          <a:r>
            <a:rPr lang="es-ES" sz="3200" b="1" dirty="0" err="1"/>
            <a:t>patients</a:t>
          </a:r>
          <a:r>
            <a:rPr lang="es-ES" sz="3200" b="1" dirty="0"/>
            <a:t> </a:t>
          </a:r>
          <a:r>
            <a:rPr lang="es-ES" sz="3200" b="1" dirty="0" err="1"/>
            <a:t>about</a:t>
          </a:r>
          <a:r>
            <a:rPr lang="es-ES" sz="3200" b="1" dirty="0"/>
            <a:t> </a:t>
          </a:r>
          <a:r>
            <a:rPr lang="es-ES" sz="3200" b="1" dirty="0" err="1"/>
            <a:t>health</a:t>
          </a:r>
          <a:r>
            <a:rPr lang="es-ES" sz="3200" b="1" dirty="0"/>
            <a:t> </a:t>
          </a:r>
          <a:r>
            <a:rPr lang="es-ES" sz="3200" b="1" dirty="0" err="1"/>
            <a:t>risks</a:t>
          </a:r>
          <a:endParaRPr lang="es-ES" sz="3200" b="1" dirty="0"/>
        </a:p>
      </dgm:t>
    </dgm:pt>
    <dgm:pt modelId="{7AD7106C-D596-4579-A427-BFB733065EC3}" type="parTrans" cxnId="{4BE39746-0B8C-4A97-90F8-9576DA7DDD3A}">
      <dgm:prSet/>
      <dgm:spPr/>
      <dgm:t>
        <a:bodyPr/>
        <a:lstStyle/>
        <a:p>
          <a:endParaRPr lang="es-ES" sz="1400"/>
        </a:p>
      </dgm:t>
    </dgm:pt>
    <dgm:pt modelId="{23A7BEAB-8F29-42E0-BAD6-64DF391AC27D}" type="sibTrans" cxnId="{4BE39746-0B8C-4A97-90F8-9576DA7DDD3A}">
      <dgm:prSet/>
      <dgm:spPr/>
      <dgm:t>
        <a:bodyPr/>
        <a:lstStyle/>
        <a:p>
          <a:endParaRPr lang="es-ES" sz="1400"/>
        </a:p>
      </dgm:t>
    </dgm:pt>
    <dgm:pt modelId="{311B3FA9-7CB5-4CA8-9E9A-2FB76E01D9FC}">
      <dgm:prSet phldrT="[Texto]" custT="1"/>
      <dgm:spPr/>
      <dgm:t>
        <a:bodyPr/>
        <a:lstStyle/>
        <a:p>
          <a:r>
            <a:rPr lang="es-ES" sz="2800" b="1" dirty="0" err="1"/>
            <a:t>Nursing</a:t>
          </a:r>
          <a:r>
            <a:rPr lang="es-ES" sz="2800" b="1" dirty="0"/>
            <a:t> </a:t>
          </a:r>
          <a:r>
            <a:rPr lang="es-ES" sz="2800" b="1" dirty="0" err="1"/>
            <a:t>Homes</a:t>
          </a:r>
          <a:endParaRPr lang="es-ES" sz="2800" b="1" dirty="0"/>
        </a:p>
        <a:p>
          <a:r>
            <a:rPr lang="es-ES" sz="2800" b="1" dirty="0"/>
            <a:t>Home </a:t>
          </a:r>
          <a:r>
            <a:rPr lang="es-ES" sz="2800" b="1" dirty="0" err="1"/>
            <a:t>Care</a:t>
          </a:r>
          <a:endParaRPr lang="es-ES" sz="2800" b="1" dirty="0"/>
        </a:p>
      </dgm:t>
    </dgm:pt>
    <dgm:pt modelId="{801A276F-6940-44E8-8533-885FE6EB0EC9}" type="parTrans" cxnId="{D7F52B92-AFCF-4C14-A7A6-AAD48D0E5136}">
      <dgm:prSet/>
      <dgm:spPr/>
      <dgm:t>
        <a:bodyPr/>
        <a:lstStyle/>
        <a:p>
          <a:endParaRPr lang="es-ES" sz="1400"/>
        </a:p>
      </dgm:t>
    </dgm:pt>
    <dgm:pt modelId="{B1AABC44-CAB4-47EE-BBA6-D47F6C559975}" type="sibTrans" cxnId="{D7F52B92-AFCF-4C14-A7A6-AAD48D0E5136}">
      <dgm:prSet/>
      <dgm:spPr/>
      <dgm:t>
        <a:bodyPr/>
        <a:lstStyle/>
        <a:p>
          <a:endParaRPr lang="es-ES" sz="1400"/>
        </a:p>
      </dgm:t>
    </dgm:pt>
    <dgm:pt modelId="{249D7EA8-187C-4DCA-94DB-7FF674E4FF89}">
      <dgm:prSet custT="1"/>
      <dgm:spPr/>
      <dgm:t>
        <a:bodyPr/>
        <a:lstStyle/>
        <a:p>
          <a:endParaRPr lang="es-ES" altLang="es-ES" sz="2800" b="1" dirty="0">
            <a:solidFill>
              <a:schemeClr val="bg1"/>
            </a:solidFill>
            <a:latin typeface="+mn-lt"/>
          </a:endParaRPr>
        </a:p>
        <a:p>
          <a:r>
            <a:rPr lang="es-ES" altLang="es-ES" sz="2800" b="1" dirty="0" err="1">
              <a:solidFill>
                <a:schemeClr val="bg1"/>
              </a:solidFill>
              <a:latin typeface="+mn-lt"/>
            </a:rPr>
            <a:t>Health</a:t>
          </a:r>
          <a:r>
            <a:rPr lang="es-ES" altLang="es-ES" sz="2800" b="1" dirty="0">
              <a:solidFill>
                <a:schemeClr val="bg1"/>
              </a:solidFill>
              <a:latin typeface="+mn-lt"/>
            </a:rPr>
            <a:t> </a:t>
          </a:r>
          <a:r>
            <a:rPr lang="es-ES" altLang="es-ES" sz="2800" b="1" dirty="0" err="1">
              <a:solidFill>
                <a:schemeClr val="bg1"/>
              </a:solidFill>
              <a:latin typeface="+mn-lt"/>
            </a:rPr>
            <a:t>Literacy</a:t>
          </a:r>
          <a:r>
            <a:rPr lang="es-ES" altLang="es-ES" sz="2800" b="1" dirty="0">
              <a:solidFill>
                <a:schemeClr val="bg1"/>
              </a:solidFill>
              <a:latin typeface="+mn-lt"/>
            </a:rPr>
            <a:t> and </a:t>
          </a:r>
          <a:r>
            <a:rPr lang="es-ES" altLang="es-ES" sz="2800" b="1" dirty="0" err="1">
              <a:solidFill>
                <a:schemeClr val="bg1"/>
              </a:solidFill>
              <a:latin typeface="+mn-lt"/>
            </a:rPr>
            <a:t>Patient</a:t>
          </a:r>
          <a:r>
            <a:rPr lang="es-ES" altLang="es-ES" sz="2800" b="1" dirty="0">
              <a:solidFill>
                <a:schemeClr val="bg1"/>
              </a:solidFill>
              <a:latin typeface="+mn-lt"/>
            </a:rPr>
            <a:t> Safety</a:t>
          </a:r>
        </a:p>
      </dgm:t>
    </dgm:pt>
    <dgm:pt modelId="{BF6E45E2-2C1F-47DA-BA11-6A3135855266}" type="parTrans" cxnId="{379DBB05-46F3-4863-B45F-4A2C5823C5D7}">
      <dgm:prSet/>
      <dgm:spPr/>
      <dgm:t>
        <a:bodyPr/>
        <a:lstStyle/>
        <a:p>
          <a:endParaRPr lang="es-ES" sz="1400"/>
        </a:p>
      </dgm:t>
    </dgm:pt>
    <dgm:pt modelId="{48184BEF-A674-4DEA-891F-AD6AE7F28228}" type="sibTrans" cxnId="{379DBB05-46F3-4863-B45F-4A2C5823C5D7}">
      <dgm:prSet/>
      <dgm:spPr/>
      <dgm:t>
        <a:bodyPr/>
        <a:lstStyle/>
        <a:p>
          <a:endParaRPr lang="es-ES" sz="1400"/>
        </a:p>
      </dgm:t>
    </dgm:pt>
    <dgm:pt modelId="{2A13872E-5326-4489-AC2D-5B5AB0D862F4}">
      <dgm:prSet phldrT="[Texto]" custT="1"/>
      <dgm:spPr/>
      <dgm:t>
        <a:bodyPr/>
        <a:lstStyle/>
        <a:p>
          <a:endParaRPr lang="es-ES" sz="3200" b="1" dirty="0"/>
        </a:p>
        <a:p>
          <a:r>
            <a:rPr lang="es-ES" sz="3200" b="1" dirty="0"/>
            <a:t>Social Media and </a:t>
          </a:r>
          <a:r>
            <a:rPr lang="es-ES" sz="3200" b="1" dirty="0" err="1"/>
            <a:t>patient</a:t>
          </a:r>
          <a:r>
            <a:rPr lang="es-ES" sz="3200" b="1" dirty="0"/>
            <a:t> safety </a:t>
          </a:r>
          <a:r>
            <a:rPr lang="es-ES" sz="3200" b="1" dirty="0" err="1"/>
            <a:t>awareness</a:t>
          </a:r>
          <a:endParaRPr lang="es-ES" sz="3200" b="1" dirty="0"/>
        </a:p>
      </dgm:t>
    </dgm:pt>
    <dgm:pt modelId="{1ADF0CD4-9FE5-454E-8244-EC24784E21B1}" type="sibTrans" cxnId="{F2352CF9-BDB0-41C2-A142-274CE6860449}">
      <dgm:prSet/>
      <dgm:spPr/>
      <dgm:t>
        <a:bodyPr/>
        <a:lstStyle/>
        <a:p>
          <a:endParaRPr lang="es-ES" sz="1400"/>
        </a:p>
      </dgm:t>
    </dgm:pt>
    <dgm:pt modelId="{EBFF4AF6-8694-4DBC-9203-87FD1E65758D}" type="parTrans" cxnId="{F2352CF9-BDB0-41C2-A142-274CE6860449}">
      <dgm:prSet/>
      <dgm:spPr/>
      <dgm:t>
        <a:bodyPr/>
        <a:lstStyle/>
        <a:p>
          <a:endParaRPr lang="es-ES" sz="1400"/>
        </a:p>
      </dgm:t>
    </dgm:pt>
    <dgm:pt modelId="{ED9435F8-A33E-4F08-BECA-558F9ED0AF13}" type="pres">
      <dgm:prSet presAssocID="{A8AF5724-5657-4C81-874C-D9F63ABD37E5}" presName="Name0" presStyleCnt="0">
        <dgm:presLayoutVars>
          <dgm:dir/>
          <dgm:resizeHandles val="exact"/>
        </dgm:presLayoutVars>
      </dgm:prSet>
      <dgm:spPr/>
    </dgm:pt>
    <dgm:pt modelId="{D7452462-9435-4FD0-95A6-60EA09912A69}" type="pres">
      <dgm:prSet presAssocID="{A8AF5724-5657-4C81-874C-D9F63ABD37E5}" presName="fgShape" presStyleLbl="fgShp" presStyleIdx="0" presStyleCnt="1" custLinFactY="33376" custLinFactNeighborX="-1079" custLinFactNeighborY="100000"/>
      <dgm:spPr>
        <a:solidFill>
          <a:srgbClr val="FFC000"/>
        </a:solidFill>
      </dgm:spPr>
    </dgm:pt>
    <dgm:pt modelId="{FFDCACB0-92B1-4A09-9FD1-85FD18DFD688}" type="pres">
      <dgm:prSet presAssocID="{A8AF5724-5657-4C81-874C-D9F63ABD37E5}" presName="linComp" presStyleCnt="0"/>
      <dgm:spPr/>
    </dgm:pt>
    <dgm:pt modelId="{9D69D76F-3E4E-4352-AA7F-0500855C827F}" type="pres">
      <dgm:prSet presAssocID="{2A13872E-5326-4489-AC2D-5B5AB0D862F4}" presName="compNode" presStyleCnt="0"/>
      <dgm:spPr/>
    </dgm:pt>
    <dgm:pt modelId="{A87C8B23-FBBF-4FA8-B539-8A7ED669191F}" type="pres">
      <dgm:prSet presAssocID="{2A13872E-5326-4489-AC2D-5B5AB0D862F4}" presName="bkgdShape" presStyleLbl="node1" presStyleIdx="0" presStyleCnt="4" custScaleX="95550" custLinFactX="123404" custLinFactNeighborX="200000" custLinFactNeighborY="-983"/>
      <dgm:spPr/>
    </dgm:pt>
    <dgm:pt modelId="{A2979A53-14AC-4CD8-B4E4-FEDFC579B4B0}" type="pres">
      <dgm:prSet presAssocID="{2A13872E-5326-4489-AC2D-5B5AB0D862F4}" presName="nodeTx" presStyleLbl="node1" presStyleIdx="0" presStyleCnt="4">
        <dgm:presLayoutVars>
          <dgm:bulletEnabled val="1"/>
        </dgm:presLayoutVars>
      </dgm:prSet>
      <dgm:spPr/>
    </dgm:pt>
    <dgm:pt modelId="{A8596FB9-EEB3-494A-9863-E5C1B18F440E}" type="pres">
      <dgm:prSet presAssocID="{2A13872E-5326-4489-AC2D-5B5AB0D862F4}" presName="invisiNode" presStyleLbl="node1" presStyleIdx="0" presStyleCnt="4"/>
      <dgm:spPr/>
    </dgm:pt>
    <dgm:pt modelId="{DA4A86D1-3EE9-4611-8E46-D52B49FD179E}" type="pres">
      <dgm:prSet presAssocID="{2A13872E-5326-4489-AC2D-5B5AB0D862F4}" presName="imagNode" presStyleLbl="fgImgPlace1" presStyleIdx="0" presStyleCnt="4" custScaleX="120193" custScaleY="104271" custLinFactX="248048" custLinFactNeighborX="300000" custLinFactNeighborY="121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DE9912E-9D64-482F-90F9-532894876C92}" type="pres">
      <dgm:prSet presAssocID="{1ADF0CD4-9FE5-454E-8244-EC24784E21B1}" presName="sibTrans" presStyleLbl="sibTrans2D1" presStyleIdx="0" presStyleCnt="0"/>
      <dgm:spPr/>
    </dgm:pt>
    <dgm:pt modelId="{12FC7C24-B272-40F6-9ABB-35B02484599C}" type="pres">
      <dgm:prSet presAssocID="{724953BB-3B82-44EC-B764-1A2285DBEBE4}" presName="compNode" presStyleCnt="0"/>
      <dgm:spPr/>
    </dgm:pt>
    <dgm:pt modelId="{1E2401E7-E3AA-4FFE-B74B-E3F96E147886}" type="pres">
      <dgm:prSet presAssocID="{724953BB-3B82-44EC-B764-1A2285DBEBE4}" presName="bkgdShape" presStyleLbl="node1" presStyleIdx="1" presStyleCnt="4" custScaleX="98379" custLinFactX="2883" custLinFactNeighborX="100000" custLinFactNeighborY="102"/>
      <dgm:spPr/>
    </dgm:pt>
    <dgm:pt modelId="{9BA2CA58-ED3F-4A0E-A356-35E163C72A20}" type="pres">
      <dgm:prSet presAssocID="{724953BB-3B82-44EC-B764-1A2285DBEBE4}" presName="nodeTx" presStyleLbl="node1" presStyleIdx="1" presStyleCnt="4">
        <dgm:presLayoutVars>
          <dgm:bulletEnabled val="1"/>
        </dgm:presLayoutVars>
      </dgm:prSet>
      <dgm:spPr/>
    </dgm:pt>
    <dgm:pt modelId="{F9651F8A-8C9A-476A-866D-2B48030C5BF0}" type="pres">
      <dgm:prSet presAssocID="{724953BB-3B82-44EC-B764-1A2285DBEBE4}" presName="invisiNode" presStyleLbl="node1" presStyleIdx="1" presStyleCnt="4"/>
      <dgm:spPr/>
    </dgm:pt>
    <dgm:pt modelId="{09288C2E-A3A3-46BB-892D-20E18EDCB993}" type="pres">
      <dgm:prSet presAssocID="{724953BB-3B82-44EC-B764-1A2285DBEBE4}" presName="imagNode" presStyleLbl="fgImgPlace1" presStyleIdx="1" presStyleCnt="4" custScaleX="116201" custScaleY="99631" custLinFactX="86000" custLinFactNeighborX="100000" custLinFactNeighborY="117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309A040-8DAC-42EC-B59A-A9B766A4764D}" type="pres">
      <dgm:prSet presAssocID="{23A7BEAB-8F29-42E0-BAD6-64DF391AC27D}" presName="sibTrans" presStyleLbl="sibTrans2D1" presStyleIdx="0" presStyleCnt="0"/>
      <dgm:spPr/>
    </dgm:pt>
    <dgm:pt modelId="{5192A6F6-6744-4B5C-A591-78B9BBA003EC}" type="pres">
      <dgm:prSet presAssocID="{311B3FA9-7CB5-4CA8-9E9A-2FB76E01D9FC}" presName="compNode" presStyleCnt="0"/>
      <dgm:spPr/>
    </dgm:pt>
    <dgm:pt modelId="{403C5B93-C376-4E17-B0C9-1E25C30D0CE2}" type="pres">
      <dgm:prSet presAssocID="{311B3FA9-7CB5-4CA8-9E9A-2FB76E01D9FC}" presName="bkgdShape" presStyleLbl="node1" presStyleIdx="2" presStyleCnt="4" custScaleX="97304" custLinFactX="-100000" custLinFactNeighborX="-160240" custLinFactNeighborY="-2223"/>
      <dgm:spPr/>
    </dgm:pt>
    <dgm:pt modelId="{0A42E3D2-ACCD-4A08-B211-33B85210BCED}" type="pres">
      <dgm:prSet presAssocID="{311B3FA9-7CB5-4CA8-9E9A-2FB76E01D9FC}" presName="nodeTx" presStyleLbl="node1" presStyleIdx="2" presStyleCnt="4">
        <dgm:presLayoutVars>
          <dgm:bulletEnabled val="1"/>
        </dgm:presLayoutVars>
      </dgm:prSet>
      <dgm:spPr/>
    </dgm:pt>
    <dgm:pt modelId="{2CC91268-9FF1-4241-87FA-B137F502710F}" type="pres">
      <dgm:prSet presAssocID="{311B3FA9-7CB5-4CA8-9E9A-2FB76E01D9FC}" presName="invisiNode" presStyleLbl="node1" presStyleIdx="2" presStyleCnt="4"/>
      <dgm:spPr/>
    </dgm:pt>
    <dgm:pt modelId="{59814088-C77B-4DAA-B994-E1A9028EC4A2}" type="pres">
      <dgm:prSet presAssocID="{311B3FA9-7CB5-4CA8-9E9A-2FB76E01D9FC}" presName="imagNode" presStyleLbl="fgImgPlace1" presStyleIdx="2" presStyleCnt="4" custScaleX="120790" custScaleY="109941" custLinFactX="-166626" custLinFactNeighborX="-200000" custLinFactNeighborY="1091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3722CBC-DB45-4073-A2FF-78A9AC9E9041}" type="pres">
      <dgm:prSet presAssocID="{B1AABC44-CAB4-47EE-BBA6-D47F6C559975}" presName="sibTrans" presStyleLbl="sibTrans2D1" presStyleIdx="0" presStyleCnt="0"/>
      <dgm:spPr/>
    </dgm:pt>
    <dgm:pt modelId="{50625CCA-19D8-4814-BCB6-130F72F266F7}" type="pres">
      <dgm:prSet presAssocID="{249D7EA8-187C-4DCA-94DB-7FF674E4FF89}" presName="compNode" presStyleCnt="0"/>
      <dgm:spPr/>
    </dgm:pt>
    <dgm:pt modelId="{052EEFFD-63B4-43BD-A2AE-4B9AE50E4548}" type="pres">
      <dgm:prSet presAssocID="{249D7EA8-187C-4DCA-94DB-7FF674E4FF89}" presName="bkgdShape" presStyleLbl="node1" presStyleIdx="3" presStyleCnt="4" custScaleX="94790" custLinFactX="-98566" custLinFactNeighborX="-100000" custLinFactNeighborY="655"/>
      <dgm:spPr/>
    </dgm:pt>
    <dgm:pt modelId="{1B9775B6-9086-4956-8C0D-7ED2DF77724D}" type="pres">
      <dgm:prSet presAssocID="{249D7EA8-187C-4DCA-94DB-7FF674E4FF89}" presName="nodeTx" presStyleLbl="node1" presStyleIdx="3" presStyleCnt="4">
        <dgm:presLayoutVars>
          <dgm:bulletEnabled val="1"/>
        </dgm:presLayoutVars>
      </dgm:prSet>
      <dgm:spPr/>
    </dgm:pt>
    <dgm:pt modelId="{2D2EC846-25C9-4042-BDF2-4C872FD362E9}" type="pres">
      <dgm:prSet presAssocID="{249D7EA8-187C-4DCA-94DB-7FF674E4FF89}" presName="invisiNode" presStyleLbl="node1" presStyleIdx="3" presStyleCnt="4"/>
      <dgm:spPr/>
    </dgm:pt>
    <dgm:pt modelId="{76378305-60C8-4089-820C-98212B3CC60B}" type="pres">
      <dgm:prSet presAssocID="{249D7EA8-187C-4DCA-94DB-7FF674E4FF89}" presName="imagNode" presStyleLbl="fgImgPlace1" presStyleIdx="3" presStyleCnt="4" custScaleX="115447" custScaleY="115539" custLinFactX="-156053" custLinFactNeighborX="-200000" custLinFactNeighborY="19671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79DBB05-46F3-4863-B45F-4A2C5823C5D7}" srcId="{A8AF5724-5657-4C81-874C-D9F63ABD37E5}" destId="{249D7EA8-187C-4DCA-94DB-7FF674E4FF89}" srcOrd="3" destOrd="0" parTransId="{BF6E45E2-2C1F-47DA-BA11-6A3135855266}" sibTransId="{48184BEF-A674-4DEA-891F-AD6AE7F28228}"/>
    <dgm:cxn modelId="{E67DF607-68E2-432B-B4B5-48A4249875AB}" type="presOf" srcId="{2A13872E-5326-4489-AC2D-5B5AB0D862F4}" destId="{A87C8B23-FBBF-4FA8-B539-8A7ED669191F}" srcOrd="0" destOrd="0" presId="urn:microsoft.com/office/officeart/2005/8/layout/hList7"/>
    <dgm:cxn modelId="{03327825-43DB-4D2F-8097-895D27C65A98}" type="presOf" srcId="{724953BB-3B82-44EC-B764-1A2285DBEBE4}" destId="{9BA2CA58-ED3F-4A0E-A356-35E163C72A20}" srcOrd="1" destOrd="0" presId="urn:microsoft.com/office/officeart/2005/8/layout/hList7"/>
    <dgm:cxn modelId="{5F98733E-0797-4013-B551-11C627264DB2}" type="presOf" srcId="{249D7EA8-187C-4DCA-94DB-7FF674E4FF89}" destId="{1B9775B6-9086-4956-8C0D-7ED2DF77724D}" srcOrd="1" destOrd="0" presId="urn:microsoft.com/office/officeart/2005/8/layout/hList7"/>
    <dgm:cxn modelId="{BD6E4A5E-20F1-4DE0-B778-823D938DFA3E}" type="presOf" srcId="{B1AABC44-CAB4-47EE-BBA6-D47F6C559975}" destId="{83722CBC-DB45-4073-A2FF-78A9AC9E9041}" srcOrd="0" destOrd="0" presId="urn:microsoft.com/office/officeart/2005/8/layout/hList7"/>
    <dgm:cxn modelId="{4BE39746-0B8C-4A97-90F8-9576DA7DDD3A}" srcId="{A8AF5724-5657-4C81-874C-D9F63ABD37E5}" destId="{724953BB-3B82-44EC-B764-1A2285DBEBE4}" srcOrd="1" destOrd="0" parTransId="{7AD7106C-D596-4579-A427-BFB733065EC3}" sibTransId="{23A7BEAB-8F29-42E0-BAD6-64DF391AC27D}"/>
    <dgm:cxn modelId="{2918E36A-EC03-43B7-9BB2-9E329EF72F0F}" type="presOf" srcId="{311B3FA9-7CB5-4CA8-9E9A-2FB76E01D9FC}" destId="{0A42E3D2-ACCD-4A08-B211-33B85210BCED}" srcOrd="1" destOrd="0" presId="urn:microsoft.com/office/officeart/2005/8/layout/hList7"/>
    <dgm:cxn modelId="{E974FC4D-DE7B-4EF1-A599-2F8C26DB2DC0}" type="presOf" srcId="{A8AF5724-5657-4C81-874C-D9F63ABD37E5}" destId="{ED9435F8-A33E-4F08-BECA-558F9ED0AF13}" srcOrd="0" destOrd="0" presId="urn:microsoft.com/office/officeart/2005/8/layout/hList7"/>
    <dgm:cxn modelId="{5E0F806E-D865-4356-8DAD-9B61A726B550}" type="presOf" srcId="{1ADF0CD4-9FE5-454E-8244-EC24784E21B1}" destId="{2DE9912E-9D64-482F-90F9-532894876C92}" srcOrd="0" destOrd="0" presId="urn:microsoft.com/office/officeart/2005/8/layout/hList7"/>
    <dgm:cxn modelId="{5298387A-D961-46E4-AB29-0B79EF50F6DE}" type="presOf" srcId="{311B3FA9-7CB5-4CA8-9E9A-2FB76E01D9FC}" destId="{403C5B93-C376-4E17-B0C9-1E25C30D0CE2}" srcOrd="0" destOrd="0" presId="urn:microsoft.com/office/officeart/2005/8/layout/hList7"/>
    <dgm:cxn modelId="{D7F52B92-AFCF-4C14-A7A6-AAD48D0E5136}" srcId="{A8AF5724-5657-4C81-874C-D9F63ABD37E5}" destId="{311B3FA9-7CB5-4CA8-9E9A-2FB76E01D9FC}" srcOrd="2" destOrd="0" parTransId="{801A276F-6940-44E8-8533-885FE6EB0EC9}" sibTransId="{B1AABC44-CAB4-47EE-BBA6-D47F6C559975}"/>
    <dgm:cxn modelId="{D0A8EAA0-AFA7-48B8-B97A-A9E9085C6A2C}" type="presOf" srcId="{249D7EA8-187C-4DCA-94DB-7FF674E4FF89}" destId="{052EEFFD-63B4-43BD-A2AE-4B9AE50E4548}" srcOrd="0" destOrd="0" presId="urn:microsoft.com/office/officeart/2005/8/layout/hList7"/>
    <dgm:cxn modelId="{32FCB8BC-1262-44CA-8C1B-71E6C04EF763}" type="presOf" srcId="{2A13872E-5326-4489-AC2D-5B5AB0D862F4}" destId="{A2979A53-14AC-4CD8-B4E4-FEDFC579B4B0}" srcOrd="1" destOrd="0" presId="urn:microsoft.com/office/officeart/2005/8/layout/hList7"/>
    <dgm:cxn modelId="{7ABD6FED-0252-4196-B476-1693851DFB1B}" type="presOf" srcId="{724953BB-3B82-44EC-B764-1A2285DBEBE4}" destId="{1E2401E7-E3AA-4FFE-B74B-E3F96E147886}" srcOrd="0" destOrd="0" presId="urn:microsoft.com/office/officeart/2005/8/layout/hList7"/>
    <dgm:cxn modelId="{76C2FEF2-3F5E-4128-9C99-0A4DA13FBA58}" type="presOf" srcId="{23A7BEAB-8F29-42E0-BAD6-64DF391AC27D}" destId="{E309A040-8DAC-42EC-B59A-A9B766A4764D}" srcOrd="0" destOrd="0" presId="urn:microsoft.com/office/officeart/2005/8/layout/hList7"/>
    <dgm:cxn modelId="{F2352CF9-BDB0-41C2-A142-274CE6860449}" srcId="{A8AF5724-5657-4C81-874C-D9F63ABD37E5}" destId="{2A13872E-5326-4489-AC2D-5B5AB0D862F4}" srcOrd="0" destOrd="0" parTransId="{EBFF4AF6-8694-4DBC-9203-87FD1E65758D}" sibTransId="{1ADF0CD4-9FE5-454E-8244-EC24784E21B1}"/>
    <dgm:cxn modelId="{2DC65112-4CFE-4971-A11C-673A4DDB6F2A}" type="presParOf" srcId="{ED9435F8-A33E-4F08-BECA-558F9ED0AF13}" destId="{D7452462-9435-4FD0-95A6-60EA09912A69}" srcOrd="0" destOrd="0" presId="urn:microsoft.com/office/officeart/2005/8/layout/hList7"/>
    <dgm:cxn modelId="{03DD5F2E-88DD-4C66-8186-E3A99E6D13AF}" type="presParOf" srcId="{ED9435F8-A33E-4F08-BECA-558F9ED0AF13}" destId="{FFDCACB0-92B1-4A09-9FD1-85FD18DFD688}" srcOrd="1" destOrd="0" presId="urn:microsoft.com/office/officeart/2005/8/layout/hList7"/>
    <dgm:cxn modelId="{10D3EAC3-C097-45B3-8B53-B3787B942527}" type="presParOf" srcId="{FFDCACB0-92B1-4A09-9FD1-85FD18DFD688}" destId="{9D69D76F-3E4E-4352-AA7F-0500855C827F}" srcOrd="0" destOrd="0" presId="urn:microsoft.com/office/officeart/2005/8/layout/hList7"/>
    <dgm:cxn modelId="{86C73D14-2EF9-42C5-86A8-C43B4731AC4E}" type="presParOf" srcId="{9D69D76F-3E4E-4352-AA7F-0500855C827F}" destId="{A87C8B23-FBBF-4FA8-B539-8A7ED669191F}" srcOrd="0" destOrd="0" presId="urn:microsoft.com/office/officeart/2005/8/layout/hList7"/>
    <dgm:cxn modelId="{2D969630-7383-4790-9609-0E8413BC5FE9}" type="presParOf" srcId="{9D69D76F-3E4E-4352-AA7F-0500855C827F}" destId="{A2979A53-14AC-4CD8-B4E4-FEDFC579B4B0}" srcOrd="1" destOrd="0" presId="urn:microsoft.com/office/officeart/2005/8/layout/hList7"/>
    <dgm:cxn modelId="{23E00060-581A-427A-9F83-2461534F8B31}" type="presParOf" srcId="{9D69D76F-3E4E-4352-AA7F-0500855C827F}" destId="{A8596FB9-EEB3-494A-9863-E5C1B18F440E}" srcOrd="2" destOrd="0" presId="urn:microsoft.com/office/officeart/2005/8/layout/hList7"/>
    <dgm:cxn modelId="{7073E743-72C5-4D82-AA44-F9ECEB0970CC}" type="presParOf" srcId="{9D69D76F-3E4E-4352-AA7F-0500855C827F}" destId="{DA4A86D1-3EE9-4611-8E46-D52B49FD179E}" srcOrd="3" destOrd="0" presId="urn:microsoft.com/office/officeart/2005/8/layout/hList7"/>
    <dgm:cxn modelId="{68DF6145-61A4-45D1-9022-A76C23B39779}" type="presParOf" srcId="{FFDCACB0-92B1-4A09-9FD1-85FD18DFD688}" destId="{2DE9912E-9D64-482F-90F9-532894876C92}" srcOrd="1" destOrd="0" presId="urn:microsoft.com/office/officeart/2005/8/layout/hList7"/>
    <dgm:cxn modelId="{82BD97FF-8E1B-409E-BDCA-23E9477EE4A4}" type="presParOf" srcId="{FFDCACB0-92B1-4A09-9FD1-85FD18DFD688}" destId="{12FC7C24-B272-40F6-9ABB-35B02484599C}" srcOrd="2" destOrd="0" presId="urn:microsoft.com/office/officeart/2005/8/layout/hList7"/>
    <dgm:cxn modelId="{AD8D51E8-64B7-4216-9EEB-FA4FBF87B4BA}" type="presParOf" srcId="{12FC7C24-B272-40F6-9ABB-35B02484599C}" destId="{1E2401E7-E3AA-4FFE-B74B-E3F96E147886}" srcOrd="0" destOrd="0" presId="urn:microsoft.com/office/officeart/2005/8/layout/hList7"/>
    <dgm:cxn modelId="{94B56C69-04E7-47AA-9DFE-8A5D9E863825}" type="presParOf" srcId="{12FC7C24-B272-40F6-9ABB-35B02484599C}" destId="{9BA2CA58-ED3F-4A0E-A356-35E163C72A20}" srcOrd="1" destOrd="0" presId="urn:microsoft.com/office/officeart/2005/8/layout/hList7"/>
    <dgm:cxn modelId="{955991B9-A896-412F-B765-B9754D94669A}" type="presParOf" srcId="{12FC7C24-B272-40F6-9ABB-35B02484599C}" destId="{F9651F8A-8C9A-476A-866D-2B48030C5BF0}" srcOrd="2" destOrd="0" presId="urn:microsoft.com/office/officeart/2005/8/layout/hList7"/>
    <dgm:cxn modelId="{B89F1277-A2ED-4C0A-9E83-E6D4D2B90F4B}" type="presParOf" srcId="{12FC7C24-B272-40F6-9ABB-35B02484599C}" destId="{09288C2E-A3A3-46BB-892D-20E18EDCB993}" srcOrd="3" destOrd="0" presId="urn:microsoft.com/office/officeart/2005/8/layout/hList7"/>
    <dgm:cxn modelId="{6D344415-F14A-40AB-A0F1-D8C3E630CE09}" type="presParOf" srcId="{FFDCACB0-92B1-4A09-9FD1-85FD18DFD688}" destId="{E309A040-8DAC-42EC-B59A-A9B766A4764D}" srcOrd="3" destOrd="0" presId="urn:microsoft.com/office/officeart/2005/8/layout/hList7"/>
    <dgm:cxn modelId="{E2E9EC7D-60E6-4C20-A2B6-A76BD7ED5B66}" type="presParOf" srcId="{FFDCACB0-92B1-4A09-9FD1-85FD18DFD688}" destId="{5192A6F6-6744-4B5C-A591-78B9BBA003EC}" srcOrd="4" destOrd="0" presId="urn:microsoft.com/office/officeart/2005/8/layout/hList7"/>
    <dgm:cxn modelId="{97B3014F-55A0-48AE-9D50-23C521AA3BF9}" type="presParOf" srcId="{5192A6F6-6744-4B5C-A591-78B9BBA003EC}" destId="{403C5B93-C376-4E17-B0C9-1E25C30D0CE2}" srcOrd="0" destOrd="0" presId="urn:microsoft.com/office/officeart/2005/8/layout/hList7"/>
    <dgm:cxn modelId="{A9D7496D-5CBA-44D1-869D-2E6BD8367BCA}" type="presParOf" srcId="{5192A6F6-6744-4B5C-A591-78B9BBA003EC}" destId="{0A42E3D2-ACCD-4A08-B211-33B85210BCED}" srcOrd="1" destOrd="0" presId="urn:microsoft.com/office/officeart/2005/8/layout/hList7"/>
    <dgm:cxn modelId="{F79EA012-E638-4C83-85B2-7B3C1EFC7A5E}" type="presParOf" srcId="{5192A6F6-6744-4B5C-A591-78B9BBA003EC}" destId="{2CC91268-9FF1-4241-87FA-B137F502710F}" srcOrd="2" destOrd="0" presId="urn:microsoft.com/office/officeart/2005/8/layout/hList7"/>
    <dgm:cxn modelId="{3A448CAB-9D2F-462B-B83E-39DD3B37ABBF}" type="presParOf" srcId="{5192A6F6-6744-4B5C-A591-78B9BBA003EC}" destId="{59814088-C77B-4DAA-B994-E1A9028EC4A2}" srcOrd="3" destOrd="0" presId="urn:microsoft.com/office/officeart/2005/8/layout/hList7"/>
    <dgm:cxn modelId="{A1F1874F-6201-4118-8C87-B23ED7967BEA}" type="presParOf" srcId="{FFDCACB0-92B1-4A09-9FD1-85FD18DFD688}" destId="{83722CBC-DB45-4073-A2FF-78A9AC9E9041}" srcOrd="5" destOrd="0" presId="urn:microsoft.com/office/officeart/2005/8/layout/hList7"/>
    <dgm:cxn modelId="{1119C6E8-E011-4CF6-8D63-56AF7965F5EA}" type="presParOf" srcId="{FFDCACB0-92B1-4A09-9FD1-85FD18DFD688}" destId="{50625CCA-19D8-4814-BCB6-130F72F266F7}" srcOrd="6" destOrd="0" presId="urn:microsoft.com/office/officeart/2005/8/layout/hList7"/>
    <dgm:cxn modelId="{D81D4285-D10C-482C-A86A-65DBD42C5AC5}" type="presParOf" srcId="{50625CCA-19D8-4814-BCB6-130F72F266F7}" destId="{052EEFFD-63B4-43BD-A2AE-4B9AE50E4548}" srcOrd="0" destOrd="0" presId="urn:microsoft.com/office/officeart/2005/8/layout/hList7"/>
    <dgm:cxn modelId="{6BC29A66-744A-49AF-B1A8-49758A5F3E87}" type="presParOf" srcId="{50625CCA-19D8-4814-BCB6-130F72F266F7}" destId="{1B9775B6-9086-4956-8C0D-7ED2DF77724D}" srcOrd="1" destOrd="0" presId="urn:microsoft.com/office/officeart/2005/8/layout/hList7"/>
    <dgm:cxn modelId="{7A938BB1-C493-45EE-BB85-2DA136A0B135}" type="presParOf" srcId="{50625CCA-19D8-4814-BCB6-130F72F266F7}" destId="{2D2EC846-25C9-4042-BDF2-4C872FD362E9}" srcOrd="2" destOrd="0" presId="urn:microsoft.com/office/officeart/2005/8/layout/hList7"/>
    <dgm:cxn modelId="{FC1543DB-3429-41EA-B542-48F7DC78B0A6}" type="presParOf" srcId="{50625CCA-19D8-4814-BCB6-130F72F266F7}" destId="{76378305-60C8-4089-820C-98212B3CC60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AF5724-5657-4C81-874C-D9F63ABD37E5}" type="doc">
      <dgm:prSet loTypeId="urn:microsoft.com/office/officeart/2005/8/layout/hList7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A13872E-5326-4489-AC2D-5B5AB0D862F4}">
      <dgm:prSet phldrT="[Texto]" custT="1"/>
      <dgm:spPr/>
      <dgm:t>
        <a:bodyPr/>
        <a:lstStyle/>
        <a:p>
          <a:r>
            <a:rPr lang="es-ES" sz="2800" b="1" dirty="0"/>
            <a:t>Medical Electronic </a:t>
          </a:r>
          <a:r>
            <a:rPr lang="es-ES" sz="2800" b="1" dirty="0" err="1"/>
            <a:t>Records</a:t>
          </a:r>
          <a:endParaRPr lang="es-ES" sz="2800" b="1" dirty="0"/>
        </a:p>
      </dgm:t>
    </dgm:pt>
    <dgm:pt modelId="{EBFF4AF6-8694-4DBC-9203-87FD1E65758D}" type="parTrans" cxnId="{F2352CF9-BDB0-41C2-A142-274CE6860449}">
      <dgm:prSet/>
      <dgm:spPr/>
      <dgm:t>
        <a:bodyPr/>
        <a:lstStyle/>
        <a:p>
          <a:endParaRPr lang="es-ES" sz="1400"/>
        </a:p>
      </dgm:t>
    </dgm:pt>
    <dgm:pt modelId="{1ADF0CD4-9FE5-454E-8244-EC24784E21B1}" type="sibTrans" cxnId="{F2352CF9-BDB0-41C2-A142-274CE6860449}">
      <dgm:prSet/>
      <dgm:spPr/>
      <dgm:t>
        <a:bodyPr/>
        <a:lstStyle/>
        <a:p>
          <a:endParaRPr lang="es-ES" sz="1400"/>
        </a:p>
      </dgm:t>
    </dgm:pt>
    <dgm:pt modelId="{724953BB-3B82-44EC-B764-1A2285DBEBE4}">
      <dgm:prSet phldrT="[Texto]" custT="1"/>
      <dgm:spPr/>
      <dgm:t>
        <a:bodyPr/>
        <a:lstStyle/>
        <a:p>
          <a:r>
            <a:rPr lang="es-ES" sz="2800" b="1" dirty="0" err="1"/>
            <a:t>Information</a:t>
          </a:r>
          <a:r>
            <a:rPr lang="es-ES" sz="2800" b="1" dirty="0"/>
            <a:t> Technologies </a:t>
          </a:r>
          <a:r>
            <a:rPr lang="es-ES" sz="2800" b="1" dirty="0" err="1"/>
            <a:t>to</a:t>
          </a:r>
          <a:r>
            <a:rPr lang="es-ES" sz="2800" b="1" dirty="0"/>
            <a:t> </a:t>
          </a:r>
          <a:r>
            <a:rPr lang="es-ES" sz="2800" b="1" dirty="0" err="1"/>
            <a:t>connect</a:t>
          </a:r>
          <a:r>
            <a:rPr lang="es-ES" sz="2800" b="1" dirty="0"/>
            <a:t> </a:t>
          </a:r>
          <a:r>
            <a:rPr lang="es-ES" sz="2800" b="1" dirty="0" err="1"/>
            <a:t>with</a:t>
          </a:r>
          <a:r>
            <a:rPr lang="es-ES" sz="2800" b="1" dirty="0"/>
            <a:t> </a:t>
          </a:r>
          <a:r>
            <a:rPr lang="es-ES" sz="2800" b="1" dirty="0" err="1"/>
            <a:t>Pharmacist</a:t>
          </a:r>
          <a:r>
            <a:rPr lang="es-ES" sz="2800" b="1" dirty="0"/>
            <a:t>, </a:t>
          </a:r>
          <a:r>
            <a:rPr lang="es-ES" sz="2800" b="1" dirty="0" err="1"/>
            <a:t>Public</a:t>
          </a:r>
          <a:r>
            <a:rPr lang="es-ES" sz="2800" b="1" dirty="0"/>
            <a:t> </a:t>
          </a:r>
          <a:r>
            <a:rPr lang="es-ES" sz="2800" b="1" dirty="0" err="1"/>
            <a:t>Health</a:t>
          </a:r>
          <a:r>
            <a:rPr lang="es-ES" sz="2800" b="1" dirty="0"/>
            <a:t>…</a:t>
          </a:r>
        </a:p>
      </dgm:t>
    </dgm:pt>
    <dgm:pt modelId="{7AD7106C-D596-4579-A427-BFB733065EC3}" type="parTrans" cxnId="{4BE39746-0B8C-4A97-90F8-9576DA7DDD3A}">
      <dgm:prSet/>
      <dgm:spPr/>
      <dgm:t>
        <a:bodyPr/>
        <a:lstStyle/>
        <a:p>
          <a:endParaRPr lang="es-ES" sz="1400"/>
        </a:p>
      </dgm:t>
    </dgm:pt>
    <dgm:pt modelId="{23A7BEAB-8F29-42E0-BAD6-64DF391AC27D}" type="sibTrans" cxnId="{4BE39746-0B8C-4A97-90F8-9576DA7DDD3A}">
      <dgm:prSet/>
      <dgm:spPr/>
      <dgm:t>
        <a:bodyPr/>
        <a:lstStyle/>
        <a:p>
          <a:endParaRPr lang="es-ES" sz="1400"/>
        </a:p>
      </dgm:t>
    </dgm:pt>
    <dgm:pt modelId="{311B3FA9-7CB5-4CA8-9E9A-2FB76E01D9FC}">
      <dgm:prSet phldrT="[Texto]" custT="1"/>
      <dgm:spPr/>
      <dgm:t>
        <a:bodyPr/>
        <a:lstStyle/>
        <a:p>
          <a:r>
            <a:rPr lang="es-ES" sz="2800" b="1" dirty="0" err="1"/>
            <a:t>Availability</a:t>
          </a:r>
          <a:r>
            <a:rPr lang="es-ES" sz="2800" b="1" dirty="0"/>
            <a:t> </a:t>
          </a:r>
          <a:r>
            <a:rPr lang="es-ES" sz="2800" b="1" dirty="0" err="1"/>
            <a:t>of</a:t>
          </a:r>
          <a:r>
            <a:rPr lang="es-ES" sz="2800" b="1" dirty="0"/>
            <a:t> </a:t>
          </a:r>
          <a:r>
            <a:rPr lang="es-ES" sz="2800" b="1" dirty="0" err="1"/>
            <a:t>diagnostic</a:t>
          </a:r>
          <a:r>
            <a:rPr lang="es-ES" sz="2800" b="1" dirty="0"/>
            <a:t> </a:t>
          </a:r>
          <a:r>
            <a:rPr lang="es-ES" sz="2800" b="1" dirty="0" err="1"/>
            <a:t>technologies</a:t>
          </a:r>
          <a:r>
            <a:rPr lang="es-ES" sz="2800" b="1" dirty="0"/>
            <a:t> and PPE</a:t>
          </a:r>
        </a:p>
      </dgm:t>
    </dgm:pt>
    <dgm:pt modelId="{801A276F-6940-44E8-8533-885FE6EB0EC9}" type="parTrans" cxnId="{D7F52B92-AFCF-4C14-A7A6-AAD48D0E5136}">
      <dgm:prSet/>
      <dgm:spPr/>
      <dgm:t>
        <a:bodyPr/>
        <a:lstStyle/>
        <a:p>
          <a:endParaRPr lang="es-ES" sz="1400"/>
        </a:p>
      </dgm:t>
    </dgm:pt>
    <dgm:pt modelId="{B1AABC44-CAB4-47EE-BBA6-D47F6C559975}" type="sibTrans" cxnId="{D7F52B92-AFCF-4C14-A7A6-AAD48D0E5136}">
      <dgm:prSet/>
      <dgm:spPr/>
      <dgm:t>
        <a:bodyPr/>
        <a:lstStyle/>
        <a:p>
          <a:endParaRPr lang="es-ES" sz="1400"/>
        </a:p>
      </dgm:t>
    </dgm:pt>
    <dgm:pt modelId="{249D7EA8-187C-4DCA-94DB-7FF674E4FF8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s-ES" altLang="es-ES" sz="2800" b="1" dirty="0">
            <a:solidFill>
              <a:schemeClr val="bg1"/>
            </a:solidFill>
            <a:latin typeface="+mn-lt"/>
          </a:endParaRPr>
        </a:p>
      </dgm:t>
    </dgm:pt>
    <dgm:pt modelId="{48184BEF-A674-4DEA-891F-AD6AE7F28228}" type="sibTrans" cxnId="{379DBB05-46F3-4863-B45F-4A2C5823C5D7}">
      <dgm:prSet/>
      <dgm:spPr/>
      <dgm:t>
        <a:bodyPr/>
        <a:lstStyle/>
        <a:p>
          <a:endParaRPr lang="es-ES" sz="1400"/>
        </a:p>
      </dgm:t>
    </dgm:pt>
    <dgm:pt modelId="{BF6E45E2-2C1F-47DA-BA11-6A3135855266}" type="parTrans" cxnId="{379DBB05-46F3-4863-B45F-4A2C5823C5D7}">
      <dgm:prSet/>
      <dgm:spPr/>
      <dgm:t>
        <a:bodyPr/>
        <a:lstStyle/>
        <a:p>
          <a:endParaRPr lang="es-ES" sz="1400"/>
        </a:p>
      </dgm:t>
    </dgm:pt>
    <dgm:pt modelId="{ED9435F8-A33E-4F08-BECA-558F9ED0AF13}" type="pres">
      <dgm:prSet presAssocID="{A8AF5724-5657-4C81-874C-D9F63ABD37E5}" presName="Name0" presStyleCnt="0">
        <dgm:presLayoutVars>
          <dgm:dir/>
          <dgm:resizeHandles val="exact"/>
        </dgm:presLayoutVars>
      </dgm:prSet>
      <dgm:spPr/>
    </dgm:pt>
    <dgm:pt modelId="{D7452462-9435-4FD0-95A6-60EA09912A69}" type="pres">
      <dgm:prSet presAssocID="{A8AF5724-5657-4C81-874C-D9F63ABD37E5}" presName="fgShape" presStyleLbl="fgShp" presStyleIdx="0" presStyleCnt="1" custLinFactY="33376" custLinFactNeighborX="-1079" custLinFactNeighborY="100000"/>
      <dgm:spPr>
        <a:solidFill>
          <a:srgbClr val="FFC000"/>
        </a:solidFill>
      </dgm:spPr>
    </dgm:pt>
    <dgm:pt modelId="{FFDCACB0-92B1-4A09-9FD1-85FD18DFD688}" type="pres">
      <dgm:prSet presAssocID="{A8AF5724-5657-4C81-874C-D9F63ABD37E5}" presName="linComp" presStyleCnt="0"/>
      <dgm:spPr/>
    </dgm:pt>
    <dgm:pt modelId="{9D69D76F-3E4E-4352-AA7F-0500855C827F}" type="pres">
      <dgm:prSet presAssocID="{2A13872E-5326-4489-AC2D-5B5AB0D862F4}" presName="compNode" presStyleCnt="0"/>
      <dgm:spPr/>
    </dgm:pt>
    <dgm:pt modelId="{A87C8B23-FBBF-4FA8-B539-8A7ED669191F}" type="pres">
      <dgm:prSet presAssocID="{2A13872E-5326-4489-AC2D-5B5AB0D862F4}" presName="bkgdShape" presStyleLbl="node1" presStyleIdx="0" presStyleCnt="4" custScaleX="88308" custLinFactNeighborX="97348" custLinFactNeighborY="-694"/>
      <dgm:spPr/>
    </dgm:pt>
    <dgm:pt modelId="{A2979A53-14AC-4CD8-B4E4-FEDFC579B4B0}" type="pres">
      <dgm:prSet presAssocID="{2A13872E-5326-4489-AC2D-5B5AB0D862F4}" presName="nodeTx" presStyleLbl="node1" presStyleIdx="0" presStyleCnt="4">
        <dgm:presLayoutVars>
          <dgm:bulletEnabled val="1"/>
        </dgm:presLayoutVars>
      </dgm:prSet>
      <dgm:spPr/>
    </dgm:pt>
    <dgm:pt modelId="{A8596FB9-EEB3-494A-9863-E5C1B18F440E}" type="pres">
      <dgm:prSet presAssocID="{2A13872E-5326-4489-AC2D-5B5AB0D862F4}" presName="invisiNode" presStyleLbl="node1" presStyleIdx="0" presStyleCnt="4"/>
      <dgm:spPr/>
    </dgm:pt>
    <dgm:pt modelId="{DA4A86D1-3EE9-4611-8E46-D52B49FD179E}" type="pres">
      <dgm:prSet presAssocID="{2A13872E-5326-4489-AC2D-5B5AB0D862F4}" presName="imagNode" presStyleLbl="fgImgPlace1" presStyleIdx="0" presStyleCnt="4" custScaleX="120193" custScaleY="104271" custLinFactX="73983" custLinFactNeighborX="100000" custLinFactNeighborY="807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DE9912E-9D64-482F-90F9-532894876C92}" type="pres">
      <dgm:prSet presAssocID="{1ADF0CD4-9FE5-454E-8244-EC24784E21B1}" presName="sibTrans" presStyleLbl="sibTrans2D1" presStyleIdx="0" presStyleCnt="0"/>
      <dgm:spPr/>
    </dgm:pt>
    <dgm:pt modelId="{12FC7C24-B272-40F6-9ABB-35B02484599C}" type="pres">
      <dgm:prSet presAssocID="{724953BB-3B82-44EC-B764-1A2285DBEBE4}" presName="compNode" presStyleCnt="0"/>
      <dgm:spPr/>
    </dgm:pt>
    <dgm:pt modelId="{1E2401E7-E3AA-4FFE-B74B-E3F96E147886}" type="pres">
      <dgm:prSet presAssocID="{724953BB-3B82-44EC-B764-1A2285DBEBE4}" presName="bkgdShape" presStyleLbl="node1" presStyleIdx="1" presStyleCnt="4" custScaleX="98379" custLinFactNeighborX="97487" custLinFactNeighborY="-694"/>
      <dgm:spPr/>
    </dgm:pt>
    <dgm:pt modelId="{9BA2CA58-ED3F-4A0E-A356-35E163C72A20}" type="pres">
      <dgm:prSet presAssocID="{724953BB-3B82-44EC-B764-1A2285DBEBE4}" presName="nodeTx" presStyleLbl="node1" presStyleIdx="1" presStyleCnt="4">
        <dgm:presLayoutVars>
          <dgm:bulletEnabled val="1"/>
        </dgm:presLayoutVars>
      </dgm:prSet>
      <dgm:spPr/>
    </dgm:pt>
    <dgm:pt modelId="{F9651F8A-8C9A-476A-866D-2B48030C5BF0}" type="pres">
      <dgm:prSet presAssocID="{724953BB-3B82-44EC-B764-1A2285DBEBE4}" presName="invisiNode" presStyleLbl="node1" presStyleIdx="1" presStyleCnt="4"/>
      <dgm:spPr/>
    </dgm:pt>
    <dgm:pt modelId="{09288C2E-A3A3-46BB-892D-20E18EDCB993}" type="pres">
      <dgm:prSet presAssocID="{724953BB-3B82-44EC-B764-1A2285DBEBE4}" presName="imagNode" presStyleLbl="fgImgPlace1" presStyleIdx="1" presStyleCnt="4" custScaleX="116201" custScaleY="99631" custLinFactX="76164" custLinFactNeighborX="100000" custLinFactNeighborY="-402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309A040-8DAC-42EC-B59A-A9B766A4764D}" type="pres">
      <dgm:prSet presAssocID="{23A7BEAB-8F29-42E0-BAD6-64DF391AC27D}" presName="sibTrans" presStyleLbl="sibTrans2D1" presStyleIdx="0" presStyleCnt="0"/>
      <dgm:spPr/>
    </dgm:pt>
    <dgm:pt modelId="{5192A6F6-6744-4B5C-A591-78B9BBA003EC}" type="pres">
      <dgm:prSet presAssocID="{311B3FA9-7CB5-4CA8-9E9A-2FB76E01D9FC}" presName="compNode" presStyleCnt="0"/>
      <dgm:spPr/>
    </dgm:pt>
    <dgm:pt modelId="{403C5B93-C376-4E17-B0C9-1E25C30D0CE2}" type="pres">
      <dgm:prSet presAssocID="{311B3FA9-7CB5-4CA8-9E9A-2FB76E01D9FC}" presName="bkgdShape" presStyleLbl="node1" presStyleIdx="2" presStyleCnt="4" custScaleX="97304" custLinFactX="-100000" custLinFactNeighborX="-160240" custLinFactNeighborY="-2223"/>
      <dgm:spPr/>
    </dgm:pt>
    <dgm:pt modelId="{0A42E3D2-ACCD-4A08-B211-33B85210BCED}" type="pres">
      <dgm:prSet presAssocID="{311B3FA9-7CB5-4CA8-9E9A-2FB76E01D9FC}" presName="nodeTx" presStyleLbl="node1" presStyleIdx="2" presStyleCnt="4">
        <dgm:presLayoutVars>
          <dgm:bulletEnabled val="1"/>
        </dgm:presLayoutVars>
      </dgm:prSet>
      <dgm:spPr/>
    </dgm:pt>
    <dgm:pt modelId="{2CC91268-9FF1-4241-87FA-B137F502710F}" type="pres">
      <dgm:prSet presAssocID="{311B3FA9-7CB5-4CA8-9E9A-2FB76E01D9FC}" presName="invisiNode" presStyleLbl="node1" presStyleIdx="2" presStyleCnt="4"/>
      <dgm:spPr/>
    </dgm:pt>
    <dgm:pt modelId="{59814088-C77B-4DAA-B994-E1A9028EC4A2}" type="pres">
      <dgm:prSet presAssocID="{311B3FA9-7CB5-4CA8-9E9A-2FB76E01D9FC}" presName="imagNode" presStyleLbl="fgImgPlace1" presStyleIdx="2" presStyleCnt="4" custScaleX="120790" custScaleY="109941" custLinFactX="-149796" custLinFactNeighborX="-200000" custLinFactNeighborY="796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3722CBC-DB45-4073-A2FF-78A9AC9E9041}" type="pres">
      <dgm:prSet presAssocID="{B1AABC44-CAB4-47EE-BBA6-D47F6C559975}" presName="sibTrans" presStyleLbl="sibTrans2D1" presStyleIdx="0" presStyleCnt="0"/>
      <dgm:spPr/>
    </dgm:pt>
    <dgm:pt modelId="{50625CCA-19D8-4814-BCB6-130F72F266F7}" type="pres">
      <dgm:prSet presAssocID="{249D7EA8-187C-4DCA-94DB-7FF674E4FF89}" presName="compNode" presStyleCnt="0"/>
      <dgm:spPr/>
    </dgm:pt>
    <dgm:pt modelId="{052EEFFD-63B4-43BD-A2AE-4B9AE50E4548}" type="pres">
      <dgm:prSet presAssocID="{249D7EA8-187C-4DCA-94DB-7FF674E4FF89}" presName="bkgdShape" presStyleLbl="node1" presStyleIdx="3" presStyleCnt="4" custScaleX="94790" custLinFactNeighborX="-1156" custLinFactNeighborY="-6"/>
      <dgm:spPr/>
    </dgm:pt>
    <dgm:pt modelId="{1B9775B6-9086-4956-8C0D-7ED2DF77724D}" type="pres">
      <dgm:prSet presAssocID="{249D7EA8-187C-4DCA-94DB-7FF674E4FF89}" presName="nodeTx" presStyleLbl="node1" presStyleIdx="3" presStyleCnt="4">
        <dgm:presLayoutVars>
          <dgm:bulletEnabled val="1"/>
        </dgm:presLayoutVars>
      </dgm:prSet>
      <dgm:spPr/>
    </dgm:pt>
    <dgm:pt modelId="{2D2EC846-25C9-4042-BDF2-4C872FD362E9}" type="pres">
      <dgm:prSet presAssocID="{249D7EA8-187C-4DCA-94DB-7FF674E4FF89}" presName="invisiNode" presStyleLbl="node1" presStyleIdx="3" presStyleCnt="4"/>
      <dgm:spPr/>
    </dgm:pt>
    <dgm:pt modelId="{76378305-60C8-4089-820C-98212B3CC60B}" type="pres">
      <dgm:prSet presAssocID="{249D7EA8-187C-4DCA-94DB-7FF674E4FF89}" presName="imagNode" presStyleLbl="fgImgPlace1" presStyleIdx="3" presStyleCnt="4" custLinFactNeighborX="-1186" custLinFactNeighborY="-9620"/>
      <dgm:spPr>
        <a:blipFill rotWithShape="1">
          <a:blip xmlns:r="http://schemas.openxmlformats.org/officeDocument/2006/relationships" r:embed="rId4"/>
          <a:srcRect/>
          <a:stretch>
            <a:fillRect l="-10000" r="-10000"/>
          </a:stretch>
        </a:blipFill>
      </dgm:spPr>
    </dgm:pt>
  </dgm:ptLst>
  <dgm:cxnLst>
    <dgm:cxn modelId="{379DBB05-46F3-4863-B45F-4A2C5823C5D7}" srcId="{A8AF5724-5657-4C81-874C-D9F63ABD37E5}" destId="{249D7EA8-187C-4DCA-94DB-7FF674E4FF89}" srcOrd="3" destOrd="0" parTransId="{BF6E45E2-2C1F-47DA-BA11-6A3135855266}" sibTransId="{48184BEF-A674-4DEA-891F-AD6AE7F28228}"/>
    <dgm:cxn modelId="{EDD6FB2F-407B-46F5-B78A-A305EF9477B8}" type="presOf" srcId="{A8AF5724-5657-4C81-874C-D9F63ABD37E5}" destId="{ED9435F8-A33E-4F08-BECA-558F9ED0AF13}" srcOrd="0" destOrd="0" presId="urn:microsoft.com/office/officeart/2005/8/layout/hList7"/>
    <dgm:cxn modelId="{A94E0F5E-07C1-4DD2-BB14-B3678CC3E752}" type="presOf" srcId="{249D7EA8-187C-4DCA-94DB-7FF674E4FF89}" destId="{1B9775B6-9086-4956-8C0D-7ED2DF77724D}" srcOrd="1" destOrd="0" presId="urn:microsoft.com/office/officeart/2005/8/layout/hList7"/>
    <dgm:cxn modelId="{4BE39746-0B8C-4A97-90F8-9576DA7DDD3A}" srcId="{A8AF5724-5657-4C81-874C-D9F63ABD37E5}" destId="{724953BB-3B82-44EC-B764-1A2285DBEBE4}" srcOrd="1" destOrd="0" parTransId="{7AD7106C-D596-4579-A427-BFB733065EC3}" sibTransId="{23A7BEAB-8F29-42E0-BAD6-64DF391AC27D}"/>
    <dgm:cxn modelId="{C88D954A-701D-4431-9919-A0F07487A66F}" type="presOf" srcId="{249D7EA8-187C-4DCA-94DB-7FF674E4FF89}" destId="{052EEFFD-63B4-43BD-A2AE-4B9AE50E4548}" srcOrd="0" destOrd="0" presId="urn:microsoft.com/office/officeart/2005/8/layout/hList7"/>
    <dgm:cxn modelId="{DECE4782-52DB-4E25-9D98-FF0497F77C43}" type="presOf" srcId="{2A13872E-5326-4489-AC2D-5B5AB0D862F4}" destId="{A87C8B23-FBBF-4FA8-B539-8A7ED669191F}" srcOrd="0" destOrd="0" presId="urn:microsoft.com/office/officeart/2005/8/layout/hList7"/>
    <dgm:cxn modelId="{D7F52B92-AFCF-4C14-A7A6-AAD48D0E5136}" srcId="{A8AF5724-5657-4C81-874C-D9F63ABD37E5}" destId="{311B3FA9-7CB5-4CA8-9E9A-2FB76E01D9FC}" srcOrd="2" destOrd="0" parTransId="{801A276F-6940-44E8-8533-885FE6EB0EC9}" sibTransId="{B1AABC44-CAB4-47EE-BBA6-D47F6C559975}"/>
    <dgm:cxn modelId="{75FC6797-3AB3-4E5F-B4EF-72CD7B28A9CB}" type="presOf" srcId="{724953BB-3B82-44EC-B764-1A2285DBEBE4}" destId="{9BA2CA58-ED3F-4A0E-A356-35E163C72A20}" srcOrd="1" destOrd="0" presId="urn:microsoft.com/office/officeart/2005/8/layout/hList7"/>
    <dgm:cxn modelId="{5304399B-A83C-468E-B2FE-BAC944FE97AD}" type="presOf" srcId="{23A7BEAB-8F29-42E0-BAD6-64DF391AC27D}" destId="{E309A040-8DAC-42EC-B59A-A9B766A4764D}" srcOrd="0" destOrd="0" presId="urn:microsoft.com/office/officeart/2005/8/layout/hList7"/>
    <dgm:cxn modelId="{D7C700A6-5F2C-4025-8D33-64917EF45BD3}" type="presOf" srcId="{B1AABC44-CAB4-47EE-BBA6-D47F6C559975}" destId="{83722CBC-DB45-4073-A2FF-78A9AC9E9041}" srcOrd="0" destOrd="0" presId="urn:microsoft.com/office/officeart/2005/8/layout/hList7"/>
    <dgm:cxn modelId="{933D93B7-D9E9-4A94-A99B-C5119C742EE1}" type="presOf" srcId="{2A13872E-5326-4489-AC2D-5B5AB0D862F4}" destId="{A2979A53-14AC-4CD8-B4E4-FEDFC579B4B0}" srcOrd="1" destOrd="0" presId="urn:microsoft.com/office/officeart/2005/8/layout/hList7"/>
    <dgm:cxn modelId="{E3407FD5-3E63-4984-B1BC-CF8C4DB32558}" type="presOf" srcId="{724953BB-3B82-44EC-B764-1A2285DBEBE4}" destId="{1E2401E7-E3AA-4FFE-B74B-E3F96E147886}" srcOrd="0" destOrd="0" presId="urn:microsoft.com/office/officeart/2005/8/layout/hList7"/>
    <dgm:cxn modelId="{4FC267D8-72DF-4B0E-A442-F6C5035EB42B}" type="presOf" srcId="{1ADF0CD4-9FE5-454E-8244-EC24784E21B1}" destId="{2DE9912E-9D64-482F-90F9-532894876C92}" srcOrd="0" destOrd="0" presId="urn:microsoft.com/office/officeart/2005/8/layout/hList7"/>
    <dgm:cxn modelId="{2865C3DA-DD2F-4F28-8D85-1BD73B5B7C86}" type="presOf" srcId="{311B3FA9-7CB5-4CA8-9E9A-2FB76E01D9FC}" destId="{403C5B93-C376-4E17-B0C9-1E25C30D0CE2}" srcOrd="0" destOrd="0" presId="urn:microsoft.com/office/officeart/2005/8/layout/hList7"/>
    <dgm:cxn modelId="{3FFAF7F6-68A8-44AF-93CF-A6E1280BF49A}" type="presOf" srcId="{311B3FA9-7CB5-4CA8-9E9A-2FB76E01D9FC}" destId="{0A42E3D2-ACCD-4A08-B211-33B85210BCED}" srcOrd="1" destOrd="0" presId="urn:microsoft.com/office/officeart/2005/8/layout/hList7"/>
    <dgm:cxn modelId="{F2352CF9-BDB0-41C2-A142-274CE6860449}" srcId="{A8AF5724-5657-4C81-874C-D9F63ABD37E5}" destId="{2A13872E-5326-4489-AC2D-5B5AB0D862F4}" srcOrd="0" destOrd="0" parTransId="{EBFF4AF6-8694-4DBC-9203-87FD1E65758D}" sibTransId="{1ADF0CD4-9FE5-454E-8244-EC24784E21B1}"/>
    <dgm:cxn modelId="{AF3A6392-5452-4DF7-90E0-AD60182E9050}" type="presParOf" srcId="{ED9435F8-A33E-4F08-BECA-558F9ED0AF13}" destId="{D7452462-9435-4FD0-95A6-60EA09912A69}" srcOrd="0" destOrd="0" presId="urn:microsoft.com/office/officeart/2005/8/layout/hList7"/>
    <dgm:cxn modelId="{95492B9D-279E-420C-9F3B-6FB3A45344F1}" type="presParOf" srcId="{ED9435F8-A33E-4F08-BECA-558F9ED0AF13}" destId="{FFDCACB0-92B1-4A09-9FD1-85FD18DFD688}" srcOrd="1" destOrd="0" presId="urn:microsoft.com/office/officeart/2005/8/layout/hList7"/>
    <dgm:cxn modelId="{C8F72D3A-3E77-4350-80CF-FFEA81C92ADB}" type="presParOf" srcId="{FFDCACB0-92B1-4A09-9FD1-85FD18DFD688}" destId="{9D69D76F-3E4E-4352-AA7F-0500855C827F}" srcOrd="0" destOrd="0" presId="urn:microsoft.com/office/officeart/2005/8/layout/hList7"/>
    <dgm:cxn modelId="{53C37C19-2E48-4CD2-A44C-3A891BDA23E0}" type="presParOf" srcId="{9D69D76F-3E4E-4352-AA7F-0500855C827F}" destId="{A87C8B23-FBBF-4FA8-B539-8A7ED669191F}" srcOrd="0" destOrd="0" presId="urn:microsoft.com/office/officeart/2005/8/layout/hList7"/>
    <dgm:cxn modelId="{054468AF-13BB-46B9-B66C-4085A1A4F771}" type="presParOf" srcId="{9D69D76F-3E4E-4352-AA7F-0500855C827F}" destId="{A2979A53-14AC-4CD8-B4E4-FEDFC579B4B0}" srcOrd="1" destOrd="0" presId="urn:microsoft.com/office/officeart/2005/8/layout/hList7"/>
    <dgm:cxn modelId="{CDDA4A13-AC6B-4460-B298-0F0C2F103C0C}" type="presParOf" srcId="{9D69D76F-3E4E-4352-AA7F-0500855C827F}" destId="{A8596FB9-EEB3-494A-9863-E5C1B18F440E}" srcOrd="2" destOrd="0" presId="urn:microsoft.com/office/officeart/2005/8/layout/hList7"/>
    <dgm:cxn modelId="{309A903E-99DF-4C2A-8EA8-D992C7584897}" type="presParOf" srcId="{9D69D76F-3E4E-4352-AA7F-0500855C827F}" destId="{DA4A86D1-3EE9-4611-8E46-D52B49FD179E}" srcOrd="3" destOrd="0" presId="urn:microsoft.com/office/officeart/2005/8/layout/hList7"/>
    <dgm:cxn modelId="{D59D394A-495A-4E21-8B96-9FABD77DB033}" type="presParOf" srcId="{FFDCACB0-92B1-4A09-9FD1-85FD18DFD688}" destId="{2DE9912E-9D64-482F-90F9-532894876C92}" srcOrd="1" destOrd="0" presId="urn:microsoft.com/office/officeart/2005/8/layout/hList7"/>
    <dgm:cxn modelId="{ECA8FC3D-DA61-4945-888D-712F25E637B6}" type="presParOf" srcId="{FFDCACB0-92B1-4A09-9FD1-85FD18DFD688}" destId="{12FC7C24-B272-40F6-9ABB-35B02484599C}" srcOrd="2" destOrd="0" presId="urn:microsoft.com/office/officeart/2005/8/layout/hList7"/>
    <dgm:cxn modelId="{DE1D3A66-AEC0-48AB-A729-2FF790343072}" type="presParOf" srcId="{12FC7C24-B272-40F6-9ABB-35B02484599C}" destId="{1E2401E7-E3AA-4FFE-B74B-E3F96E147886}" srcOrd="0" destOrd="0" presId="urn:microsoft.com/office/officeart/2005/8/layout/hList7"/>
    <dgm:cxn modelId="{7E587CD2-CB44-49CC-984E-75194EDEEAC8}" type="presParOf" srcId="{12FC7C24-B272-40F6-9ABB-35B02484599C}" destId="{9BA2CA58-ED3F-4A0E-A356-35E163C72A20}" srcOrd="1" destOrd="0" presId="urn:microsoft.com/office/officeart/2005/8/layout/hList7"/>
    <dgm:cxn modelId="{F725DA20-90C0-409B-8DA7-AD505AEC9177}" type="presParOf" srcId="{12FC7C24-B272-40F6-9ABB-35B02484599C}" destId="{F9651F8A-8C9A-476A-866D-2B48030C5BF0}" srcOrd="2" destOrd="0" presId="urn:microsoft.com/office/officeart/2005/8/layout/hList7"/>
    <dgm:cxn modelId="{05940456-CD60-425D-BE87-26DCED7EA4DE}" type="presParOf" srcId="{12FC7C24-B272-40F6-9ABB-35B02484599C}" destId="{09288C2E-A3A3-46BB-892D-20E18EDCB993}" srcOrd="3" destOrd="0" presId="urn:microsoft.com/office/officeart/2005/8/layout/hList7"/>
    <dgm:cxn modelId="{9E18DEF1-F3B6-4EAD-BE29-C98D91562F6D}" type="presParOf" srcId="{FFDCACB0-92B1-4A09-9FD1-85FD18DFD688}" destId="{E309A040-8DAC-42EC-B59A-A9B766A4764D}" srcOrd="3" destOrd="0" presId="urn:microsoft.com/office/officeart/2005/8/layout/hList7"/>
    <dgm:cxn modelId="{F0D639A2-F04D-4A48-A761-B90EB2C6883B}" type="presParOf" srcId="{FFDCACB0-92B1-4A09-9FD1-85FD18DFD688}" destId="{5192A6F6-6744-4B5C-A591-78B9BBA003EC}" srcOrd="4" destOrd="0" presId="urn:microsoft.com/office/officeart/2005/8/layout/hList7"/>
    <dgm:cxn modelId="{AA563166-668B-4920-8FF4-24D4460870F2}" type="presParOf" srcId="{5192A6F6-6744-4B5C-A591-78B9BBA003EC}" destId="{403C5B93-C376-4E17-B0C9-1E25C30D0CE2}" srcOrd="0" destOrd="0" presId="urn:microsoft.com/office/officeart/2005/8/layout/hList7"/>
    <dgm:cxn modelId="{C3A65A5C-74B9-4BC7-A468-7CDF954ED812}" type="presParOf" srcId="{5192A6F6-6744-4B5C-A591-78B9BBA003EC}" destId="{0A42E3D2-ACCD-4A08-B211-33B85210BCED}" srcOrd="1" destOrd="0" presId="urn:microsoft.com/office/officeart/2005/8/layout/hList7"/>
    <dgm:cxn modelId="{435B6E2B-9DF2-4030-AE03-E79E71054A6D}" type="presParOf" srcId="{5192A6F6-6744-4B5C-A591-78B9BBA003EC}" destId="{2CC91268-9FF1-4241-87FA-B137F502710F}" srcOrd="2" destOrd="0" presId="urn:microsoft.com/office/officeart/2005/8/layout/hList7"/>
    <dgm:cxn modelId="{93DED612-8EFE-4A6A-A951-F39C98F7238B}" type="presParOf" srcId="{5192A6F6-6744-4B5C-A591-78B9BBA003EC}" destId="{59814088-C77B-4DAA-B994-E1A9028EC4A2}" srcOrd="3" destOrd="0" presId="urn:microsoft.com/office/officeart/2005/8/layout/hList7"/>
    <dgm:cxn modelId="{1388213F-63D1-4310-A007-F25D452046B4}" type="presParOf" srcId="{FFDCACB0-92B1-4A09-9FD1-85FD18DFD688}" destId="{83722CBC-DB45-4073-A2FF-78A9AC9E9041}" srcOrd="5" destOrd="0" presId="urn:microsoft.com/office/officeart/2005/8/layout/hList7"/>
    <dgm:cxn modelId="{B32E70C5-F9C7-432B-B5EA-76C7888F4F06}" type="presParOf" srcId="{FFDCACB0-92B1-4A09-9FD1-85FD18DFD688}" destId="{50625CCA-19D8-4814-BCB6-130F72F266F7}" srcOrd="6" destOrd="0" presId="urn:microsoft.com/office/officeart/2005/8/layout/hList7"/>
    <dgm:cxn modelId="{C3660E79-D914-4799-8203-A930FB4182A7}" type="presParOf" srcId="{50625CCA-19D8-4814-BCB6-130F72F266F7}" destId="{052EEFFD-63B4-43BD-A2AE-4B9AE50E4548}" srcOrd="0" destOrd="0" presId="urn:microsoft.com/office/officeart/2005/8/layout/hList7"/>
    <dgm:cxn modelId="{712C615C-46F2-4F71-8956-339419FF836F}" type="presParOf" srcId="{50625CCA-19D8-4814-BCB6-130F72F266F7}" destId="{1B9775B6-9086-4956-8C0D-7ED2DF77724D}" srcOrd="1" destOrd="0" presId="urn:microsoft.com/office/officeart/2005/8/layout/hList7"/>
    <dgm:cxn modelId="{347564B5-D8E2-4822-986A-EA3320F6AF46}" type="presParOf" srcId="{50625CCA-19D8-4814-BCB6-130F72F266F7}" destId="{2D2EC846-25C9-4042-BDF2-4C872FD362E9}" srcOrd="2" destOrd="0" presId="urn:microsoft.com/office/officeart/2005/8/layout/hList7"/>
    <dgm:cxn modelId="{05783B18-7F12-4426-A848-5A4B250FDECA}" type="presParOf" srcId="{50625CCA-19D8-4814-BCB6-130F72F266F7}" destId="{76378305-60C8-4089-820C-98212B3CC60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C8B23-FBBF-4FA8-B539-8A7ED669191F}">
      <dsp:nvSpPr>
        <dsp:cNvPr id="0" name=""/>
        <dsp:cNvSpPr/>
      </dsp:nvSpPr>
      <dsp:spPr>
        <a:xfrm>
          <a:off x="8813300" y="0"/>
          <a:ext cx="2769099" cy="48134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200" b="1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Social Media and </a:t>
          </a:r>
          <a:r>
            <a:rPr lang="es-ES" sz="3200" b="1" kern="1200" dirty="0" err="1"/>
            <a:t>patient</a:t>
          </a:r>
          <a:r>
            <a:rPr lang="es-ES" sz="3200" b="1" kern="1200" dirty="0"/>
            <a:t> safety </a:t>
          </a:r>
          <a:r>
            <a:rPr lang="es-ES" sz="3200" b="1" kern="1200" dirty="0" err="1"/>
            <a:t>awareness</a:t>
          </a:r>
          <a:endParaRPr lang="es-ES" sz="3200" b="1" kern="1200" dirty="0"/>
        </a:p>
      </dsp:txBody>
      <dsp:txXfrm>
        <a:off x="8813300" y="1925386"/>
        <a:ext cx="2769099" cy="1925386"/>
      </dsp:txXfrm>
    </dsp:sp>
    <dsp:sp modelId="{DA4A86D1-3EE9-4611-8E46-D52B49FD179E}">
      <dsp:nvSpPr>
        <dsp:cNvPr id="0" name=""/>
        <dsp:cNvSpPr/>
      </dsp:nvSpPr>
      <dsp:spPr>
        <a:xfrm>
          <a:off x="9273037" y="448527"/>
          <a:ext cx="1926554" cy="167134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2401E7-E3AA-4FFE-B74B-E3F96E147886}">
      <dsp:nvSpPr>
        <dsp:cNvPr id="0" name=""/>
        <dsp:cNvSpPr/>
      </dsp:nvSpPr>
      <dsp:spPr>
        <a:xfrm>
          <a:off x="5904847" y="0"/>
          <a:ext cx="2851085" cy="48134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 err="1"/>
            <a:t>Shared</a:t>
          </a:r>
          <a:r>
            <a:rPr lang="es-ES" sz="3200" b="1" kern="1200" dirty="0"/>
            <a:t> </a:t>
          </a:r>
          <a:r>
            <a:rPr lang="es-ES" sz="3200" b="1" kern="1200" dirty="0" err="1"/>
            <a:t>decision</a:t>
          </a:r>
          <a:r>
            <a:rPr lang="es-ES" sz="3200" b="1" kern="1200" dirty="0"/>
            <a:t> </a:t>
          </a:r>
          <a:r>
            <a:rPr lang="es-ES" sz="3200" b="1" kern="1200" dirty="0" err="1"/>
            <a:t>making</a:t>
          </a:r>
          <a:r>
            <a:rPr lang="es-ES" sz="3200" b="1" kern="1200" dirty="0"/>
            <a:t> </a:t>
          </a:r>
          <a:r>
            <a:rPr lang="es-ES" sz="3200" b="1" kern="1200" dirty="0" err="1"/>
            <a:t>with</a:t>
          </a:r>
          <a:r>
            <a:rPr lang="es-ES" sz="3200" b="1" kern="1200" dirty="0"/>
            <a:t> </a:t>
          </a:r>
          <a:r>
            <a:rPr lang="es-ES" sz="3200" b="1" kern="1200" dirty="0" err="1"/>
            <a:t>patients</a:t>
          </a:r>
          <a:r>
            <a:rPr lang="es-ES" sz="3200" b="1" kern="1200" dirty="0"/>
            <a:t> </a:t>
          </a:r>
          <a:r>
            <a:rPr lang="es-ES" sz="3200" b="1" kern="1200" dirty="0" err="1"/>
            <a:t>about</a:t>
          </a:r>
          <a:r>
            <a:rPr lang="es-ES" sz="3200" b="1" kern="1200" dirty="0"/>
            <a:t> </a:t>
          </a:r>
          <a:r>
            <a:rPr lang="es-ES" sz="3200" b="1" kern="1200" dirty="0" err="1"/>
            <a:t>health</a:t>
          </a:r>
          <a:r>
            <a:rPr lang="es-ES" sz="3200" b="1" kern="1200" dirty="0"/>
            <a:t> </a:t>
          </a:r>
          <a:r>
            <a:rPr lang="es-ES" sz="3200" b="1" kern="1200" dirty="0" err="1"/>
            <a:t>risks</a:t>
          </a:r>
          <a:endParaRPr lang="es-ES" sz="3200" b="1" kern="1200" dirty="0"/>
        </a:p>
      </dsp:txBody>
      <dsp:txXfrm>
        <a:off x="5904847" y="1925386"/>
        <a:ext cx="2851085" cy="1925386"/>
      </dsp:txXfrm>
    </dsp:sp>
    <dsp:sp modelId="{09288C2E-A3A3-46BB-892D-20E18EDCB993}">
      <dsp:nvSpPr>
        <dsp:cNvPr id="0" name=""/>
        <dsp:cNvSpPr/>
      </dsp:nvSpPr>
      <dsp:spPr>
        <a:xfrm>
          <a:off x="6398856" y="480055"/>
          <a:ext cx="1862567" cy="159696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03C5B93-C376-4E17-B0C9-1E25C30D0CE2}">
      <dsp:nvSpPr>
        <dsp:cNvPr id="0" name=""/>
        <dsp:cNvSpPr/>
      </dsp:nvSpPr>
      <dsp:spPr>
        <a:xfrm>
          <a:off x="0" y="0"/>
          <a:ext cx="2819931" cy="48134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/>
            <a:t>Nursing</a:t>
          </a:r>
          <a:r>
            <a:rPr lang="es-ES" sz="2800" b="1" kern="1200" dirty="0"/>
            <a:t> </a:t>
          </a:r>
          <a:r>
            <a:rPr lang="es-ES" sz="2800" b="1" kern="1200" dirty="0" err="1"/>
            <a:t>Homes</a:t>
          </a:r>
          <a:endParaRPr lang="es-ES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Home </a:t>
          </a:r>
          <a:r>
            <a:rPr lang="es-ES" sz="2800" b="1" kern="1200" dirty="0" err="1"/>
            <a:t>Care</a:t>
          </a:r>
          <a:endParaRPr lang="es-ES" sz="2800" b="1" kern="1200" dirty="0"/>
        </a:p>
      </dsp:txBody>
      <dsp:txXfrm>
        <a:off x="0" y="1925386"/>
        <a:ext cx="2819931" cy="1925386"/>
      </dsp:txXfrm>
    </dsp:sp>
    <dsp:sp modelId="{59814088-C77B-4DAA-B994-E1A9028EC4A2}">
      <dsp:nvSpPr>
        <dsp:cNvPr id="0" name=""/>
        <dsp:cNvSpPr/>
      </dsp:nvSpPr>
      <dsp:spPr>
        <a:xfrm>
          <a:off x="426575" y="384043"/>
          <a:ext cx="1936123" cy="176222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2EEFFD-63B4-43BD-A2AE-4B9AE50E4548}">
      <dsp:nvSpPr>
        <dsp:cNvPr id="0" name=""/>
        <dsp:cNvSpPr/>
      </dsp:nvSpPr>
      <dsp:spPr>
        <a:xfrm>
          <a:off x="3013565" y="0"/>
          <a:ext cx="2747074" cy="48134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altLang="es-ES" sz="2800" b="1" kern="1200" dirty="0">
            <a:solidFill>
              <a:schemeClr val="bg1"/>
            </a:solidFill>
            <a:latin typeface="+mn-lt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2800" b="1" kern="1200" dirty="0" err="1">
              <a:solidFill>
                <a:schemeClr val="bg1"/>
              </a:solidFill>
              <a:latin typeface="+mn-lt"/>
            </a:rPr>
            <a:t>Health</a:t>
          </a:r>
          <a:r>
            <a:rPr lang="es-ES" altLang="es-ES" sz="2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s-ES" altLang="es-ES" sz="2800" b="1" kern="1200" dirty="0" err="1">
              <a:solidFill>
                <a:schemeClr val="bg1"/>
              </a:solidFill>
              <a:latin typeface="+mn-lt"/>
            </a:rPr>
            <a:t>Literacy</a:t>
          </a:r>
          <a:r>
            <a:rPr lang="es-ES" altLang="es-ES" sz="2800" b="1" kern="1200" dirty="0">
              <a:solidFill>
                <a:schemeClr val="bg1"/>
              </a:solidFill>
              <a:latin typeface="+mn-lt"/>
            </a:rPr>
            <a:t> and </a:t>
          </a:r>
          <a:r>
            <a:rPr lang="es-ES" altLang="es-ES" sz="2800" b="1" kern="1200" dirty="0" err="1">
              <a:solidFill>
                <a:schemeClr val="bg1"/>
              </a:solidFill>
              <a:latin typeface="+mn-lt"/>
            </a:rPr>
            <a:t>Patient</a:t>
          </a:r>
          <a:r>
            <a:rPr lang="es-ES" altLang="es-ES" sz="2800" b="1" kern="1200" dirty="0">
              <a:solidFill>
                <a:schemeClr val="bg1"/>
              </a:solidFill>
              <a:latin typeface="+mn-lt"/>
            </a:rPr>
            <a:t> Safety</a:t>
          </a:r>
        </a:p>
      </dsp:txBody>
      <dsp:txXfrm>
        <a:off x="3013565" y="1925386"/>
        <a:ext cx="2747074" cy="1925386"/>
      </dsp:txXfrm>
    </dsp:sp>
    <dsp:sp modelId="{76378305-60C8-4089-820C-98212B3CC60B}">
      <dsp:nvSpPr>
        <dsp:cNvPr id="0" name=""/>
        <dsp:cNvSpPr/>
      </dsp:nvSpPr>
      <dsp:spPr>
        <a:xfrm>
          <a:off x="3509314" y="479575"/>
          <a:ext cx="1850481" cy="185195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452462-9435-4FD0-95A6-60EA09912A69}">
      <dsp:nvSpPr>
        <dsp:cNvPr id="0" name=""/>
        <dsp:cNvSpPr/>
      </dsp:nvSpPr>
      <dsp:spPr>
        <a:xfrm>
          <a:off x="409386" y="4091445"/>
          <a:ext cx="10536253" cy="722019"/>
        </a:xfrm>
        <a:prstGeom prst="leftRightArrow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C8B23-FBBF-4FA8-B539-8A7ED669191F}">
      <dsp:nvSpPr>
        <dsp:cNvPr id="0" name=""/>
        <dsp:cNvSpPr/>
      </dsp:nvSpPr>
      <dsp:spPr>
        <a:xfrm>
          <a:off x="2970292" y="0"/>
          <a:ext cx="2580300" cy="48134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Medical Electronic </a:t>
          </a:r>
          <a:r>
            <a:rPr lang="es-ES" sz="2800" b="1" kern="1200" dirty="0" err="1"/>
            <a:t>Records</a:t>
          </a:r>
          <a:endParaRPr lang="es-ES" sz="2800" b="1" kern="1200" dirty="0"/>
        </a:p>
      </dsp:txBody>
      <dsp:txXfrm>
        <a:off x="2970292" y="1925386"/>
        <a:ext cx="2580300" cy="1925386"/>
      </dsp:txXfrm>
    </dsp:sp>
    <dsp:sp modelId="{DA4A86D1-3EE9-4611-8E46-D52B49FD179E}">
      <dsp:nvSpPr>
        <dsp:cNvPr id="0" name=""/>
        <dsp:cNvSpPr/>
      </dsp:nvSpPr>
      <dsp:spPr>
        <a:xfrm>
          <a:off x="3241467" y="384043"/>
          <a:ext cx="1926554" cy="167134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2401E7-E3AA-4FFE-B74B-E3F96E147886}">
      <dsp:nvSpPr>
        <dsp:cNvPr id="0" name=""/>
        <dsp:cNvSpPr/>
      </dsp:nvSpPr>
      <dsp:spPr>
        <a:xfrm>
          <a:off x="5642312" y="0"/>
          <a:ext cx="2874568" cy="48134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/>
            <a:t>Information</a:t>
          </a:r>
          <a:r>
            <a:rPr lang="es-ES" sz="2800" b="1" kern="1200" dirty="0"/>
            <a:t> Technologies </a:t>
          </a:r>
          <a:r>
            <a:rPr lang="es-ES" sz="2800" b="1" kern="1200" dirty="0" err="1"/>
            <a:t>to</a:t>
          </a:r>
          <a:r>
            <a:rPr lang="es-ES" sz="2800" b="1" kern="1200" dirty="0"/>
            <a:t> </a:t>
          </a:r>
          <a:r>
            <a:rPr lang="es-ES" sz="2800" b="1" kern="1200" dirty="0" err="1"/>
            <a:t>connect</a:t>
          </a:r>
          <a:r>
            <a:rPr lang="es-ES" sz="2800" b="1" kern="1200" dirty="0"/>
            <a:t> </a:t>
          </a:r>
          <a:r>
            <a:rPr lang="es-ES" sz="2800" b="1" kern="1200" dirty="0" err="1"/>
            <a:t>with</a:t>
          </a:r>
          <a:r>
            <a:rPr lang="es-ES" sz="2800" b="1" kern="1200" dirty="0"/>
            <a:t> </a:t>
          </a:r>
          <a:r>
            <a:rPr lang="es-ES" sz="2800" b="1" kern="1200" dirty="0" err="1"/>
            <a:t>Pharmacist</a:t>
          </a:r>
          <a:r>
            <a:rPr lang="es-ES" sz="2800" b="1" kern="1200" dirty="0"/>
            <a:t>, </a:t>
          </a:r>
          <a:r>
            <a:rPr lang="es-ES" sz="2800" b="1" kern="1200" dirty="0" err="1"/>
            <a:t>Public</a:t>
          </a:r>
          <a:r>
            <a:rPr lang="es-ES" sz="2800" b="1" kern="1200" dirty="0"/>
            <a:t> </a:t>
          </a:r>
          <a:r>
            <a:rPr lang="es-ES" sz="2800" b="1" kern="1200" dirty="0" err="1"/>
            <a:t>Health</a:t>
          </a:r>
          <a:r>
            <a:rPr lang="es-ES" sz="2800" b="1" kern="1200" dirty="0"/>
            <a:t>…</a:t>
          </a:r>
        </a:p>
      </dsp:txBody>
      <dsp:txXfrm>
        <a:off x="5642312" y="1925386"/>
        <a:ext cx="2874568" cy="1925386"/>
      </dsp:txXfrm>
    </dsp:sp>
    <dsp:sp modelId="{09288C2E-A3A3-46BB-892D-20E18EDCB993}">
      <dsp:nvSpPr>
        <dsp:cNvPr id="0" name=""/>
        <dsp:cNvSpPr/>
      </dsp:nvSpPr>
      <dsp:spPr>
        <a:xfrm>
          <a:off x="6123512" y="227233"/>
          <a:ext cx="1862567" cy="159696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03C5B93-C376-4E17-B0C9-1E25C30D0CE2}">
      <dsp:nvSpPr>
        <dsp:cNvPr id="0" name=""/>
        <dsp:cNvSpPr/>
      </dsp:nvSpPr>
      <dsp:spPr>
        <a:xfrm>
          <a:off x="0" y="0"/>
          <a:ext cx="2843157" cy="48134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/>
            <a:t>Availability</a:t>
          </a:r>
          <a:r>
            <a:rPr lang="es-ES" sz="2800" b="1" kern="1200" dirty="0"/>
            <a:t> </a:t>
          </a:r>
          <a:r>
            <a:rPr lang="es-ES" sz="2800" b="1" kern="1200" dirty="0" err="1"/>
            <a:t>of</a:t>
          </a:r>
          <a:r>
            <a:rPr lang="es-ES" sz="2800" b="1" kern="1200" dirty="0"/>
            <a:t> </a:t>
          </a:r>
          <a:r>
            <a:rPr lang="es-ES" sz="2800" b="1" kern="1200" dirty="0" err="1"/>
            <a:t>diagnostic</a:t>
          </a:r>
          <a:r>
            <a:rPr lang="es-ES" sz="2800" b="1" kern="1200" dirty="0"/>
            <a:t> </a:t>
          </a:r>
          <a:r>
            <a:rPr lang="es-ES" sz="2800" b="1" kern="1200" dirty="0" err="1"/>
            <a:t>technologies</a:t>
          </a:r>
          <a:r>
            <a:rPr lang="es-ES" sz="2800" b="1" kern="1200" dirty="0"/>
            <a:t> and PPE</a:t>
          </a:r>
        </a:p>
      </dsp:txBody>
      <dsp:txXfrm>
        <a:off x="0" y="1925386"/>
        <a:ext cx="2843157" cy="1925386"/>
      </dsp:txXfrm>
    </dsp:sp>
    <dsp:sp modelId="{59814088-C77B-4DAA-B994-E1A9028EC4A2}">
      <dsp:nvSpPr>
        <dsp:cNvPr id="0" name=""/>
        <dsp:cNvSpPr/>
      </dsp:nvSpPr>
      <dsp:spPr>
        <a:xfrm>
          <a:off x="602728" y="336742"/>
          <a:ext cx="1936123" cy="176222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2EEFFD-63B4-43BD-A2AE-4B9AE50E4548}">
      <dsp:nvSpPr>
        <dsp:cNvPr id="0" name=""/>
        <dsp:cNvSpPr/>
      </dsp:nvSpPr>
      <dsp:spPr>
        <a:xfrm>
          <a:off x="8653072" y="0"/>
          <a:ext cx="2769700" cy="481346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altLang="es-ES" sz="2800" b="1" kern="1200" dirty="0">
            <a:solidFill>
              <a:schemeClr val="bg1"/>
            </a:solidFill>
            <a:latin typeface="+mn-lt"/>
          </a:endParaRPr>
        </a:p>
      </dsp:txBody>
      <dsp:txXfrm>
        <a:off x="8653072" y="1925386"/>
        <a:ext cx="2769700" cy="1925386"/>
      </dsp:txXfrm>
    </dsp:sp>
    <dsp:sp modelId="{76378305-60C8-4089-820C-98212B3CC60B}">
      <dsp:nvSpPr>
        <dsp:cNvPr id="0" name=""/>
        <dsp:cNvSpPr/>
      </dsp:nvSpPr>
      <dsp:spPr>
        <a:xfrm>
          <a:off x="9251248" y="134610"/>
          <a:ext cx="1602883" cy="1602883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10000" r="-1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452462-9435-4FD0-95A6-60EA09912A69}">
      <dsp:nvSpPr>
        <dsp:cNvPr id="0" name=""/>
        <dsp:cNvSpPr/>
      </dsp:nvSpPr>
      <dsp:spPr>
        <a:xfrm>
          <a:off x="463064" y="4091445"/>
          <a:ext cx="10431166" cy="722019"/>
        </a:xfrm>
        <a:prstGeom prst="leftRightArrow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5EF7F-FD47-4815-9C47-DA857FF742E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30EFA-5CAF-4722-93EF-09380BB236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355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Pilar </a:t>
            </a:r>
            <a:endParaRPr/>
          </a:p>
        </p:txBody>
      </p:sp>
      <p:sp>
        <p:nvSpPr>
          <p:cNvPr id="676" name="Google Shape;67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002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60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172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3">
            <a:extLst>
              <a:ext uri="{FF2B5EF4-FFF2-40B4-BE49-F238E27FC236}">
                <a16:creationId xmlns:a16="http://schemas.microsoft.com/office/drawing/2014/main" id="{104F134D-4D5D-4F25-999A-F95E318AF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547AC8-1582-433B-A4FE-4072D5EE3110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A146DFDE-5D04-476C-A025-FDA291F7A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Seguridad clínica y prevención de EA</a:t>
            </a:r>
          </a:p>
        </p:txBody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728BF410-D846-4BF1-9B26-B756E56B4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F96A39-B966-4451-A99C-BF4EFF96D3F1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48A2FF9B-E9B9-4238-8194-7C6CD32069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2" name="Rectangle 4">
            <a:extLst>
              <a:ext uri="{FF2B5EF4-FFF2-40B4-BE49-F238E27FC236}">
                <a16:creationId xmlns:a16="http://schemas.microsoft.com/office/drawing/2014/main" id="{49B9AA70-EB30-4828-A7AD-E38F763B8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ES" altLang="es-ES">
              <a:latin typeface="Times New Roman" panose="02020603050405020304" pitchFamily="18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F1182FF6-27E5-4313-9C01-16910FACDAFE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19</a:t>
            </a:fld>
            <a:endParaRPr lang="es-ES" altLang="es-E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26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85800"/>
            <a:ext cx="6070600" cy="34163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3700" cy="4103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can </a:t>
            </a:r>
            <a:r>
              <a:rPr lang="es-ES" dirty="0" err="1"/>
              <a:t>address</a:t>
            </a:r>
            <a:r>
              <a:rPr lang="es-ES" dirty="0"/>
              <a:t> </a:t>
            </a:r>
            <a:r>
              <a:rPr lang="es-ES" dirty="0" err="1"/>
              <a:t>risk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reduce </a:t>
            </a:r>
            <a:r>
              <a:rPr lang="es-ES" dirty="0" err="1"/>
              <a:t>patient</a:t>
            </a:r>
            <a:r>
              <a:rPr lang="es-ES" dirty="0"/>
              <a:t> safety </a:t>
            </a:r>
            <a:r>
              <a:rPr lang="es-ES" dirty="0" err="1"/>
              <a:t>incidents</a:t>
            </a:r>
            <a:r>
              <a:rPr lang="es-ES" dirty="0"/>
              <a:t>, </a:t>
            </a:r>
            <a:r>
              <a:rPr lang="es-ES" dirty="0" err="1"/>
              <a:t>particularly</a:t>
            </a:r>
            <a:r>
              <a:rPr lang="es-ES" dirty="0"/>
              <a:t> </a:t>
            </a:r>
            <a:r>
              <a:rPr lang="es-ES" dirty="0" err="1"/>
              <a:t>those</a:t>
            </a:r>
            <a:r>
              <a:rPr lang="es-ES" dirty="0"/>
              <a:t> </a:t>
            </a:r>
            <a:r>
              <a:rPr lang="es-ES" dirty="0" err="1"/>
              <a:t>causing</a:t>
            </a:r>
            <a:r>
              <a:rPr lang="es-ES" dirty="0"/>
              <a:t> </a:t>
            </a:r>
            <a:r>
              <a:rPr lang="es-ES" dirty="0" err="1"/>
              <a:t>harm</a:t>
            </a:r>
            <a:r>
              <a:rPr lang="es-ES" dirty="0"/>
              <a:t>? </a:t>
            </a:r>
            <a:r>
              <a:rPr lang="es-ES" dirty="0" err="1"/>
              <a:t>Quality</a:t>
            </a:r>
            <a:r>
              <a:rPr lang="es-ES" dirty="0"/>
              <a:t> </a:t>
            </a:r>
            <a:r>
              <a:rPr lang="es-ES" dirty="0" err="1"/>
              <a:t>tools</a:t>
            </a:r>
            <a:r>
              <a:rPr lang="es-ES" dirty="0"/>
              <a:t> </a:t>
            </a:r>
            <a:r>
              <a:rPr lang="es-ES" dirty="0" err="1"/>
              <a:t>may</a:t>
            </a:r>
            <a:r>
              <a:rPr lang="es-ES" dirty="0"/>
              <a:t> </a:t>
            </a:r>
            <a:r>
              <a:rPr lang="es-ES" dirty="0" err="1"/>
              <a:t>help</a:t>
            </a:r>
            <a:r>
              <a:rPr lang="es-ES" dirty="0"/>
              <a:t>: </a:t>
            </a:r>
            <a:r>
              <a:rPr lang="es-ES" dirty="0" err="1"/>
              <a:t>identify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incidents</a:t>
            </a:r>
            <a:r>
              <a:rPr lang="es-ES" dirty="0"/>
              <a:t>, </a:t>
            </a:r>
            <a:r>
              <a:rPr lang="es-ES" dirty="0" err="1"/>
              <a:t>adress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, </a:t>
            </a:r>
            <a:r>
              <a:rPr lang="es-ES" dirty="0" err="1"/>
              <a:t>evaluate</a:t>
            </a:r>
            <a:r>
              <a:rPr lang="es-ES" dirty="0"/>
              <a:t> </a:t>
            </a:r>
            <a:r>
              <a:rPr lang="es-ES" dirty="0" err="1"/>
              <a:t>change</a:t>
            </a:r>
            <a:r>
              <a:rPr lang="es-ES" dirty="0"/>
              <a:t> and </a:t>
            </a:r>
            <a:r>
              <a:rPr lang="es-ES" dirty="0" err="1"/>
              <a:t>monitoring</a:t>
            </a:r>
            <a:r>
              <a:rPr lang="es-ES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0485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97" name="Google Shape;6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504040E4-BC94-48FE-8D57-1B73EDD4B4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27A784E0-987C-4061-8EBB-21680097C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A51989-398C-460D-8B51-E1A912F2F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C967E5-B026-41DA-A95C-4E52BEE3A308}" type="slidenum">
              <a:rPr lang="en-GB" altLang="es-ES" smtClean="0"/>
              <a:pPr>
                <a:defRPr/>
              </a:pPr>
              <a:t>23</a:t>
            </a:fld>
            <a:endParaRPr lang="en-GB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01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36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9938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256CB-3BDA-4B21-808A-427B758FCEF7}" type="slidenum">
              <a:rPr lang="es-ES"/>
              <a:pPr/>
              <a:t>29</a:t>
            </a:fld>
            <a:endParaRPr lang="es-E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2113" y="700088"/>
            <a:ext cx="6146800" cy="3457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3738" y="4379913"/>
            <a:ext cx="5546725" cy="4149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E9973B-4FF6-4AAC-A8B5-40EA3FE25ADE}" type="slidenum">
              <a:rPr lang="es-ES"/>
              <a:pPr/>
              <a:t>30</a:t>
            </a:fld>
            <a:endParaRPr lang="es-E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2113" y="700088"/>
            <a:ext cx="6146800" cy="3457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3738" y="4379913"/>
            <a:ext cx="5546725" cy="41497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dirty="0" err="1"/>
              <a:t>Susan</a:t>
            </a:r>
            <a:r>
              <a:rPr lang="es-ES" dirty="0"/>
              <a:t> Scott</a:t>
            </a:r>
            <a:r>
              <a:rPr lang="es-ES" baseline="0" dirty="0"/>
              <a:t> in 2010 </a:t>
            </a:r>
            <a:r>
              <a:rPr lang="es-ES" baseline="0" dirty="0" err="1"/>
              <a:t>published</a:t>
            </a:r>
            <a:r>
              <a:rPr lang="es-ES" baseline="0" dirty="0"/>
              <a:t> </a:t>
            </a:r>
            <a:r>
              <a:rPr lang="es-ES" baseline="0" dirty="0" err="1"/>
              <a:t>her</a:t>
            </a:r>
            <a:r>
              <a:rPr lang="es-ES" baseline="0" dirty="0"/>
              <a:t> </a:t>
            </a:r>
            <a:r>
              <a:rPr lang="es-ES" baseline="0" dirty="0" err="1"/>
              <a:t>experience</a:t>
            </a:r>
            <a:r>
              <a:rPr lang="es-ES" baseline="0" dirty="0"/>
              <a:t> </a:t>
            </a:r>
            <a:r>
              <a:rPr lang="es-ES" baseline="0" dirty="0" err="1"/>
              <a:t>to</a:t>
            </a:r>
            <a:r>
              <a:rPr lang="es-ES" baseline="0" dirty="0"/>
              <a:t> </a:t>
            </a:r>
            <a:r>
              <a:rPr lang="es-ES" baseline="0" dirty="0" err="1"/>
              <a:t>tackle</a:t>
            </a:r>
            <a:r>
              <a:rPr lang="es-ES" baseline="0" dirty="0"/>
              <a:t> </a:t>
            </a:r>
            <a:r>
              <a:rPr lang="es-ES" baseline="0" dirty="0" err="1"/>
              <a:t>with</a:t>
            </a:r>
            <a:r>
              <a:rPr lang="es-ES" baseline="0" dirty="0"/>
              <a:t> </a:t>
            </a:r>
            <a:r>
              <a:rPr lang="es-ES" baseline="0" dirty="0" err="1"/>
              <a:t>this</a:t>
            </a:r>
            <a:r>
              <a:rPr lang="es-ES" baseline="0" dirty="0"/>
              <a:t> </a:t>
            </a:r>
            <a:r>
              <a:rPr lang="es-ES" baseline="0" dirty="0" err="1"/>
              <a:t>problem</a:t>
            </a:r>
            <a:r>
              <a:rPr lang="es-ES" baseline="0" dirty="0"/>
              <a:t> </a:t>
            </a:r>
            <a:r>
              <a:rPr lang="es-ES" baseline="0" dirty="0" err="1"/>
              <a:t>with</a:t>
            </a:r>
            <a:r>
              <a:rPr lang="es-ES" baseline="0" dirty="0"/>
              <a:t> a </a:t>
            </a:r>
            <a:r>
              <a:rPr lang="es-ES" baseline="0" dirty="0" err="1"/>
              <a:t>support</a:t>
            </a:r>
            <a:r>
              <a:rPr lang="es-ES" baseline="0" dirty="0"/>
              <a:t> </a:t>
            </a:r>
            <a:r>
              <a:rPr lang="es-ES" baseline="0" dirty="0" err="1"/>
              <a:t>model</a:t>
            </a:r>
            <a:r>
              <a:rPr lang="es-ES" baseline="0" dirty="0"/>
              <a:t> </a:t>
            </a:r>
            <a:r>
              <a:rPr lang="es-ES" baseline="0" dirty="0" err="1"/>
              <a:t>organize</a:t>
            </a:r>
            <a:r>
              <a:rPr lang="es-ES" baseline="0" dirty="0"/>
              <a:t> in 3 </a:t>
            </a:r>
            <a:r>
              <a:rPr lang="es-ES" baseline="0" dirty="0" err="1"/>
              <a:t>tier</a:t>
            </a:r>
            <a:r>
              <a:rPr lang="es-ES" baseline="0" dirty="0"/>
              <a:t>:</a:t>
            </a:r>
          </a:p>
          <a:p>
            <a:r>
              <a:rPr lang="es-ES" baseline="0" dirty="0" err="1"/>
              <a:t>First</a:t>
            </a:r>
            <a:r>
              <a:rPr lang="es-ES" baseline="0" dirty="0"/>
              <a:t> </a:t>
            </a:r>
            <a:r>
              <a:rPr lang="es-ES" baseline="0" dirty="0" err="1"/>
              <a:t>Tier</a:t>
            </a:r>
            <a:r>
              <a:rPr lang="es-ES" baseline="0" dirty="0"/>
              <a:t>: </a:t>
            </a:r>
            <a:r>
              <a:rPr lang="es-ES" baseline="0" dirty="0" err="1"/>
              <a:t>close</a:t>
            </a:r>
            <a:r>
              <a:rPr lang="es-ES" baseline="0" dirty="0"/>
              <a:t> </a:t>
            </a:r>
            <a:r>
              <a:rPr lang="es-ES" baseline="0" dirty="0" err="1"/>
              <a:t>support</a:t>
            </a:r>
            <a:r>
              <a:rPr lang="es-ES" baseline="0" dirty="0"/>
              <a:t>: </a:t>
            </a:r>
            <a:r>
              <a:rPr lang="es-ES" baseline="0" dirty="0" err="1"/>
              <a:t>one</a:t>
            </a:r>
            <a:r>
              <a:rPr lang="es-ES" baseline="0" dirty="0"/>
              <a:t> </a:t>
            </a:r>
            <a:r>
              <a:rPr lang="es-ES" baseline="0" dirty="0" err="1"/>
              <a:t>on</a:t>
            </a:r>
            <a:r>
              <a:rPr lang="es-ES" baseline="0" dirty="0"/>
              <a:t> </a:t>
            </a:r>
            <a:r>
              <a:rPr lang="es-ES" baseline="0" dirty="0" err="1"/>
              <a:t>one</a:t>
            </a:r>
            <a:r>
              <a:rPr lang="es-ES" baseline="0" dirty="0"/>
              <a:t> </a:t>
            </a:r>
            <a:r>
              <a:rPr lang="es-ES" baseline="0" dirty="0" err="1"/>
              <a:t>reassurance</a:t>
            </a:r>
            <a:endParaRPr lang="es-ES" baseline="0" dirty="0"/>
          </a:p>
          <a:p>
            <a:r>
              <a:rPr lang="es-ES" baseline="0" dirty="0" err="1"/>
              <a:t>Second</a:t>
            </a:r>
            <a:r>
              <a:rPr lang="es-ES" baseline="0" dirty="0"/>
              <a:t> </a:t>
            </a:r>
            <a:r>
              <a:rPr lang="es-ES" baseline="0" dirty="0" err="1"/>
              <a:t>Tier</a:t>
            </a:r>
            <a:r>
              <a:rPr lang="es-ES" baseline="0" dirty="0"/>
              <a:t>: </a:t>
            </a:r>
            <a:r>
              <a:rPr lang="es-ES" baseline="0" dirty="0" err="1"/>
              <a:t>trained</a:t>
            </a:r>
            <a:r>
              <a:rPr lang="es-ES" baseline="0" dirty="0"/>
              <a:t> peer </a:t>
            </a:r>
            <a:r>
              <a:rPr lang="es-ES" baseline="0" dirty="0" err="1"/>
              <a:t>supporters</a:t>
            </a:r>
            <a:r>
              <a:rPr lang="es-ES" baseline="0" dirty="0"/>
              <a:t> </a:t>
            </a:r>
            <a:r>
              <a:rPr lang="es-ES" baseline="0" dirty="0" err="1"/>
              <a:t>on</a:t>
            </a:r>
            <a:r>
              <a:rPr lang="es-ES" baseline="0" dirty="0"/>
              <a:t> </a:t>
            </a:r>
            <a:r>
              <a:rPr lang="es-ES" baseline="0" dirty="0" err="1"/>
              <a:t>one</a:t>
            </a:r>
            <a:r>
              <a:rPr lang="es-ES" baseline="0" dirty="0"/>
              <a:t> </a:t>
            </a:r>
            <a:r>
              <a:rPr lang="es-ES" baseline="0" dirty="0" err="1"/>
              <a:t>on</a:t>
            </a:r>
            <a:r>
              <a:rPr lang="es-ES" baseline="0" dirty="0"/>
              <a:t> </a:t>
            </a:r>
            <a:r>
              <a:rPr lang="es-ES" baseline="0" dirty="0" err="1"/>
              <a:t>one</a:t>
            </a:r>
            <a:r>
              <a:rPr lang="es-ES" baseline="0" dirty="0"/>
              <a:t> </a:t>
            </a:r>
            <a:r>
              <a:rPr lang="es-ES" baseline="0" dirty="0" err="1"/>
              <a:t>basis</a:t>
            </a:r>
            <a:r>
              <a:rPr lang="es-ES" baseline="0" dirty="0"/>
              <a:t>, </a:t>
            </a:r>
            <a:r>
              <a:rPr lang="es-ES" baseline="0" dirty="0" err="1"/>
              <a:t>mentoring</a:t>
            </a:r>
            <a:r>
              <a:rPr lang="es-ES" baseline="0" dirty="0"/>
              <a:t>, </a:t>
            </a:r>
            <a:r>
              <a:rPr lang="es-ES" baseline="0" dirty="0" err="1"/>
              <a:t>team</a:t>
            </a:r>
            <a:r>
              <a:rPr lang="es-ES" baseline="0" dirty="0"/>
              <a:t> </a:t>
            </a:r>
            <a:r>
              <a:rPr lang="es-ES" baseline="0" dirty="0" err="1"/>
              <a:t>debriefing</a:t>
            </a:r>
            <a:r>
              <a:rPr lang="es-ES" baseline="0" dirty="0"/>
              <a:t> and </a:t>
            </a:r>
            <a:r>
              <a:rPr lang="es-ES" baseline="0" dirty="0" err="1"/>
              <a:t>support</a:t>
            </a:r>
            <a:r>
              <a:rPr lang="es-ES" baseline="0" dirty="0"/>
              <a:t> </a:t>
            </a:r>
            <a:r>
              <a:rPr lang="es-ES" baseline="0" dirty="0" err="1"/>
              <a:t>through</a:t>
            </a:r>
            <a:r>
              <a:rPr lang="es-ES" baseline="0" dirty="0"/>
              <a:t> </a:t>
            </a:r>
            <a:r>
              <a:rPr lang="es-ES" baseline="0" dirty="0" err="1"/>
              <a:t>investigation</a:t>
            </a:r>
            <a:endParaRPr lang="es-ES" baseline="0" dirty="0"/>
          </a:p>
          <a:p>
            <a:r>
              <a:rPr lang="es-ES" baseline="0" dirty="0" err="1"/>
              <a:t>Third</a:t>
            </a:r>
            <a:r>
              <a:rPr lang="es-ES" baseline="0" dirty="0"/>
              <a:t> </a:t>
            </a:r>
            <a:r>
              <a:rPr lang="es-ES" baseline="0" dirty="0" err="1"/>
              <a:t>Tier</a:t>
            </a:r>
            <a:r>
              <a:rPr lang="es-ES" baseline="0" dirty="0"/>
              <a:t>: a </a:t>
            </a:r>
            <a:r>
              <a:rPr lang="es-ES" baseline="0" dirty="0" err="1"/>
              <a:t>group</a:t>
            </a:r>
            <a:r>
              <a:rPr lang="es-ES" baseline="0" dirty="0"/>
              <a:t> </a:t>
            </a:r>
            <a:r>
              <a:rPr lang="es-ES" baseline="0" dirty="0" err="1"/>
              <a:t>that</a:t>
            </a:r>
            <a:r>
              <a:rPr lang="es-ES" baseline="0" dirty="0"/>
              <a:t> </a:t>
            </a:r>
            <a:r>
              <a:rPr lang="es-ES" baseline="0" dirty="0" err="1"/>
              <a:t>coordinate</a:t>
            </a:r>
            <a:r>
              <a:rPr lang="es-ES" baseline="0" dirty="0"/>
              <a:t> </a:t>
            </a:r>
            <a:r>
              <a:rPr lang="es-ES" baseline="0" dirty="0" err="1"/>
              <a:t>resources</a:t>
            </a:r>
            <a:r>
              <a:rPr lang="es-ES" baseline="0" dirty="0"/>
              <a:t> </a:t>
            </a:r>
            <a:r>
              <a:rPr lang="es-ES" baseline="0" dirty="0" err="1"/>
              <a:t>to</a:t>
            </a:r>
            <a:r>
              <a:rPr lang="es-ES" baseline="0" dirty="0"/>
              <a:t> </a:t>
            </a:r>
            <a:r>
              <a:rPr lang="es-ES" baseline="0" dirty="0" err="1"/>
              <a:t>prompt</a:t>
            </a:r>
            <a:r>
              <a:rPr lang="es-ES" baseline="0" dirty="0"/>
              <a:t> </a:t>
            </a:r>
            <a:r>
              <a:rPr lang="es-ES" baseline="0" dirty="0" err="1"/>
              <a:t>professional</a:t>
            </a:r>
            <a:r>
              <a:rPr lang="es-ES" baseline="0" dirty="0"/>
              <a:t> </a:t>
            </a:r>
            <a:r>
              <a:rPr lang="es-ES" baseline="0" dirty="0" err="1"/>
              <a:t>support</a:t>
            </a:r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66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9B030A-B5B8-4D58-B5B5-F13C985E8D7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801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30EFA-5CAF-4722-93EF-09380BB23675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31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83B40B-6980-43FE-B441-3BB18A89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9753A-E4EB-4995-81DD-3227515799EC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A3396D-481F-4132-876E-0C6B298F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B6B052-BC7A-40DA-A423-FC306A14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BAD82-6B3A-42EB-ACA5-742CF8A1D095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2300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A26FD9-3012-4561-90DD-E55F2C60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E285B-181F-4724-9696-662BDD48A157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63A5B3-DA49-42EC-B09B-AC3DC6FE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0B75CE-C957-46CD-BE70-B8656C9F3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594A9-9B02-450D-A54C-7D66448C0476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0573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231D28-B8D6-4B9F-BD2D-C997A8EF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BB047-FBA6-4411-B9CD-2610C53C2B0F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05F57B-36B8-461F-AD8A-EA91533CF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ED3D82-44FA-485E-B31B-C589E24F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E3C0D-DCC6-4DFD-BBA0-8FD204680959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67559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EA8A77CE-D197-4770-BECD-EC5CD63E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7C48-8565-4EBD-B8F7-1B0536FAEAF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8BFF540-1C5E-4EE1-9FD0-1E490B77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D95670A1-9F22-4C0A-B7DF-6C46E9FB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26B97-895A-40AB-936D-DB76690E4730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5147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6F052F44-BEDD-4167-A551-5C2F2F31A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6663A-4D35-4657-8CBB-41CDE5718D7D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69AB31EF-0B90-46A4-82BB-6516070C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8DF26BC5-5C83-4262-9448-A9DAA89B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EF350-9455-497A-915E-0D7EE3613101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5075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5E13BDAE-346D-47BE-9AFA-4121EB207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B25DF-33AE-4326-AA8C-5D0DDC12074C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973458C5-DD21-4310-803D-F1E50F1A5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F83A288-9155-434A-9699-96608F2F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22E0C-79FE-4942-A805-FC4AB515A6EB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5344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4E44F065-B72F-4E82-AEB7-FE62E9C7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9A18B-5987-4BF3-AC25-7407028C6D87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97FCA7A7-DB67-4A16-8D45-41CABD0B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668BAE3C-F211-42A8-ADCF-331E0931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6F64E-51EA-4E49-A5AE-0B09DFB8C11A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958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1F8FEE49-35AC-44DF-9E03-DD98888D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69ADF-02B3-45D1-B491-400901F319AE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E75B5528-E1C9-4744-B4AB-10528472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28B06A70-D707-47CA-8E8C-DD3C548F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F874A-5DEB-42BC-A4D8-A61898B9BD0B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2020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882293B-0303-40F3-8DBC-3CD71B37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67D47-6F9F-4D30-BA7D-0DE55F6DC05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963F5EE-E823-4EB4-9318-D91C7426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DBDCE5E0-1C28-4FD1-B46E-871E647B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369B7-8CC0-4928-884D-9EB482462DFB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1908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B28021-6203-414F-846A-30183F94D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DD003-4A66-4534-A998-5E033E6028F8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AC5EAC-E509-49F6-AE1D-F13E83DE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90A444-0867-4C86-9F2E-AC6AAFDC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86B6A-B37F-4A30-9419-E875D416F7AC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0501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34D7B9-7A82-48E1-9E2D-BB61C246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3E808-0412-4CB2-909C-56005F1A049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0FD2C5-85E0-4B47-AD51-377412A77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927C6E-A1EC-4AA9-9476-B1094426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638E0-C77D-46B8-9A8A-E4171E02EC1C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82151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4" y="1800000"/>
            <a:ext cx="11232001" cy="423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9"/>
            <a:ext cx="8160000" cy="288925"/>
          </a:xfrm>
          <a:prstGeom prst="rect">
            <a:avLst/>
          </a:prstGeo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609601" y="635635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165601" y="6356358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Nikhil Prakash PSU WHO HQ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4CE0EA-F3B5-4684-BA10-C594598FDB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7"/>
            <a:ext cx="11226365" cy="20857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373"/>
            <a:ext cx="12192000" cy="1004887"/>
          </a:xfrm>
          <a:prstGeom prst="rect">
            <a:avLst/>
          </a:prstGeo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1689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33769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88ACF7C9-5F00-4D1A-9292-27F87A6A00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C4CE0985-08FE-4597-B53A-BC8220D77E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los estilos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1E6E59-75C7-4B41-B2B5-7DBB93DDF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88228B-ABF4-41D6-976F-3573069B4227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79876C-3862-4EE4-AD14-FFAA8FB1C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D07A8C-09AC-49C2-ABD9-442A472A0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1DBB9EA-A64A-459A-BFC8-6FAF3D32FF06}" type="slidenum">
              <a:rPr lang="es-ES" altLang="en-US"/>
              <a:pPr/>
              <a:t>‹Nº›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noysalvoblog" TargetMode="External"/><Relationship Id="rId3" Type="http://schemas.openxmlformats.org/officeDocument/2006/relationships/hyperlink" Target="http://sano-y-salvo.blogspot.com/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11" Type="http://schemas.openxmlformats.org/officeDocument/2006/relationships/image" Target="../media/image3.jpe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5.png"/><Relationship Id="rId7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3.jpe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www.who.int/patientsafety/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48EEF43-6121-4729-8610-FAA9D24D2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1173"/>
            <a:ext cx="10515600" cy="2835333"/>
          </a:xfrm>
          <a:noFill/>
          <a:ln w="76200">
            <a:noFill/>
          </a:ln>
        </p:spPr>
        <p:txBody>
          <a:bodyPr/>
          <a:lstStyle/>
          <a:p>
            <a:pPr algn="ctr">
              <a:defRPr/>
            </a:pPr>
            <a:r>
              <a:rPr lang="en-GB" b="1" dirty="0">
                <a:solidFill>
                  <a:srgbClr val="C00000"/>
                </a:solidFill>
              </a:rPr>
              <a:t>Some key points to improve Quality and Patient Safety in Primary Care </a:t>
            </a:r>
            <a:endParaRPr lang="en-GB" b="1" dirty="0">
              <a:solidFill>
                <a:srgbClr val="C00000"/>
              </a:solidFill>
              <a:cs typeface="Calibri Ligh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76045" y="3996292"/>
            <a:ext cx="9126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buNone/>
            </a:pP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María Pilar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Astier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-Peña</a:t>
            </a:r>
          </a:p>
          <a:p>
            <a:pPr marL="0" indent="0" algn="r">
              <a:buNone/>
            </a:pP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Family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Doctor</a:t>
            </a:r>
          </a:p>
          <a:p>
            <a:pPr marL="0" indent="0" algn="r">
              <a:buNone/>
            </a:pP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Chair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of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Patient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Safety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Group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of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Spanish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Society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of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Family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and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Community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Medicine (SEMFYC)</a:t>
            </a:r>
          </a:p>
          <a:p>
            <a:pPr marL="0" indent="0" algn="r">
              <a:buNone/>
            </a:pP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Chair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of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the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WONCA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Working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Party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of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s-ES" altLang="es-ES" sz="2000" b="1" dirty="0" err="1">
                <a:solidFill>
                  <a:schemeClr val="tx2"/>
                </a:solidFill>
                <a:latin typeface="+mj-lt"/>
              </a:rPr>
              <a:t>Quality</a:t>
            </a:r>
            <a:r>
              <a:rPr lang="es-ES" altLang="es-ES" sz="2000" b="1" dirty="0">
                <a:solidFill>
                  <a:schemeClr val="tx2"/>
                </a:solidFill>
                <a:latin typeface="+mj-lt"/>
              </a:rPr>
              <a:t> and Safety (WWPQS)</a:t>
            </a:r>
          </a:p>
          <a:p>
            <a:pPr marL="0" indent="0" algn="r">
              <a:buNone/>
            </a:pPr>
            <a:endParaRPr lang="es-ES" altLang="es-E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F854AA-34A5-4A16-874D-B7B66CFE3E6B}"/>
              </a:ext>
            </a:extLst>
          </p:cNvPr>
          <p:cNvSpPr txBox="1"/>
          <p:nvPr/>
        </p:nvSpPr>
        <p:spPr>
          <a:xfrm>
            <a:off x="6096000" y="6220748"/>
            <a:ext cx="3960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September</a:t>
            </a:r>
            <a:r>
              <a:rPr lang="es-ES" sz="28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21st, 2021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F1CE2D8-AF23-4ADB-9C32-5BB202EE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2886"/>
            <a:ext cx="1623848" cy="1250363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10" name="Picture 2" descr="Logo semFYC - semFYC">
            <a:extLst>
              <a:ext uri="{FF2B5EF4-FFF2-40B4-BE49-F238E27FC236}">
                <a16:creationId xmlns:a16="http://schemas.microsoft.com/office/drawing/2014/main" id="{247F357C-A0D7-4ABC-A0DF-870DEA056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80" y="5772502"/>
            <a:ext cx="1905979" cy="103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D8063E4-4D17-4FF5-AAAE-67D3BFD19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5E8F09-F259-4FC2-BB7E-309E6CEF7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961" y="2094269"/>
            <a:ext cx="2599039" cy="287151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BEF22DB-ED52-45F9-A5EF-BBC2D4D1D2C6}"/>
              </a:ext>
            </a:extLst>
          </p:cNvPr>
          <p:cNvSpPr txBox="1"/>
          <p:nvPr/>
        </p:nvSpPr>
        <p:spPr>
          <a:xfrm>
            <a:off x="10371020" y="5288953"/>
            <a:ext cx="13155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effectLst/>
                <a:latin typeface="inherit"/>
              </a:rPr>
              <a:t>@afroPHC</a:t>
            </a:r>
            <a:endParaRPr lang="es-E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5">
            <a:extLst>
              <a:ext uri="{FF2B5EF4-FFF2-40B4-BE49-F238E27FC236}">
                <a16:creationId xmlns:a16="http://schemas.microsoft.com/office/drawing/2014/main" id="{B3B047B6-9BB4-4839-B9E8-5938F845D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06" y="909176"/>
            <a:ext cx="3476625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>
            <a:extLst>
              <a:ext uri="{FF2B5EF4-FFF2-40B4-BE49-F238E27FC236}">
                <a16:creationId xmlns:a16="http://schemas.microsoft.com/office/drawing/2014/main" id="{DF5C505C-064E-4EE3-AE60-C13EB12A9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1"/>
          <a:stretch>
            <a:fillRect/>
          </a:stretch>
        </p:blipFill>
        <p:spPr bwMode="auto">
          <a:xfrm>
            <a:off x="8239168" y="1177169"/>
            <a:ext cx="2949485" cy="209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5BB60C4D-8F4D-45A6-8CE3-5412B681453B}"/>
              </a:ext>
            </a:extLst>
          </p:cNvPr>
          <p:cNvSpPr txBox="1">
            <a:spLocks/>
          </p:cNvSpPr>
          <p:nvPr/>
        </p:nvSpPr>
        <p:spPr>
          <a:xfrm>
            <a:off x="82550" y="1314"/>
            <a:ext cx="9329464" cy="919163"/>
          </a:xfrm>
          <a:prstGeom prst="rect">
            <a:avLst/>
          </a:prstGeom>
        </p:spPr>
        <p:txBody>
          <a:bodyPr lIns="80165" tIns="40083" rIns="80165" bIns="40083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 spc="-128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584027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latin typeface="Arial" pitchFamily="34" charset="0"/>
              </a:defRPr>
            </a:lvl6pPr>
            <a:lvl7pPr marL="1168055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latin typeface="Arial" pitchFamily="34" charset="0"/>
              </a:defRPr>
            </a:lvl7pPr>
            <a:lvl8pPr marL="1752082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latin typeface="Arial" pitchFamily="34" charset="0"/>
              </a:defRPr>
            </a:lvl8pPr>
            <a:lvl9pPr marL="2336109" algn="l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defTabSz="801654">
              <a:defRPr/>
            </a:pPr>
            <a:r>
              <a:rPr lang="en-US" sz="2800" b="1" dirty="0">
                <a:solidFill>
                  <a:schemeClr val="accent1"/>
                </a:solidFill>
              </a:rPr>
              <a:t>Family Doctor in a Public Health Center in  Zaragoza (Aragón Region)in Spain</a:t>
            </a:r>
            <a:endParaRPr lang="es-ES" sz="2800" b="1" dirty="0">
              <a:solidFill>
                <a:schemeClr val="accent1"/>
              </a:solidFill>
            </a:endParaRPr>
          </a:p>
        </p:txBody>
      </p:sp>
      <p:pic>
        <p:nvPicPr>
          <p:cNvPr id="12295" name="Picture 5" descr="C:\Users\mpastier\Documents\CS_LAJOTA\covid19\FOTOS\REU_EQUIPO_20032020_2.jpeg">
            <a:extLst>
              <a:ext uri="{FF2B5EF4-FFF2-40B4-BE49-F238E27FC236}">
                <a16:creationId xmlns:a16="http://schemas.microsoft.com/office/drawing/2014/main" id="{DF289B6E-B293-41C5-AE86-88E087F89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289" y="3254415"/>
            <a:ext cx="6285853" cy="323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6" descr="C:\Users\mpastier\Documents\CS_LAJOTA\covid19\FOTOS\IMG_20200403_135937.jpg">
            <a:extLst>
              <a:ext uri="{FF2B5EF4-FFF2-40B4-BE49-F238E27FC236}">
                <a16:creationId xmlns:a16="http://schemas.microsoft.com/office/drawing/2014/main" id="{E2907A26-8FFB-4AB3-BF05-DA71AD837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42" y="3168337"/>
            <a:ext cx="3447786" cy="233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2" descr="Applied Mechanics and Bioengineering">
            <a:extLst>
              <a:ext uri="{FF2B5EF4-FFF2-40B4-BE49-F238E27FC236}">
                <a16:creationId xmlns:a16="http://schemas.microsoft.com/office/drawing/2014/main" id="{66EC6A11-7859-47EB-8C0D-E23661EC1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5502275"/>
            <a:ext cx="42132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ACECC7A-FEF9-40E7-BC6A-834FEE34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85" y="915061"/>
            <a:ext cx="4472477" cy="2325688"/>
          </a:xfrm>
          <a:prstGeom prst="rect">
            <a:avLst/>
          </a:prstGeom>
        </p:spPr>
      </p:pic>
      <p:grpSp>
        <p:nvGrpSpPr>
          <p:cNvPr id="12290" name="1 Grupo">
            <a:extLst>
              <a:ext uri="{FF2B5EF4-FFF2-40B4-BE49-F238E27FC236}">
                <a16:creationId xmlns:a16="http://schemas.microsoft.com/office/drawing/2014/main" id="{A62D487E-B340-4F9D-BC92-5D6C87B380FF}"/>
              </a:ext>
            </a:extLst>
          </p:cNvPr>
          <p:cNvGrpSpPr>
            <a:grpSpLocks/>
          </p:cNvGrpSpPr>
          <p:nvPr/>
        </p:nvGrpSpPr>
        <p:grpSpPr bwMode="auto">
          <a:xfrm>
            <a:off x="82550" y="3201331"/>
            <a:ext cx="3283679" cy="2385197"/>
            <a:chOff x="592574" y="-1319434"/>
            <a:chExt cx="3567819" cy="3175159"/>
          </a:xfrm>
        </p:grpSpPr>
        <p:sp>
          <p:nvSpPr>
            <p:cNvPr id="6" name="5 Rectángulo">
              <a:extLst>
                <a:ext uri="{FF2B5EF4-FFF2-40B4-BE49-F238E27FC236}">
                  <a16:creationId xmlns:a16="http://schemas.microsoft.com/office/drawing/2014/main" id="{D4EB4DA6-7C4B-431B-B87F-3DA6467C8C32}"/>
                </a:ext>
              </a:extLst>
            </p:cNvPr>
            <p:cNvSpPr/>
            <p:nvPr/>
          </p:nvSpPr>
          <p:spPr bwMode="auto">
            <a:xfrm>
              <a:off x="592574" y="1405044"/>
              <a:ext cx="3567819" cy="4506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1680"/>
                </a:spcBef>
                <a:spcAft>
                  <a:spcPts val="0"/>
                </a:spcAft>
                <a:defRPr/>
              </a:pPr>
              <a:r>
                <a:rPr lang="es-ES" sz="16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MS PGothic" pitchFamily="32" charset="-128"/>
                </a:rPr>
                <a:t>Comunidad Autónoma de Aragón</a:t>
              </a:r>
            </a:p>
          </p:txBody>
        </p:sp>
        <p:pic>
          <p:nvPicPr>
            <p:cNvPr id="12298" name="Picture 9">
              <a:extLst>
                <a:ext uri="{FF2B5EF4-FFF2-40B4-BE49-F238E27FC236}">
                  <a16:creationId xmlns:a16="http://schemas.microsoft.com/office/drawing/2014/main" id="{1F725585-C0DC-48F4-88D1-BDE8C9E28F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566" y="-1319434"/>
              <a:ext cx="2408238" cy="2811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3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073A94E1-0C6F-4343-ABCD-F87D0140F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>
            <a:extLst>
              <a:ext uri="{FF2B5EF4-FFF2-40B4-BE49-F238E27FC236}">
                <a16:creationId xmlns:a16="http://schemas.microsoft.com/office/drawing/2014/main" id="{2A5F9488-8A96-4040-B3E3-ABAD3A0C3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313" y="1619250"/>
            <a:ext cx="35020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19997" tIns="59999" rIns="119997" bIns="59999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82613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30250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04888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187450" indent="-136525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644650" indent="-1365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101850" indent="-1365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59050" indent="-1365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016250" indent="-1365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ES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Blog, twitter, jornadas....</a:t>
            </a:r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02567AAB-AAFA-41A9-A993-D650540E0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2" r="1962"/>
          <a:stretch>
            <a:fillRect/>
          </a:stretch>
        </p:blipFill>
        <p:spPr bwMode="auto">
          <a:xfrm>
            <a:off x="0" y="-22225"/>
            <a:ext cx="12253913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>
            <a:extLst>
              <a:ext uri="{FF2B5EF4-FFF2-40B4-BE49-F238E27FC236}">
                <a16:creationId xmlns:a16="http://schemas.microsoft.com/office/drawing/2014/main" id="{24C4C94F-35C9-42C0-9653-6C7466953E57}"/>
              </a:ext>
            </a:extLst>
          </p:cNvPr>
          <p:cNvSpPr txBox="1"/>
          <p:nvPr/>
        </p:nvSpPr>
        <p:spPr>
          <a:xfrm>
            <a:off x="-1258023" y="322155"/>
            <a:ext cx="10856913" cy="615549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schemeClr val="tx2"/>
                </a:solidFill>
                <a:latin typeface="+mn-lt"/>
                <a:cs typeface="Arial" charset="0"/>
                <a:hlinkClick r:id="rId3"/>
              </a:rPr>
              <a:t>http://sano-y-salvo.blogspot.com/</a:t>
            </a:r>
            <a:endParaRPr lang="es-E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MS PGothic" pitchFamily="32" charset="-128"/>
              <a:cs typeface="Arial" charset="0"/>
            </a:endParaRP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98B443B2-B04D-4AAE-93C0-3D00ADFBF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3716338"/>
            <a:ext cx="8304212" cy="311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318" name="Group 20">
            <a:extLst>
              <a:ext uri="{FF2B5EF4-FFF2-40B4-BE49-F238E27FC236}">
                <a16:creationId xmlns:a16="http://schemas.microsoft.com/office/drawing/2014/main" id="{C1AC82EE-18EA-40D9-BA3A-7BF271F66DDB}"/>
              </a:ext>
            </a:extLst>
          </p:cNvPr>
          <p:cNvGrpSpPr>
            <a:grpSpLocks/>
          </p:cNvGrpSpPr>
          <p:nvPr/>
        </p:nvGrpSpPr>
        <p:grpSpPr bwMode="auto">
          <a:xfrm>
            <a:off x="7319963" y="806450"/>
            <a:ext cx="4856162" cy="2851150"/>
            <a:chOff x="3467" y="0"/>
            <a:chExt cx="2199" cy="1148"/>
          </a:xfrm>
        </p:grpSpPr>
        <p:pic>
          <p:nvPicPr>
            <p:cNvPr id="13327" name="Picture 21">
              <a:extLst>
                <a:ext uri="{FF2B5EF4-FFF2-40B4-BE49-F238E27FC236}">
                  <a16:creationId xmlns:a16="http://schemas.microsoft.com/office/drawing/2014/main" id="{C137289B-CE57-4301-9923-552D6FFF9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7" y="0"/>
              <a:ext cx="2199" cy="1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328" name="Text Box 22">
              <a:extLst>
                <a:ext uri="{FF2B5EF4-FFF2-40B4-BE49-F238E27FC236}">
                  <a16:creationId xmlns:a16="http://schemas.microsoft.com/office/drawing/2014/main" id="{80806E7D-3EF2-4301-BBF0-5B65D3BEF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4" y="433"/>
              <a:ext cx="1645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582613" indent="-1825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30250" indent="-1825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04888" indent="-1825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187450" indent="-136525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644650" indent="-136525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101850" indent="-136525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559050" indent="-136525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016250" indent="-136525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s-ES" altLang="es-ES">
                <a:solidFill>
                  <a:srgbClr val="000000"/>
                </a:solidFill>
                <a:latin typeface="Academy Engraved LET"/>
                <a:ea typeface="MS Mincho" panose="02020609040205080304" pitchFamily="49" charset="-128"/>
                <a:cs typeface="MS Mincho" panose="02020609040205080304" pitchFamily="49" charset="-128"/>
              </a:endParaRPr>
            </a:p>
            <a:p>
              <a:pPr algn="ctr" eaLnBrk="1" hangingPunct="1"/>
              <a:r>
                <a:rPr lang="es-ES" altLang="es-ES" sz="1600" b="1">
                  <a:solidFill>
                    <a:srgbClr val="FFFFFF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MS Mincho" panose="02020609040205080304" pitchFamily="49" charset="-128"/>
                </a:rPr>
                <a:t>Grupo de Seguridad del paciente la Sociedad Española de Medicina  Familiar y Comunitaria</a:t>
              </a:r>
            </a:p>
          </p:txBody>
        </p:sp>
      </p:grpSp>
      <p:pic>
        <p:nvPicPr>
          <p:cNvPr id="13319" name="Picture 23">
            <a:extLst>
              <a:ext uri="{FF2B5EF4-FFF2-40B4-BE49-F238E27FC236}">
                <a16:creationId xmlns:a16="http://schemas.microsoft.com/office/drawing/2014/main" id="{43BB0EA9-9F6D-41BB-8C7C-407FE93EE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38" y="1343025"/>
            <a:ext cx="23145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9F677E8-B896-44DA-AAB2-D3A74C2B1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11947" t="19792" r="15666" b="6250"/>
          <a:stretch/>
        </p:blipFill>
        <p:spPr bwMode="auto">
          <a:xfrm>
            <a:off x="1" y="3092799"/>
            <a:ext cx="7537450" cy="333305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321" name="1 Título">
            <a:extLst>
              <a:ext uri="{FF2B5EF4-FFF2-40B4-BE49-F238E27FC236}">
                <a16:creationId xmlns:a16="http://schemas.microsoft.com/office/drawing/2014/main" id="{1D254BD5-AD8C-4D39-9EE8-78D786587AE3}"/>
              </a:ext>
            </a:extLst>
          </p:cNvPr>
          <p:cNvSpPr txBox="1">
            <a:spLocks/>
          </p:cNvSpPr>
          <p:nvPr/>
        </p:nvSpPr>
        <p:spPr bwMode="auto">
          <a:xfrm>
            <a:off x="1397000" y="3921125"/>
            <a:ext cx="612298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es-ES" altLang="es-ES" sz="4000" b="1">
                <a:latin typeface="Calibri Light" panose="020F0302020204030204" pitchFamily="34" charset="0"/>
              </a:rPr>
              <a:t>Twitter: </a:t>
            </a:r>
            <a:r>
              <a:rPr lang="en-US" altLang="es-ES" sz="4000" b="1" u="sng">
                <a:latin typeface="Calibri Light" panose="020F0302020204030204" pitchFamily="34" charset="0"/>
                <a:hlinkClick r:id="rId8"/>
              </a:rPr>
              <a:t>@sanoysalvoblog</a:t>
            </a:r>
            <a:endParaRPr lang="es-ES" altLang="es-ES" sz="4000" b="1">
              <a:latin typeface="Calibri Light" panose="020F0302020204030204" pitchFamily="34" charset="0"/>
            </a:endParaRPr>
          </a:p>
        </p:txBody>
      </p:sp>
      <p:sp>
        <p:nvSpPr>
          <p:cNvPr id="13322" name="1 Título">
            <a:extLst>
              <a:ext uri="{FF2B5EF4-FFF2-40B4-BE49-F238E27FC236}">
                <a16:creationId xmlns:a16="http://schemas.microsoft.com/office/drawing/2014/main" id="{34F39E7A-313A-4769-A93F-08900D255A0B}"/>
              </a:ext>
            </a:extLst>
          </p:cNvPr>
          <p:cNvSpPr txBox="1">
            <a:spLocks/>
          </p:cNvSpPr>
          <p:nvPr/>
        </p:nvSpPr>
        <p:spPr bwMode="auto">
          <a:xfrm>
            <a:off x="5249863" y="985838"/>
            <a:ext cx="2541587" cy="178435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8261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31863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27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16063" indent="-1730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73263" indent="-17303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30463" indent="-17303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87663" indent="-17303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44863" indent="-17303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ES" sz="3600" b="1">
                <a:solidFill>
                  <a:schemeClr val="bg1"/>
                </a:solidFill>
              </a:rPr>
              <a:t>#SegPac</a:t>
            </a:r>
          </a:p>
          <a:p>
            <a:pPr eaLnBrk="1" hangingPunct="1"/>
            <a:r>
              <a:rPr lang="es-ES" altLang="es-ES" sz="3600" b="1">
                <a:solidFill>
                  <a:schemeClr val="bg1"/>
                </a:solidFill>
              </a:rPr>
              <a:t>#SegPacAP</a:t>
            </a:r>
          </a:p>
          <a:p>
            <a:pPr eaLnBrk="1" hangingPunct="1"/>
            <a:r>
              <a:rPr lang="es-ES" altLang="es-ES" sz="3600" b="1">
                <a:solidFill>
                  <a:schemeClr val="bg1"/>
                </a:solidFill>
              </a:rPr>
              <a:t>#PtSafety</a:t>
            </a:r>
          </a:p>
        </p:txBody>
      </p:sp>
      <p:grpSp>
        <p:nvGrpSpPr>
          <p:cNvPr id="13323" name="12 Grupo">
            <a:extLst>
              <a:ext uri="{FF2B5EF4-FFF2-40B4-BE49-F238E27FC236}">
                <a16:creationId xmlns:a16="http://schemas.microsoft.com/office/drawing/2014/main" id="{588EC421-8301-436E-A7D7-FA4012979487}"/>
              </a:ext>
            </a:extLst>
          </p:cNvPr>
          <p:cNvGrpSpPr>
            <a:grpSpLocks/>
          </p:cNvGrpSpPr>
          <p:nvPr/>
        </p:nvGrpSpPr>
        <p:grpSpPr bwMode="auto">
          <a:xfrm>
            <a:off x="7537450" y="3316288"/>
            <a:ext cx="4500563" cy="3178175"/>
            <a:chOff x="7537623" y="2848958"/>
            <a:chExt cx="4500266" cy="3178780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84A736BE-AD85-4FC3-90B8-B97C3C8A32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/>
            <a:srcRect l="17533" t="8750" r="8520" b="16129"/>
            <a:stretch/>
          </p:blipFill>
          <p:spPr bwMode="auto">
            <a:xfrm>
              <a:off x="7537623" y="2848958"/>
              <a:ext cx="4500266" cy="317878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3325" name="3 Rectángulo">
              <a:extLst>
                <a:ext uri="{FF2B5EF4-FFF2-40B4-BE49-F238E27FC236}">
                  <a16:creationId xmlns:a16="http://schemas.microsoft.com/office/drawing/2014/main" id="{D9805922-9C70-47C7-9763-6F4DDC0D0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6838" y="3502025"/>
              <a:ext cx="16970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582613" indent="-231775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931863" indent="-231775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282700" indent="-231775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516063" indent="-1730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973263" indent="-173038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430463" indent="-173038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887663" indent="-173038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344863" indent="-173038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s-ES" altLang="es-ES" b="1">
                  <a:solidFill>
                    <a:srgbClr val="469790"/>
                  </a:solidFill>
                  <a:latin typeface="Arial" panose="020B0604020202020204" pitchFamily="34" charset="0"/>
                </a:rPr>
                <a:t>sanoysalvoes</a:t>
              </a:r>
            </a:p>
          </p:txBody>
        </p:sp>
        <p:pic>
          <p:nvPicPr>
            <p:cNvPr id="13326" name="Picture 3">
              <a:extLst>
                <a:ext uri="{FF2B5EF4-FFF2-40B4-BE49-F238E27FC236}">
                  <a16:creationId xmlns:a16="http://schemas.microsoft.com/office/drawing/2014/main" id="{6C98C378-CEE5-4A6C-A2CF-DA1E4283A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4450" y="3316288"/>
              <a:ext cx="1322388" cy="55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8C705D15-DABA-4079-9B42-BAEE28C0F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D6B94056-59DF-4DE4-BAAC-60C235C1F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16231" r="14902" b="13074"/>
          <a:stretch>
            <a:fillRect/>
          </a:stretch>
        </p:blipFill>
        <p:spPr bwMode="auto">
          <a:xfrm>
            <a:off x="0" y="-38100"/>
            <a:ext cx="1236345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4 Grupo">
            <a:extLst>
              <a:ext uri="{FF2B5EF4-FFF2-40B4-BE49-F238E27FC236}">
                <a16:creationId xmlns:a16="http://schemas.microsoft.com/office/drawing/2014/main" id="{7A2D2555-88E9-4858-881A-B0096111DED8}"/>
              </a:ext>
            </a:extLst>
          </p:cNvPr>
          <p:cNvGrpSpPr>
            <a:grpSpLocks/>
          </p:cNvGrpSpPr>
          <p:nvPr/>
        </p:nvGrpSpPr>
        <p:grpSpPr bwMode="auto">
          <a:xfrm>
            <a:off x="2255838" y="2565400"/>
            <a:ext cx="5618162" cy="844550"/>
            <a:chOff x="-2181754" y="11925943"/>
            <a:chExt cx="3679104" cy="641208"/>
          </a:xfrm>
        </p:grpSpPr>
        <p:sp>
          <p:nvSpPr>
            <p:cNvPr id="16390" name="1 Título">
              <a:extLst>
                <a:ext uri="{FF2B5EF4-FFF2-40B4-BE49-F238E27FC236}">
                  <a16:creationId xmlns:a16="http://schemas.microsoft.com/office/drawing/2014/main" id="{EE25AE2D-698D-4409-A67B-5F53C377DDF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607113" y="11925943"/>
              <a:ext cx="3104463" cy="64120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1166813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182563" defTabSz="1166813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30250" indent="-182563" defTabSz="1166813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04888" indent="-182563" defTabSz="1166813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187450" indent="-136525" defTabSz="1166813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644650" indent="-136525" defTabSz="1166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101850" indent="-136525" defTabSz="1166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559050" indent="-136525" defTabSz="1166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016250" indent="-136525" defTabSz="1166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</a:pPr>
              <a:r>
                <a:rPr lang="es-ES" altLang="es-ES" sz="4100" b="1">
                  <a:solidFill>
                    <a:srgbClr val="002060"/>
                  </a:solidFill>
                </a:rPr>
                <a:t>@WONCA_QSafety </a:t>
              </a:r>
            </a:p>
          </p:txBody>
        </p:sp>
        <p:pic>
          <p:nvPicPr>
            <p:cNvPr id="16391" name="Picture 2">
              <a:extLst>
                <a:ext uri="{FF2B5EF4-FFF2-40B4-BE49-F238E27FC236}">
                  <a16:creationId xmlns:a16="http://schemas.microsoft.com/office/drawing/2014/main" id="{22B2A693-F64C-4F8A-9C23-67D12A679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81754" y="11925944"/>
              <a:ext cx="548454" cy="408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6 Flecha abajo">
            <a:extLst>
              <a:ext uri="{FF2B5EF4-FFF2-40B4-BE49-F238E27FC236}">
                <a16:creationId xmlns:a16="http://schemas.microsoft.com/office/drawing/2014/main" id="{1175C21D-2736-4DA1-87DC-01BA732D3213}"/>
              </a:ext>
            </a:extLst>
          </p:cNvPr>
          <p:cNvSpPr/>
          <p:nvPr/>
        </p:nvSpPr>
        <p:spPr>
          <a:xfrm rot="20097532">
            <a:off x="6181725" y="180975"/>
            <a:ext cx="450850" cy="7953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805" tIns="58403" rIns="116805" bIns="5840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es-ES"/>
          </a:p>
        </p:txBody>
      </p:sp>
      <p:sp>
        <p:nvSpPr>
          <p:cNvPr id="16389" name="1 Título">
            <a:extLst>
              <a:ext uri="{FF2B5EF4-FFF2-40B4-BE49-F238E27FC236}">
                <a16:creationId xmlns:a16="http://schemas.microsoft.com/office/drawing/2014/main" id="{46BC3271-36E5-48AA-B8ED-FB00971435A1}"/>
              </a:ext>
            </a:extLst>
          </p:cNvPr>
          <p:cNvSpPr txBox="1">
            <a:spLocks/>
          </p:cNvSpPr>
          <p:nvPr/>
        </p:nvSpPr>
        <p:spPr bwMode="auto">
          <a:xfrm>
            <a:off x="3092450" y="3613150"/>
            <a:ext cx="4740275" cy="125412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6805" tIns="58403" rIns="116805" bIns="58403"/>
          <a:lstStyle>
            <a:lvl1pPr defTabSz="1166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182563" defTabSz="1166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30250" indent="-182563" defTabSz="1166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04888" indent="-182563" defTabSz="1166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187450" indent="-136525" defTabSz="1166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644650" indent="-136525" defTabSz="1166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101850" indent="-136525" defTabSz="1166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59050" indent="-136525" defTabSz="1166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016250" indent="-136525" defTabSz="1166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s-ES" altLang="es-ES" sz="4100" b="1">
                <a:solidFill>
                  <a:srgbClr val="002060"/>
                </a:solidFill>
              </a:rPr>
              <a:t>#Ptsafety #Primarycare </a:t>
            </a:r>
          </a:p>
        </p:txBody>
      </p:sp>
      <p:pic>
        <p:nvPicPr>
          <p:cNvPr id="8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933BE219-9419-48FA-957D-AB5DA7D06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75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109"/>
          <p:cNvGrpSpPr/>
          <p:nvPr/>
        </p:nvGrpSpPr>
        <p:grpSpPr>
          <a:xfrm>
            <a:off x="612276" y="1873929"/>
            <a:ext cx="11230856" cy="2909755"/>
            <a:chOff x="1792" y="1714"/>
            <a:chExt cx="8423142" cy="2182316"/>
          </a:xfrm>
        </p:grpSpPr>
        <p:sp>
          <p:nvSpPr>
            <p:cNvPr id="679" name="Google Shape;679;p109"/>
            <p:cNvSpPr/>
            <p:nvPr/>
          </p:nvSpPr>
          <p:spPr>
            <a:xfrm>
              <a:off x="1792" y="1714"/>
              <a:ext cx="1554992" cy="2078580"/>
            </a:xfrm>
            <a:prstGeom prst="roundRect">
              <a:avLst>
                <a:gd name="adj" fmla="val 10000"/>
              </a:avLst>
            </a:prstGeom>
            <a:solidFill>
              <a:srgbClr val="58C8F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09"/>
            <p:cNvSpPr txBox="1"/>
            <p:nvPr/>
          </p:nvSpPr>
          <p:spPr>
            <a:xfrm>
              <a:off x="47336" y="47258"/>
              <a:ext cx="1463904" cy="1987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0" tIns="127000" rIns="127000" bIns="1270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</a:pPr>
              <a:r>
                <a:rPr lang="en" sz="3333" dirty="0">
                  <a:solidFill>
                    <a:srgbClr val="5B0F00"/>
                  </a:solidFill>
                  <a:latin typeface="Arial"/>
                  <a:ea typeface="Arial"/>
                  <a:cs typeface="Arial"/>
                  <a:sym typeface="Arial"/>
                </a:rPr>
                <a:t>Patient centered</a:t>
              </a:r>
              <a:endParaRPr sz="3333" dirty="0">
                <a:solidFill>
                  <a:srgbClr val="5B0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09"/>
            <p:cNvSpPr/>
            <p:nvPr/>
          </p:nvSpPr>
          <p:spPr>
            <a:xfrm>
              <a:off x="1768291" y="71267"/>
              <a:ext cx="4888324" cy="921753"/>
            </a:xfrm>
            <a:prstGeom prst="roundRect">
              <a:avLst>
                <a:gd name="adj" fmla="val 10000"/>
              </a:avLst>
            </a:prstGeom>
            <a:solidFill>
              <a:srgbClr val="FF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09"/>
            <p:cNvSpPr txBox="1"/>
            <p:nvPr/>
          </p:nvSpPr>
          <p:spPr>
            <a:xfrm>
              <a:off x="1795288" y="98264"/>
              <a:ext cx="4834330" cy="86775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spcFirstLastPara="1" wrap="square" lIns="127000" tIns="127000" rIns="127000" bIns="1270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</a:pPr>
              <a:r>
                <a:rPr lang="en" sz="3333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Safe (Patient Safety)</a:t>
              </a:r>
              <a:endParaRPr sz="3333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09"/>
            <p:cNvSpPr/>
            <p:nvPr/>
          </p:nvSpPr>
          <p:spPr>
            <a:xfrm>
              <a:off x="1817769" y="1226172"/>
              <a:ext cx="1553474" cy="921753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09"/>
            <p:cNvSpPr txBox="1"/>
            <p:nvPr/>
          </p:nvSpPr>
          <p:spPr>
            <a:xfrm>
              <a:off x="1844766" y="1253169"/>
              <a:ext cx="1499480" cy="867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</a:pPr>
              <a:r>
                <a:rPr lang="en" sz="32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Effective</a:t>
              </a:r>
              <a:endParaRPr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09"/>
            <p:cNvSpPr/>
            <p:nvPr/>
          </p:nvSpPr>
          <p:spPr>
            <a:xfrm>
              <a:off x="3501735" y="1226172"/>
              <a:ext cx="1553474" cy="921753"/>
            </a:xfrm>
            <a:prstGeom prst="roundRect">
              <a:avLst>
                <a:gd name="adj" fmla="val 10000"/>
              </a:avLst>
            </a:prstGeom>
            <a:solidFill>
              <a:srgbClr val="00706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09"/>
            <p:cNvSpPr txBox="1"/>
            <p:nvPr/>
          </p:nvSpPr>
          <p:spPr>
            <a:xfrm>
              <a:off x="3528732" y="1253169"/>
              <a:ext cx="1499480" cy="867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</a:pPr>
              <a:r>
                <a:rPr lang="en" sz="320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Timely</a:t>
              </a:r>
              <a:endParaRPr sz="320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09"/>
            <p:cNvSpPr/>
            <p:nvPr/>
          </p:nvSpPr>
          <p:spPr>
            <a:xfrm>
              <a:off x="5185701" y="1226172"/>
              <a:ext cx="1553474" cy="921753"/>
            </a:xfrm>
            <a:prstGeom prst="roundRect">
              <a:avLst>
                <a:gd name="adj" fmla="val 10000"/>
              </a:avLst>
            </a:prstGeom>
            <a:solidFill>
              <a:srgbClr val="E9D1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09"/>
            <p:cNvSpPr txBox="1"/>
            <p:nvPr/>
          </p:nvSpPr>
          <p:spPr>
            <a:xfrm>
              <a:off x="5212698" y="1253169"/>
              <a:ext cx="1499480" cy="867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</a:pPr>
              <a:r>
                <a:rPr lang="en" sz="3200">
                  <a:solidFill>
                    <a:srgbClr val="5B0F00"/>
                  </a:solidFill>
                  <a:latin typeface="Arial"/>
                  <a:ea typeface="Arial"/>
                  <a:cs typeface="Arial"/>
                  <a:sym typeface="Arial"/>
                </a:rPr>
                <a:t>Efficient</a:t>
              </a:r>
              <a:endParaRPr sz="3200">
                <a:solidFill>
                  <a:srgbClr val="5B0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09"/>
            <p:cNvSpPr/>
            <p:nvPr/>
          </p:nvSpPr>
          <p:spPr>
            <a:xfrm>
              <a:off x="6871460" y="171558"/>
              <a:ext cx="1553474" cy="2012472"/>
            </a:xfrm>
            <a:prstGeom prst="roundRect">
              <a:avLst>
                <a:gd name="adj" fmla="val 10000"/>
              </a:avLst>
            </a:prstGeom>
            <a:solidFill>
              <a:srgbClr val="FF0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09"/>
            <p:cNvSpPr txBox="1"/>
            <p:nvPr/>
          </p:nvSpPr>
          <p:spPr>
            <a:xfrm>
              <a:off x="6916960" y="217058"/>
              <a:ext cx="1462474" cy="19214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</a:pPr>
              <a:r>
                <a:rPr lang="en" sz="3200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Equitable</a:t>
              </a:r>
              <a:endParaRPr sz="32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1" name="Google Shape;691;p109"/>
          <p:cNvSpPr/>
          <p:nvPr/>
        </p:nvSpPr>
        <p:spPr>
          <a:xfrm>
            <a:off x="624418" y="5443539"/>
            <a:ext cx="11233149" cy="69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"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Institute of Medicine (IOM). Crossing the Quality Chasm: A New Health System for the 21st Century. Washington, D.C: National Academy Press; 2001.</a:t>
            </a:r>
            <a:endParaRPr sz="18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109"/>
          <p:cNvSpPr txBox="1"/>
          <p:nvPr/>
        </p:nvSpPr>
        <p:spPr>
          <a:xfrm>
            <a:off x="612276" y="352299"/>
            <a:ext cx="10945284" cy="86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</a:pPr>
            <a:r>
              <a:rPr lang="en" sz="4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Healthcare quality</a:t>
            </a:r>
            <a:endParaRPr sz="4800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53AFFCF1-3B6B-4CB7-AEF8-5098F4DBE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21573" y="2423815"/>
            <a:ext cx="11493062" cy="4186334"/>
            <a:chOff x="671" y="1714"/>
            <a:chExt cx="4452" cy="1685"/>
          </a:xfrm>
        </p:grpSpPr>
        <p:sp>
          <p:nvSpPr>
            <p:cNvPr id="10247" name="AutoShape 3"/>
            <p:cNvSpPr>
              <a:spLocks noChangeArrowheads="1"/>
            </p:cNvSpPr>
            <p:nvPr/>
          </p:nvSpPr>
          <p:spPr bwMode="auto">
            <a:xfrm>
              <a:off x="1903" y="2155"/>
              <a:ext cx="285" cy="315"/>
            </a:xfrm>
            <a:prstGeom prst="chevron">
              <a:avLst>
                <a:gd name="adj" fmla="val 52514"/>
              </a:avLst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48" name="AutoShape 4"/>
            <p:cNvSpPr>
              <a:spLocks noChangeArrowheads="1"/>
            </p:cNvSpPr>
            <p:nvPr/>
          </p:nvSpPr>
          <p:spPr bwMode="auto">
            <a:xfrm>
              <a:off x="3465" y="2155"/>
              <a:ext cx="285" cy="315"/>
            </a:xfrm>
            <a:prstGeom prst="chevron">
              <a:avLst>
                <a:gd name="adj" fmla="val 52514"/>
              </a:avLst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49" name="Oval 5"/>
            <p:cNvSpPr>
              <a:spLocks noChangeArrowheads="1"/>
            </p:cNvSpPr>
            <p:nvPr/>
          </p:nvSpPr>
          <p:spPr bwMode="auto">
            <a:xfrm>
              <a:off x="3792" y="1718"/>
              <a:ext cx="1229" cy="119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0000FF"/>
                </a:gs>
                <a:gs pos="100000">
                  <a:srgbClr val="FFFFF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0" name="Oval 6"/>
            <p:cNvSpPr>
              <a:spLocks noChangeArrowheads="1"/>
            </p:cNvSpPr>
            <p:nvPr/>
          </p:nvSpPr>
          <p:spPr bwMode="auto">
            <a:xfrm>
              <a:off x="3792" y="1718"/>
              <a:ext cx="1229" cy="1190"/>
            </a:xfrm>
            <a:prstGeom prst="ellipse">
              <a:avLst/>
            </a:prstGeom>
            <a:gradFill rotWithShape="0">
              <a:gsLst>
                <a:gs pos="0">
                  <a:srgbClr val="0000FF">
                    <a:alpha val="32999"/>
                  </a:srgbClr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1" name="Oval 7"/>
            <p:cNvSpPr>
              <a:spLocks noChangeArrowheads="1"/>
            </p:cNvSpPr>
            <p:nvPr/>
          </p:nvSpPr>
          <p:spPr bwMode="auto">
            <a:xfrm>
              <a:off x="3873" y="1796"/>
              <a:ext cx="1069" cy="1033"/>
            </a:xfrm>
            <a:prstGeom prst="ellipse">
              <a:avLst/>
            </a:prstGeom>
            <a:gradFill rotWithShape="0">
              <a:gsLst>
                <a:gs pos="0">
                  <a:srgbClr val="00008A"/>
                </a:gs>
                <a:gs pos="50000">
                  <a:srgbClr val="0000FF"/>
                </a:gs>
                <a:gs pos="100000">
                  <a:srgbClr val="00008A"/>
                </a:gs>
              </a:gsLst>
              <a:lin ang="81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2" name="Oval 8"/>
            <p:cNvSpPr>
              <a:spLocks noChangeArrowheads="1"/>
            </p:cNvSpPr>
            <p:nvPr/>
          </p:nvSpPr>
          <p:spPr bwMode="auto">
            <a:xfrm>
              <a:off x="3892" y="1801"/>
              <a:ext cx="1062" cy="1035"/>
            </a:xfrm>
            <a:prstGeom prst="ellipse">
              <a:avLst/>
            </a:prstGeom>
            <a:gradFill rotWithShape="0">
              <a:gsLst>
                <a:gs pos="0">
                  <a:srgbClr val="0000A2"/>
                </a:gs>
                <a:gs pos="100000">
                  <a:srgbClr val="0000F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3" name="Oval 9"/>
            <p:cNvSpPr>
              <a:spLocks noChangeArrowheads="1"/>
            </p:cNvSpPr>
            <p:nvPr/>
          </p:nvSpPr>
          <p:spPr bwMode="auto">
            <a:xfrm>
              <a:off x="3932" y="1848"/>
              <a:ext cx="962" cy="93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4" name="Oval 10"/>
            <p:cNvSpPr>
              <a:spLocks noChangeArrowheads="1"/>
            </p:cNvSpPr>
            <p:nvPr/>
          </p:nvSpPr>
          <p:spPr bwMode="auto">
            <a:xfrm>
              <a:off x="671" y="1714"/>
              <a:ext cx="1229" cy="119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800080"/>
                </a:gs>
                <a:gs pos="100000">
                  <a:srgbClr val="FFFFF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5" name="Oval 11"/>
            <p:cNvSpPr>
              <a:spLocks noChangeArrowheads="1"/>
            </p:cNvSpPr>
            <p:nvPr/>
          </p:nvSpPr>
          <p:spPr bwMode="auto">
            <a:xfrm>
              <a:off x="671" y="1714"/>
              <a:ext cx="1229" cy="1190"/>
            </a:xfrm>
            <a:prstGeom prst="ellipse">
              <a:avLst/>
            </a:prstGeom>
            <a:gradFill rotWithShape="0">
              <a:gsLst>
                <a:gs pos="0">
                  <a:srgbClr val="800080">
                    <a:alpha val="32999"/>
                  </a:srgbClr>
                </a:gs>
                <a:gs pos="100000">
                  <a:srgbClr val="00000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6" name="Oval 12"/>
            <p:cNvSpPr>
              <a:spLocks noChangeArrowheads="1"/>
            </p:cNvSpPr>
            <p:nvPr/>
          </p:nvSpPr>
          <p:spPr bwMode="auto">
            <a:xfrm>
              <a:off x="751" y="1792"/>
              <a:ext cx="1069" cy="1033"/>
            </a:xfrm>
            <a:prstGeom prst="ellipse">
              <a:avLst/>
            </a:prstGeom>
            <a:gradFill rotWithShape="0">
              <a:gsLst>
                <a:gs pos="0">
                  <a:srgbClr val="450045"/>
                </a:gs>
                <a:gs pos="50000">
                  <a:srgbClr val="800080"/>
                </a:gs>
                <a:gs pos="100000">
                  <a:srgbClr val="450045"/>
                </a:gs>
              </a:gsLst>
              <a:lin ang="81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7" name="Oval 13"/>
            <p:cNvSpPr>
              <a:spLocks noChangeArrowheads="1"/>
            </p:cNvSpPr>
            <p:nvPr/>
          </p:nvSpPr>
          <p:spPr bwMode="auto">
            <a:xfrm>
              <a:off x="752" y="1794"/>
              <a:ext cx="1069" cy="1035"/>
            </a:xfrm>
            <a:prstGeom prst="ellipse">
              <a:avLst/>
            </a:prstGeom>
            <a:gradFill rotWithShape="0">
              <a:gsLst>
                <a:gs pos="0">
                  <a:srgbClr val="510051"/>
                </a:gs>
                <a:gs pos="100000">
                  <a:srgbClr val="800080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58" name="Oval 14"/>
            <p:cNvSpPr>
              <a:spLocks noChangeArrowheads="1"/>
            </p:cNvSpPr>
            <p:nvPr/>
          </p:nvSpPr>
          <p:spPr bwMode="auto">
            <a:xfrm>
              <a:off x="805" y="1845"/>
              <a:ext cx="962" cy="93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grpSp>
          <p:nvGrpSpPr>
            <p:cNvPr id="10259" name="Group 15"/>
            <p:cNvGrpSpPr>
              <a:grpSpLocks/>
            </p:cNvGrpSpPr>
            <p:nvPr/>
          </p:nvGrpSpPr>
          <p:grpSpPr bwMode="auto">
            <a:xfrm>
              <a:off x="820" y="1858"/>
              <a:ext cx="930" cy="900"/>
              <a:chOff x="820" y="1858"/>
              <a:chExt cx="930" cy="900"/>
            </a:xfrm>
          </p:grpSpPr>
          <p:sp>
            <p:nvSpPr>
              <p:cNvPr id="10281" name="Oval 16"/>
              <p:cNvSpPr>
                <a:spLocks noChangeArrowheads="1"/>
              </p:cNvSpPr>
              <p:nvPr/>
            </p:nvSpPr>
            <p:spPr bwMode="auto">
              <a:xfrm>
                <a:off x="820" y="1858"/>
                <a:ext cx="930" cy="90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63686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82" name="Oval 17"/>
              <p:cNvSpPr>
                <a:spLocks noChangeArrowheads="1"/>
              </p:cNvSpPr>
              <p:nvPr/>
            </p:nvSpPr>
            <p:spPr bwMode="auto">
              <a:xfrm>
                <a:off x="832" y="1862"/>
                <a:ext cx="908" cy="878"/>
              </a:xfrm>
              <a:prstGeom prst="ellipse">
                <a:avLst/>
              </a:prstGeom>
              <a:gradFill rotWithShape="0">
                <a:gsLst>
                  <a:gs pos="0">
                    <a:srgbClr val="F1F5F5"/>
                  </a:gs>
                  <a:gs pos="100000">
                    <a:srgbClr val="D6E1E2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83" name="Oval 18"/>
              <p:cNvSpPr>
                <a:spLocks noChangeArrowheads="1"/>
              </p:cNvSpPr>
              <p:nvPr/>
            </p:nvSpPr>
            <p:spPr bwMode="auto">
              <a:xfrm>
                <a:off x="842" y="1872"/>
                <a:ext cx="863" cy="82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AAB2B3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84" name="Oval 19"/>
              <p:cNvSpPr>
                <a:spLocks noChangeArrowheads="1"/>
              </p:cNvSpPr>
              <p:nvPr/>
            </p:nvSpPr>
            <p:spPr bwMode="auto">
              <a:xfrm>
                <a:off x="892" y="1894"/>
                <a:ext cx="767" cy="665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</p:grpSp>
        <p:sp>
          <p:nvSpPr>
            <p:cNvPr id="10260" name="Oval 20"/>
            <p:cNvSpPr>
              <a:spLocks noChangeArrowheads="1"/>
            </p:cNvSpPr>
            <p:nvPr/>
          </p:nvSpPr>
          <p:spPr bwMode="auto">
            <a:xfrm>
              <a:off x="2232" y="1718"/>
              <a:ext cx="1235" cy="119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4F81BD"/>
                </a:gs>
                <a:gs pos="100000">
                  <a:srgbClr val="FFFFFF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61" name="Oval 21"/>
            <p:cNvSpPr>
              <a:spLocks noChangeArrowheads="1"/>
            </p:cNvSpPr>
            <p:nvPr/>
          </p:nvSpPr>
          <p:spPr bwMode="auto">
            <a:xfrm>
              <a:off x="2232" y="1714"/>
              <a:ext cx="1299" cy="119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alpha val="32999"/>
                  </a:srgbClr>
                </a:gs>
                <a:gs pos="100000">
                  <a:srgbClr val="253C57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62" name="Oval 22"/>
            <p:cNvSpPr>
              <a:spLocks noChangeArrowheads="1"/>
            </p:cNvSpPr>
            <p:nvPr/>
          </p:nvSpPr>
          <p:spPr bwMode="auto">
            <a:xfrm>
              <a:off x="2314" y="1796"/>
              <a:ext cx="1062" cy="1033"/>
            </a:xfrm>
            <a:prstGeom prst="ellipse">
              <a:avLst/>
            </a:prstGeom>
            <a:gradFill rotWithShape="0">
              <a:gsLst>
                <a:gs pos="0">
                  <a:srgbClr val="2B4666"/>
                </a:gs>
                <a:gs pos="50000">
                  <a:srgbClr val="4F81BD"/>
                </a:gs>
                <a:gs pos="100000">
                  <a:srgbClr val="2B4666"/>
                </a:gs>
              </a:gsLst>
              <a:lin ang="81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63" name="Oval 23"/>
            <p:cNvSpPr>
              <a:spLocks noChangeArrowheads="1"/>
            </p:cNvSpPr>
            <p:nvPr/>
          </p:nvSpPr>
          <p:spPr bwMode="auto">
            <a:xfrm>
              <a:off x="2314" y="1796"/>
              <a:ext cx="1063" cy="1033"/>
            </a:xfrm>
            <a:prstGeom prst="ellipse">
              <a:avLst/>
            </a:prstGeom>
            <a:gradFill rotWithShape="0">
              <a:gsLst>
                <a:gs pos="0">
                  <a:srgbClr val="325278"/>
                </a:gs>
                <a:gs pos="100000">
                  <a:srgbClr val="4F81BD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sp>
          <p:nvSpPr>
            <p:cNvPr id="10264" name="Oval 24"/>
            <p:cNvSpPr>
              <a:spLocks noChangeArrowheads="1"/>
            </p:cNvSpPr>
            <p:nvPr/>
          </p:nvSpPr>
          <p:spPr bwMode="auto">
            <a:xfrm>
              <a:off x="2366" y="1848"/>
              <a:ext cx="962" cy="93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>
                  <a:srgbClr val="000000"/>
                </a:buClr>
                <a:buFont typeface="Times New Roman" pitchFamily="18" charset="0"/>
                <a:buNone/>
              </a:pPr>
              <a:endParaRPr lang="es-ES" altLang="es-ES" sz="1600"/>
            </a:p>
          </p:txBody>
        </p:sp>
        <p:grpSp>
          <p:nvGrpSpPr>
            <p:cNvPr id="10265" name="Group 25"/>
            <p:cNvGrpSpPr>
              <a:grpSpLocks/>
            </p:cNvGrpSpPr>
            <p:nvPr/>
          </p:nvGrpSpPr>
          <p:grpSpPr bwMode="auto">
            <a:xfrm>
              <a:off x="2381" y="1858"/>
              <a:ext cx="930" cy="900"/>
              <a:chOff x="2381" y="1858"/>
              <a:chExt cx="930" cy="900"/>
            </a:xfrm>
          </p:grpSpPr>
          <p:sp>
            <p:nvSpPr>
              <p:cNvPr id="10277" name="Oval 26"/>
              <p:cNvSpPr>
                <a:spLocks noChangeArrowheads="1"/>
              </p:cNvSpPr>
              <p:nvPr/>
            </p:nvSpPr>
            <p:spPr bwMode="auto">
              <a:xfrm>
                <a:off x="2381" y="1858"/>
                <a:ext cx="930" cy="90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63686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78" name="Oval 27"/>
              <p:cNvSpPr>
                <a:spLocks noChangeArrowheads="1"/>
              </p:cNvSpPr>
              <p:nvPr/>
            </p:nvSpPr>
            <p:spPr bwMode="auto">
              <a:xfrm>
                <a:off x="2393" y="1862"/>
                <a:ext cx="908" cy="878"/>
              </a:xfrm>
              <a:prstGeom prst="ellipse">
                <a:avLst/>
              </a:prstGeom>
              <a:gradFill rotWithShape="0">
                <a:gsLst>
                  <a:gs pos="0">
                    <a:srgbClr val="F1F5F5"/>
                  </a:gs>
                  <a:gs pos="100000">
                    <a:srgbClr val="D6E1E2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79" name="Oval 28"/>
              <p:cNvSpPr>
                <a:spLocks noChangeArrowheads="1"/>
              </p:cNvSpPr>
              <p:nvPr/>
            </p:nvSpPr>
            <p:spPr bwMode="auto">
              <a:xfrm>
                <a:off x="2404" y="1872"/>
                <a:ext cx="863" cy="82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AAB2B3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80" name="Oval 29"/>
              <p:cNvSpPr>
                <a:spLocks noChangeArrowheads="1"/>
              </p:cNvSpPr>
              <p:nvPr/>
            </p:nvSpPr>
            <p:spPr bwMode="auto">
              <a:xfrm>
                <a:off x="2454" y="1894"/>
                <a:ext cx="767" cy="665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</p:grpSp>
        <p:grpSp>
          <p:nvGrpSpPr>
            <p:cNvPr id="10266" name="Group 30"/>
            <p:cNvGrpSpPr>
              <a:grpSpLocks/>
            </p:cNvGrpSpPr>
            <p:nvPr/>
          </p:nvGrpSpPr>
          <p:grpSpPr bwMode="auto">
            <a:xfrm>
              <a:off x="3948" y="1858"/>
              <a:ext cx="930" cy="900"/>
              <a:chOff x="3948" y="1858"/>
              <a:chExt cx="930" cy="900"/>
            </a:xfrm>
          </p:grpSpPr>
          <p:sp>
            <p:nvSpPr>
              <p:cNvPr id="10273" name="Oval 31"/>
              <p:cNvSpPr>
                <a:spLocks noChangeArrowheads="1"/>
              </p:cNvSpPr>
              <p:nvPr/>
            </p:nvSpPr>
            <p:spPr bwMode="auto">
              <a:xfrm>
                <a:off x="3948" y="1858"/>
                <a:ext cx="930" cy="90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63686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74" name="Oval 32"/>
              <p:cNvSpPr>
                <a:spLocks noChangeArrowheads="1"/>
              </p:cNvSpPr>
              <p:nvPr/>
            </p:nvSpPr>
            <p:spPr bwMode="auto">
              <a:xfrm>
                <a:off x="3960" y="1862"/>
                <a:ext cx="908" cy="878"/>
              </a:xfrm>
              <a:prstGeom prst="ellipse">
                <a:avLst/>
              </a:prstGeom>
              <a:gradFill rotWithShape="0">
                <a:gsLst>
                  <a:gs pos="0">
                    <a:srgbClr val="F1F5F5"/>
                  </a:gs>
                  <a:gs pos="100000">
                    <a:srgbClr val="D6E1E2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75" name="Oval 33"/>
              <p:cNvSpPr>
                <a:spLocks noChangeArrowheads="1"/>
              </p:cNvSpPr>
              <p:nvPr/>
            </p:nvSpPr>
            <p:spPr bwMode="auto">
              <a:xfrm>
                <a:off x="3970" y="1872"/>
                <a:ext cx="863" cy="820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AAB2B3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  <p:sp>
            <p:nvSpPr>
              <p:cNvPr id="10276" name="Oval 34"/>
              <p:cNvSpPr>
                <a:spLocks noChangeArrowheads="1"/>
              </p:cNvSpPr>
              <p:nvPr/>
            </p:nvSpPr>
            <p:spPr bwMode="auto">
              <a:xfrm>
                <a:off x="4021" y="1894"/>
                <a:ext cx="767" cy="665"/>
              </a:xfrm>
              <a:prstGeom prst="ellipse">
                <a:avLst/>
              </a:prstGeom>
              <a:gradFill rotWithShape="0">
                <a:gsLst>
                  <a:gs pos="0">
                    <a:srgbClr val="D6E1E2"/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49263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>
                    <a:srgbClr val="000000"/>
                  </a:buClr>
                  <a:buFont typeface="Times New Roman" pitchFamily="18" charset="0"/>
                  <a:buNone/>
                </a:pPr>
                <a:endParaRPr lang="es-ES" altLang="es-ES" sz="1600"/>
              </a:p>
            </p:txBody>
          </p:sp>
        </p:grpSp>
        <p:sp>
          <p:nvSpPr>
            <p:cNvPr id="32" name="AutoShape 35"/>
            <p:cNvSpPr>
              <a:spLocks noChangeArrowheads="1"/>
            </p:cNvSpPr>
            <p:nvPr/>
          </p:nvSpPr>
          <p:spPr bwMode="auto">
            <a:xfrm>
              <a:off x="699" y="3116"/>
              <a:ext cx="1177" cy="283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8100000" scaled="1"/>
            </a:gradFill>
            <a:ln w="38160" cap="sq">
              <a:solidFill>
                <a:srgbClr val="EEECE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defTabSz="449263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s-ES" sz="20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ea typeface="Microsoft YaHei" pitchFamily="34" charset="-122"/>
                </a:rPr>
                <a:t>Strategies</a:t>
              </a:r>
            </a:p>
          </p:txBody>
        </p:sp>
        <p:sp>
          <p:nvSpPr>
            <p:cNvPr id="33" name="AutoShape 36"/>
            <p:cNvSpPr>
              <a:spLocks noChangeArrowheads="1"/>
            </p:cNvSpPr>
            <p:nvPr/>
          </p:nvSpPr>
          <p:spPr bwMode="auto">
            <a:xfrm>
              <a:off x="2258" y="3116"/>
              <a:ext cx="1171" cy="283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5E5E76"/>
                </a:gs>
                <a:gs pos="50000">
                  <a:srgbClr val="CCCCFF"/>
                </a:gs>
                <a:gs pos="100000">
                  <a:srgbClr val="5E5E76"/>
                </a:gs>
              </a:gsLst>
              <a:lin ang="8100000" scaled="1"/>
            </a:gradFill>
            <a:ln w="38160" cap="sq">
              <a:solidFill>
                <a:srgbClr val="EEECE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defTabSz="449263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s-ES" sz="20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ea typeface="Microsoft YaHei" pitchFamily="34" charset="-122"/>
                </a:rPr>
                <a:t>Programs</a:t>
              </a:r>
            </a:p>
          </p:txBody>
        </p:sp>
        <p:sp>
          <p:nvSpPr>
            <p:cNvPr id="34" name="AutoShape 37"/>
            <p:cNvSpPr>
              <a:spLocks noChangeArrowheads="1"/>
            </p:cNvSpPr>
            <p:nvPr/>
          </p:nvSpPr>
          <p:spPr bwMode="auto">
            <a:xfrm>
              <a:off x="3731" y="3116"/>
              <a:ext cx="1392" cy="283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5E7676"/>
                </a:gs>
                <a:gs pos="50000">
                  <a:srgbClr val="CCFFFF"/>
                </a:gs>
                <a:gs pos="100000">
                  <a:srgbClr val="5E7676"/>
                </a:gs>
              </a:gsLst>
              <a:lin ang="8100000" scaled="1"/>
            </a:gradFill>
            <a:ln w="38160" cap="sq">
              <a:solidFill>
                <a:srgbClr val="EEECE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 defTabSz="449263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s-ES" sz="18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ea typeface="Microsoft YaHei" pitchFamily="34" charset="-122"/>
                </a:rPr>
                <a:t>Procedures/activities</a:t>
              </a:r>
            </a:p>
          </p:txBody>
        </p:sp>
        <p:sp>
          <p:nvSpPr>
            <p:cNvPr id="10270" name="Text Box 38"/>
            <p:cNvSpPr txBox="1">
              <a:spLocks noChangeArrowheads="1"/>
            </p:cNvSpPr>
            <p:nvPr/>
          </p:nvSpPr>
          <p:spPr bwMode="auto">
            <a:xfrm>
              <a:off x="1021" y="2109"/>
              <a:ext cx="641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s-ES" sz="2800" b="1" dirty="0">
                  <a:latin typeface="Arial" pitchFamily="34" charset="0"/>
                </a:rPr>
                <a:t>Policy</a:t>
              </a:r>
            </a:p>
          </p:txBody>
        </p:sp>
        <p:sp>
          <p:nvSpPr>
            <p:cNvPr id="10271" name="Text Box 39"/>
            <p:cNvSpPr txBox="1">
              <a:spLocks noChangeArrowheads="1"/>
            </p:cNvSpPr>
            <p:nvPr/>
          </p:nvSpPr>
          <p:spPr bwMode="auto">
            <a:xfrm>
              <a:off x="2306" y="2145"/>
              <a:ext cx="1151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s-ES" sz="2000" b="1" dirty="0">
                  <a:latin typeface="Arial" pitchFamily="34" charset="0"/>
                </a:rPr>
                <a:t>Healthcare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s-ES" sz="2000" b="1" dirty="0">
                  <a:latin typeface="Arial" pitchFamily="34" charset="0"/>
                </a:rPr>
                <a:t>Organizations</a:t>
              </a:r>
            </a:p>
          </p:txBody>
        </p:sp>
        <p:sp>
          <p:nvSpPr>
            <p:cNvPr id="10272" name="Text Box 40"/>
            <p:cNvSpPr txBox="1">
              <a:spLocks noChangeArrowheads="1"/>
            </p:cNvSpPr>
            <p:nvPr/>
          </p:nvSpPr>
          <p:spPr bwMode="auto">
            <a:xfrm>
              <a:off x="4057" y="2136"/>
              <a:ext cx="964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449263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449263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449263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s-ES" sz="2000" b="1" dirty="0">
                  <a:latin typeface="Arial" pitchFamily="34" charset="0"/>
                </a:rPr>
                <a:t>Healthcare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s-ES" sz="2000" b="1" dirty="0">
                  <a:latin typeface="Arial" pitchFamily="34" charset="0"/>
                </a:rPr>
                <a:t>Professionals</a:t>
              </a:r>
            </a:p>
          </p:txBody>
        </p:sp>
      </p:grpSp>
      <p:sp>
        <p:nvSpPr>
          <p:cNvPr id="9" name="Rectangle 41"/>
          <p:cNvSpPr>
            <a:spLocks noChangeArrowheads="1"/>
          </p:cNvSpPr>
          <p:nvPr/>
        </p:nvSpPr>
        <p:spPr bwMode="auto">
          <a:xfrm>
            <a:off x="628097" y="1164726"/>
            <a:ext cx="11286538" cy="1116208"/>
          </a:xfrm>
          <a:prstGeom prst="rect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81639" tIns="42452" rIns="81639" bIns="42452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2" charset="0"/>
                <a:ea typeface="+mn-ea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  <a:buClrTx/>
              <a:buFontTx/>
              <a:buNone/>
              <a:defRPr/>
            </a:pPr>
            <a:r>
              <a:rPr lang="es-ES" altLang="es-ES" sz="2400" b="1" dirty="0" err="1">
                <a:solidFill>
                  <a:srgbClr val="FFFF00"/>
                </a:solidFill>
                <a:latin typeface="+mn-lt"/>
                <a:ea typeface="Microsoft YaHei" charset="-122"/>
              </a:rPr>
              <a:t>Safe</a:t>
            </a:r>
            <a:r>
              <a:rPr lang="es-ES" altLang="es-ES" sz="2400" b="1" dirty="0">
                <a:solidFill>
                  <a:srgbClr val="FFFF00"/>
                </a:solidFill>
                <a:latin typeface="+mn-lt"/>
                <a:ea typeface="Microsoft YaHei" charset="-122"/>
              </a:rPr>
              <a:t> </a:t>
            </a:r>
            <a:r>
              <a:rPr lang="es-ES" altLang="es-ES" sz="2400" b="1" dirty="0" err="1">
                <a:solidFill>
                  <a:srgbClr val="FFFF00"/>
                </a:solidFill>
                <a:latin typeface="+mn-lt"/>
                <a:ea typeface="Microsoft YaHei" charset="-122"/>
              </a:rPr>
              <a:t>Healthcare</a:t>
            </a:r>
            <a:r>
              <a:rPr lang="es-ES" altLang="es-ES" sz="2400" b="1" dirty="0">
                <a:solidFill>
                  <a:srgbClr val="FFFF00"/>
                </a:solidFill>
                <a:latin typeface="+mn-lt"/>
                <a:ea typeface="Microsoft YaHei" charset="-122"/>
              </a:rPr>
              <a:t>: </a:t>
            </a:r>
            <a:r>
              <a:rPr lang="en-US" sz="2400" dirty="0">
                <a:latin typeface="+mn-lt"/>
              </a:rPr>
              <a:t>the prevention of errors and adverse effects to patients associated with health care.</a:t>
            </a:r>
            <a:endParaRPr lang="es-ES" altLang="es-ES" sz="2400" dirty="0">
              <a:latin typeface="+mn-lt"/>
              <a:ea typeface="Microsoft YaHei" charset="-122"/>
            </a:endParaRPr>
          </a:p>
          <a:p>
            <a:pPr algn="ctr" eaLnBrk="1" hangingPunct="1">
              <a:lnSpc>
                <a:spcPct val="93000"/>
              </a:lnSpc>
              <a:buClrTx/>
              <a:buFontTx/>
              <a:buNone/>
              <a:defRPr/>
            </a:pPr>
            <a:r>
              <a:rPr lang="es-ES" altLang="es-ES" sz="2400" dirty="0">
                <a:latin typeface="+mn-lt"/>
                <a:ea typeface="Microsoft YaHei" charset="-122"/>
              </a:rPr>
              <a:t>(PSA/WHO. International </a:t>
            </a:r>
            <a:r>
              <a:rPr lang="es-ES" altLang="es-ES" sz="2400" dirty="0" err="1">
                <a:latin typeface="+mn-lt"/>
                <a:ea typeface="Microsoft YaHei" charset="-122"/>
              </a:rPr>
              <a:t>Clasification</a:t>
            </a:r>
            <a:r>
              <a:rPr lang="es-ES" altLang="es-ES" sz="2400" dirty="0">
                <a:latin typeface="+mn-lt"/>
                <a:ea typeface="Microsoft YaHei" charset="-122"/>
              </a:rPr>
              <a:t> </a:t>
            </a:r>
            <a:r>
              <a:rPr lang="es-ES" altLang="es-ES" sz="2400" dirty="0" err="1">
                <a:latin typeface="+mn-lt"/>
                <a:ea typeface="Microsoft YaHei" charset="-122"/>
              </a:rPr>
              <a:t>for</a:t>
            </a:r>
            <a:r>
              <a:rPr lang="es-ES" altLang="es-ES" sz="2400" dirty="0">
                <a:latin typeface="+mn-lt"/>
                <a:ea typeface="Microsoft YaHei" charset="-122"/>
              </a:rPr>
              <a:t> </a:t>
            </a:r>
            <a:r>
              <a:rPr lang="es-ES" altLang="es-ES" sz="2400" dirty="0" err="1">
                <a:latin typeface="+mn-lt"/>
                <a:ea typeface="Microsoft YaHei" charset="-122"/>
              </a:rPr>
              <a:t>Patient</a:t>
            </a:r>
            <a:r>
              <a:rPr lang="es-ES" altLang="es-ES" sz="2400" dirty="0">
                <a:latin typeface="+mn-lt"/>
                <a:ea typeface="Microsoft YaHei" charset="-122"/>
              </a:rPr>
              <a:t> safety. 2009, June)</a:t>
            </a:r>
          </a:p>
        </p:txBody>
      </p:sp>
      <p:sp>
        <p:nvSpPr>
          <p:cNvPr id="45" name="1 Título"/>
          <p:cNvSpPr txBox="1">
            <a:spLocks/>
          </p:cNvSpPr>
          <p:nvPr/>
        </p:nvSpPr>
        <p:spPr>
          <a:xfrm>
            <a:off x="628097" y="192094"/>
            <a:ext cx="9328597" cy="81121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s-ES" dirty="0" err="1">
                <a:solidFill>
                  <a:schemeClr val="accent1"/>
                </a:solidFill>
              </a:rPr>
              <a:t>Health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Systems</a:t>
            </a:r>
            <a:r>
              <a:rPr lang="es-ES" dirty="0">
                <a:solidFill>
                  <a:schemeClr val="accent1"/>
                </a:solidFill>
              </a:rPr>
              <a:t>, </a:t>
            </a:r>
            <a:r>
              <a:rPr lang="es-ES" dirty="0" err="1">
                <a:solidFill>
                  <a:schemeClr val="accent1"/>
                </a:solidFill>
              </a:rPr>
              <a:t>Quality</a:t>
            </a:r>
            <a:r>
              <a:rPr lang="es-ES" dirty="0">
                <a:solidFill>
                  <a:schemeClr val="accent1"/>
                </a:solidFill>
              </a:rPr>
              <a:t> and Safety….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61" y="4055607"/>
            <a:ext cx="1594021" cy="74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1806792B-2A6F-4CE1-9965-46FBB9BF0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2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121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A24EE0-D042-4BF6-A959-F6EAA8282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pic>
        <p:nvPicPr>
          <p:cNvPr id="8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5F63803C-4E6F-44B8-8D8A-9A4954EB8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01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B68C9C-BC41-4CE0-A44A-F5EE25AF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WHO </a:t>
            </a:r>
            <a:r>
              <a:rPr lang="es-ES" dirty="0" err="1">
                <a:solidFill>
                  <a:schemeClr val="accent1"/>
                </a:solidFill>
              </a:rPr>
              <a:t>definition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of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Primary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Health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Care</a:t>
            </a:r>
            <a:r>
              <a:rPr lang="es-ES" dirty="0">
                <a:solidFill>
                  <a:schemeClr val="accent1"/>
                </a:solidFill>
              </a:rPr>
              <a:t> (PHC)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CF6ACD-60F7-4DFC-AAC9-68D409A2F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6125" cy="4667250"/>
          </a:xfrm>
        </p:spPr>
        <p:txBody>
          <a:bodyPr/>
          <a:lstStyle/>
          <a:p>
            <a:pPr algn="l"/>
            <a:r>
              <a:rPr lang="en-US" dirty="0"/>
              <a:t>“as </a:t>
            </a:r>
            <a:r>
              <a:rPr lang="en-US" b="1" dirty="0"/>
              <a:t>socially appropriate</a:t>
            </a:r>
            <a:r>
              <a:rPr lang="en-US" dirty="0"/>
              <a:t>, </a:t>
            </a:r>
            <a:r>
              <a:rPr lang="en-US" b="1" dirty="0"/>
              <a:t>universally accessible</a:t>
            </a:r>
            <a:r>
              <a:rPr lang="en-US" dirty="0"/>
              <a:t>, </a:t>
            </a:r>
            <a:r>
              <a:rPr lang="en-US" b="1" dirty="0"/>
              <a:t>scientifically sound </a:t>
            </a:r>
            <a:r>
              <a:rPr lang="en-US" dirty="0"/>
              <a:t>first level care provided by a </a:t>
            </a:r>
            <a:r>
              <a:rPr lang="en-US" b="1" dirty="0"/>
              <a:t>suitably trained workforce </a:t>
            </a:r>
            <a:r>
              <a:rPr lang="en-US" dirty="0"/>
              <a:t>supported by </a:t>
            </a:r>
            <a:r>
              <a:rPr lang="en-US" b="1" dirty="0"/>
              <a:t>integrated referral systems </a:t>
            </a:r>
            <a:r>
              <a:rPr lang="en-US" dirty="0"/>
              <a:t>and in a way that gives </a:t>
            </a:r>
            <a:r>
              <a:rPr lang="en-US" b="1" dirty="0"/>
              <a:t>priority to </a:t>
            </a:r>
            <a:r>
              <a:rPr lang="en-US" dirty="0"/>
              <a:t>those </a:t>
            </a:r>
            <a:r>
              <a:rPr lang="en-US" b="1" dirty="0"/>
              <a:t>most needed</a:t>
            </a:r>
            <a:r>
              <a:rPr lang="en-US" dirty="0"/>
              <a:t>, </a:t>
            </a:r>
            <a:r>
              <a:rPr lang="en-US" b="1" dirty="0"/>
              <a:t>maximizes community and individual self-reliance </a:t>
            </a:r>
            <a:r>
              <a:rPr lang="en-US" dirty="0"/>
              <a:t>and </a:t>
            </a:r>
            <a:r>
              <a:rPr lang="en-US" b="1" dirty="0"/>
              <a:t>participation and involves collaboration with other sectors</a:t>
            </a:r>
            <a:r>
              <a:rPr lang="en-US" dirty="0"/>
              <a:t>, including health promotion, illness prevention, care of the sick, advocacy and community development” [1].</a:t>
            </a:r>
          </a:p>
          <a:p>
            <a:pPr algn="l"/>
            <a:r>
              <a:rPr lang="en-US" b="1" dirty="0">
                <a:solidFill>
                  <a:srgbClr val="C00000"/>
                </a:solidFill>
              </a:rPr>
              <a:t>Does this primary care definition meet the dimensions of quality of care and safety?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[1] World Health Organization. Conceptual framework for the international classification for patient safety. Contract No.: WHO/IER/PSP/2010.2. Geneva: WHO; 2009.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8184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>
            <a:extLst>
              <a:ext uri="{FF2B5EF4-FFF2-40B4-BE49-F238E27FC236}">
                <a16:creationId xmlns:a16="http://schemas.microsoft.com/office/drawing/2014/main" id="{3C151100-1E81-4D16-A201-8237B0D93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29" y="2596357"/>
            <a:ext cx="3878263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07" name="Picture 5">
            <a:extLst>
              <a:ext uri="{FF2B5EF4-FFF2-40B4-BE49-F238E27FC236}">
                <a16:creationId xmlns:a16="http://schemas.microsoft.com/office/drawing/2014/main" id="{379E9A57-CAE1-4EE2-9F15-F528B773E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91" y="4431084"/>
            <a:ext cx="3059452" cy="229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4 Marcador de posición de imagen">
            <a:extLst>
              <a:ext uri="{FF2B5EF4-FFF2-40B4-BE49-F238E27FC236}">
                <a16:creationId xmlns:a16="http://schemas.microsoft.com/office/drawing/2014/main" id="{326F9732-CF53-4C56-A7D1-E8744DBB85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348" r="16348"/>
          <a:stretch>
            <a:fillRect/>
          </a:stretch>
        </p:blipFill>
        <p:spPr>
          <a:xfrm>
            <a:off x="3840490" y="1066400"/>
            <a:ext cx="3653490" cy="2826075"/>
          </a:xfrm>
          <a:prstGeom prst="roundRect">
            <a:avLst>
              <a:gd name="adj" fmla="val 3924"/>
            </a:avLst>
          </a:prstGeom>
        </p:spPr>
      </p:pic>
      <p:pic>
        <p:nvPicPr>
          <p:cNvPr id="21509" name="Picture 2">
            <a:extLst>
              <a:ext uri="{FF2B5EF4-FFF2-40B4-BE49-F238E27FC236}">
                <a16:creationId xmlns:a16="http://schemas.microsoft.com/office/drawing/2014/main" id="{5E8DBB03-0E0D-4497-BE2D-B11267590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777" y="3114444"/>
            <a:ext cx="3793922" cy="226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Imagen 10">
            <a:extLst>
              <a:ext uri="{FF2B5EF4-FFF2-40B4-BE49-F238E27FC236}">
                <a16:creationId xmlns:a16="http://schemas.microsoft.com/office/drawing/2014/main" id="{F230A799-1A70-4499-8E90-4E30CFBBD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60" y="4741069"/>
            <a:ext cx="2987298" cy="230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CuadroTexto 12">
            <a:extLst>
              <a:ext uri="{FF2B5EF4-FFF2-40B4-BE49-F238E27FC236}">
                <a16:creationId xmlns:a16="http://schemas.microsoft.com/office/drawing/2014/main" id="{56B9D0FD-97D0-4C67-A192-735C1ADFA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3495" y="238010"/>
            <a:ext cx="774983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ES" altLang="es-ES" sz="3200" dirty="0" err="1">
                <a:solidFill>
                  <a:schemeClr val="accent1"/>
                </a:solidFill>
              </a:rPr>
              <a:t>Socially</a:t>
            </a:r>
            <a:r>
              <a:rPr lang="es-ES" altLang="es-ES" sz="3200" dirty="0">
                <a:solidFill>
                  <a:schemeClr val="accent1"/>
                </a:solidFill>
              </a:rPr>
              <a:t> aceptable and </a:t>
            </a:r>
            <a:r>
              <a:rPr lang="en-US" altLang="es-ES" sz="3200" dirty="0">
                <a:solidFill>
                  <a:schemeClr val="accent1"/>
                </a:solidFill>
              </a:rPr>
              <a:t>Universally </a:t>
            </a:r>
            <a:r>
              <a:rPr lang="en-US" altLang="es-ES" sz="3200" dirty="0" err="1">
                <a:solidFill>
                  <a:schemeClr val="accent1"/>
                </a:solidFill>
              </a:rPr>
              <a:t>accesible</a:t>
            </a:r>
            <a:endParaRPr lang="en-US" altLang="es-ES" sz="3200" dirty="0">
              <a:solidFill>
                <a:schemeClr val="accent1"/>
              </a:solidFill>
            </a:endParaRPr>
          </a:p>
          <a:p>
            <a:pPr algn="r"/>
            <a:endParaRPr lang="es-ES" altLang="es-ES" sz="3200" dirty="0">
              <a:solidFill>
                <a:schemeClr val="accent1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D58FF88-1960-437C-B866-5A1D112C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29" y="211105"/>
            <a:ext cx="1914267" cy="89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AF0F43C-3DB9-4209-AB0F-4803F15F33F4}"/>
              </a:ext>
            </a:extLst>
          </p:cNvPr>
          <p:cNvSpPr txBox="1"/>
          <p:nvPr/>
        </p:nvSpPr>
        <p:spPr>
          <a:xfrm>
            <a:off x="409229" y="1252952"/>
            <a:ext cx="3059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</a:rPr>
              <a:t>WHO DEFINITION OF PRIMARY HEALTH CARE (PHC)</a:t>
            </a:r>
          </a:p>
        </p:txBody>
      </p:sp>
      <p:pic>
        <p:nvPicPr>
          <p:cNvPr id="11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2A02BA01-A8F1-4A2F-8278-44907A1EE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680;p109">
            <a:extLst>
              <a:ext uri="{FF2B5EF4-FFF2-40B4-BE49-F238E27FC236}">
                <a16:creationId xmlns:a16="http://schemas.microsoft.com/office/drawing/2014/main" id="{C75BF153-9BFE-44E5-8C9D-4F628EFB20FE}"/>
              </a:ext>
            </a:extLst>
          </p:cNvPr>
          <p:cNvSpPr txBox="1"/>
          <p:nvPr/>
        </p:nvSpPr>
        <p:spPr>
          <a:xfrm>
            <a:off x="9571809" y="1421586"/>
            <a:ext cx="2394366" cy="30831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127000" tIns="127000" rIns="127000" bIns="12700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</a:pPr>
            <a:r>
              <a:rPr lang="en" sz="3333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Patient and Community centered</a:t>
            </a:r>
            <a:endParaRPr sz="3333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0D6EF5E-705B-4489-8B43-90A48A6C9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51135" y="4655068"/>
            <a:ext cx="1102977" cy="1491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F7150BD-9038-493B-B593-D12A021E7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68637" y="948538"/>
            <a:ext cx="1058857" cy="1431924"/>
          </a:xfrm>
          <a:prstGeom prst="rect">
            <a:avLst/>
          </a:prstGeom>
          <a:noFill/>
        </p:spPr>
      </p:pic>
      <p:pic>
        <p:nvPicPr>
          <p:cNvPr id="22532" name="Imagen 10">
            <a:extLst>
              <a:ext uri="{FF2B5EF4-FFF2-40B4-BE49-F238E27FC236}">
                <a16:creationId xmlns:a16="http://schemas.microsoft.com/office/drawing/2014/main" id="{90DC100A-23E2-409F-8C5F-00C583EB4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3408363"/>
            <a:ext cx="11176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Imagen 12">
            <a:extLst>
              <a:ext uri="{FF2B5EF4-FFF2-40B4-BE49-F238E27FC236}">
                <a16:creationId xmlns:a16="http://schemas.microsoft.com/office/drawing/2014/main" id="{7DD05F41-296D-4ABE-829C-9182C1B5E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2189163"/>
            <a:ext cx="110172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A346246-668C-41A9-9EB7-D7C4EA5223F0}"/>
              </a:ext>
            </a:extLst>
          </p:cNvPr>
          <p:cNvCxnSpPr>
            <a:cxnSpLocks/>
          </p:cNvCxnSpPr>
          <p:nvPr/>
        </p:nvCxnSpPr>
        <p:spPr>
          <a:xfrm>
            <a:off x="263525" y="6067425"/>
            <a:ext cx="11928475" cy="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5" name="CuadroTexto 18">
            <a:extLst>
              <a:ext uri="{FF2B5EF4-FFF2-40B4-BE49-F238E27FC236}">
                <a16:creationId xmlns:a16="http://schemas.microsoft.com/office/drawing/2014/main" id="{F87FD9D1-119C-4943-840B-845333C08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6450" y="5661025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 sz="2000" b="1" dirty="0">
                <a:solidFill>
                  <a:schemeClr val="accent1"/>
                </a:solidFill>
              </a:rPr>
              <a:t> YEARS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3888466-5106-423C-B3AA-17D27445A8A5}"/>
              </a:ext>
            </a:extLst>
          </p:cNvPr>
          <p:cNvSpPr/>
          <p:nvPr/>
        </p:nvSpPr>
        <p:spPr>
          <a:xfrm>
            <a:off x="2566988" y="1793875"/>
            <a:ext cx="8288337" cy="376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HIGH BLOOD PRESSURE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E41AD773-B66E-4BEA-AEF6-F531203CEBD2}"/>
              </a:ext>
            </a:extLst>
          </p:cNvPr>
          <p:cNvSpPr/>
          <p:nvPr/>
        </p:nvSpPr>
        <p:spPr>
          <a:xfrm>
            <a:off x="6096000" y="1428750"/>
            <a:ext cx="4759325" cy="3762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PROSTATE CANCER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DD3C0FB-4A4D-4CFF-A869-607FF99381D9}"/>
              </a:ext>
            </a:extLst>
          </p:cNvPr>
          <p:cNvSpPr/>
          <p:nvPr/>
        </p:nvSpPr>
        <p:spPr>
          <a:xfrm>
            <a:off x="4367213" y="2974975"/>
            <a:ext cx="6488112" cy="3778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0070C0"/>
                </a:solidFill>
              </a:rPr>
              <a:t>DIABETES MELLITUS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BDD5246A-2F1B-4108-9F82-1E476D56CC85}"/>
              </a:ext>
            </a:extLst>
          </p:cNvPr>
          <p:cNvSpPr/>
          <p:nvPr/>
        </p:nvSpPr>
        <p:spPr>
          <a:xfrm>
            <a:off x="6096000" y="2611438"/>
            <a:ext cx="4759325" cy="3762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ACUTE MYOCARDIAL INFARCTION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75A8B5E1-7CDE-4DC7-A082-CD27588B1FE6}"/>
              </a:ext>
            </a:extLst>
          </p:cNvPr>
          <p:cNvSpPr/>
          <p:nvPr/>
        </p:nvSpPr>
        <p:spPr>
          <a:xfrm>
            <a:off x="3503613" y="3311525"/>
            <a:ext cx="7351712" cy="376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DEATH OF THE PARTNER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5290320-D67C-4F0C-8169-17D323DAD9E0}"/>
              </a:ext>
            </a:extLst>
          </p:cNvPr>
          <p:cNvSpPr/>
          <p:nvPr/>
        </p:nvSpPr>
        <p:spPr>
          <a:xfrm>
            <a:off x="2566988" y="4448175"/>
            <a:ext cx="8288337" cy="3762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ACCIDENT AT WORK WITH AFTER-EFFECTS</a:t>
            </a:r>
            <a:endParaRPr lang="es-ES" dirty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C618A0B3-AC4F-4F15-A905-C08A148EC416}"/>
              </a:ext>
            </a:extLst>
          </p:cNvPr>
          <p:cNvSpPr/>
          <p:nvPr/>
        </p:nvSpPr>
        <p:spPr>
          <a:xfrm>
            <a:off x="6096000" y="4083050"/>
            <a:ext cx="4759325" cy="3762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DEPRESSION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877B25E4-B232-4589-A8C8-382395CC6517}"/>
              </a:ext>
            </a:extLst>
          </p:cNvPr>
          <p:cNvSpPr/>
          <p:nvPr/>
        </p:nvSpPr>
        <p:spPr>
          <a:xfrm>
            <a:off x="4379913" y="5272088"/>
            <a:ext cx="6488112" cy="3778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0070C0"/>
                </a:solidFill>
              </a:rPr>
              <a:t>DIABETES MELLITUS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2F41D170-562B-4522-BD1C-AD2BD31DD548}"/>
              </a:ext>
            </a:extLst>
          </p:cNvPr>
          <p:cNvSpPr/>
          <p:nvPr/>
        </p:nvSpPr>
        <p:spPr>
          <a:xfrm>
            <a:off x="6081540" y="4917451"/>
            <a:ext cx="4759325" cy="3778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LUMBAR DISC HERNIATION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3B27649B-6E8D-47D7-AF3D-D6360D555494}"/>
              </a:ext>
            </a:extLst>
          </p:cNvPr>
          <p:cNvSpPr/>
          <p:nvPr/>
        </p:nvSpPr>
        <p:spPr>
          <a:xfrm>
            <a:off x="3516313" y="5607050"/>
            <a:ext cx="7351712" cy="3778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SEVERE RHEUMATOID ARTHRITIS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CD25B097-F35C-41F3-BBCE-4248D7E67F6E}"/>
              </a:ext>
            </a:extLst>
          </p:cNvPr>
          <p:cNvSpPr txBox="1"/>
          <p:nvPr/>
        </p:nvSpPr>
        <p:spPr>
          <a:xfrm>
            <a:off x="0" y="371259"/>
            <a:ext cx="10124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es-ES" sz="3600" dirty="0">
                <a:solidFill>
                  <a:schemeClr val="accent1"/>
                </a:solidFill>
              </a:rPr>
              <a:t>PHC: Scientifically sound first level of care </a:t>
            </a:r>
          </a:p>
        </p:txBody>
      </p:sp>
      <p:sp>
        <p:nvSpPr>
          <p:cNvPr id="22547" name="CuadroTexto 1">
            <a:extLst>
              <a:ext uri="{FF2B5EF4-FFF2-40B4-BE49-F238E27FC236}">
                <a16:creationId xmlns:a16="http://schemas.microsoft.com/office/drawing/2014/main" id="{BEFF1F85-B365-4F1C-A427-BFE2B6ADB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5607050"/>
            <a:ext cx="287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 sz="2800" b="1"/>
              <a:t>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E927B3F-B799-4357-BA06-B6F9CF0DD887}"/>
              </a:ext>
            </a:extLst>
          </p:cNvPr>
          <p:cNvSpPr txBox="1"/>
          <p:nvPr/>
        </p:nvSpPr>
        <p:spPr>
          <a:xfrm>
            <a:off x="2327494" y="6246297"/>
            <a:ext cx="8735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s-ES" sz="2800" dirty="0">
                <a:solidFill>
                  <a:schemeClr val="accent1"/>
                </a:solidFill>
              </a:rPr>
              <a:t>throughout the patient's life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3D0A95-806C-462A-A300-FFE80A16E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192914"/>
            <a:ext cx="1431702" cy="850073"/>
          </a:xfrm>
          <a:prstGeom prst="rect">
            <a:avLst/>
          </a:prstGeom>
        </p:spPr>
      </p:pic>
      <p:pic>
        <p:nvPicPr>
          <p:cNvPr id="23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7889B008-9F9F-4360-A5DF-A4EA55A1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70BF39F-5AF4-4884-9203-C39D9CFD45C9}"/>
              </a:ext>
            </a:extLst>
          </p:cNvPr>
          <p:cNvSpPr/>
          <p:nvPr/>
        </p:nvSpPr>
        <p:spPr>
          <a:xfrm>
            <a:off x="204364" y="1247317"/>
            <a:ext cx="11346286" cy="542080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 err="1"/>
              <a:t>Primary</a:t>
            </a:r>
            <a:r>
              <a:rPr lang="es-ES" sz="2800" dirty="0"/>
              <a:t> </a:t>
            </a:r>
            <a:r>
              <a:rPr lang="es-ES" sz="2800" dirty="0" err="1"/>
              <a:t>care</a:t>
            </a:r>
            <a:r>
              <a:rPr lang="es-ES" sz="2800" dirty="0"/>
              <a:t> </a:t>
            </a:r>
            <a:r>
              <a:rPr lang="es-ES" sz="2800" dirty="0" err="1"/>
              <a:t>team</a:t>
            </a:r>
            <a:endParaRPr lang="es-ES" sz="280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327EAC1-AFFE-4C79-A44C-05F765B1CD59}"/>
              </a:ext>
            </a:extLst>
          </p:cNvPr>
          <p:cNvSpPr/>
          <p:nvPr/>
        </p:nvSpPr>
        <p:spPr>
          <a:xfrm>
            <a:off x="7229475" y="2193662"/>
            <a:ext cx="2171700" cy="122396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Nurses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5456A59-965A-4C8F-A957-662F057B7F72}"/>
              </a:ext>
            </a:extLst>
          </p:cNvPr>
          <p:cNvSpPr/>
          <p:nvPr/>
        </p:nvSpPr>
        <p:spPr>
          <a:xfrm>
            <a:off x="8827037" y="3190082"/>
            <a:ext cx="2279650" cy="12255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/>
              <a:t>Midwives</a:t>
            </a:r>
            <a:endParaRPr lang="es-ES" sz="200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9928065-0204-4D29-9E46-146DCCE6C968}"/>
              </a:ext>
            </a:extLst>
          </p:cNvPr>
          <p:cNvSpPr/>
          <p:nvPr/>
        </p:nvSpPr>
        <p:spPr>
          <a:xfrm>
            <a:off x="7493365" y="4594921"/>
            <a:ext cx="2644708" cy="1223963"/>
          </a:xfrm>
          <a:prstGeom prst="ellipse">
            <a:avLst/>
          </a:prstGeom>
          <a:solidFill>
            <a:srgbClr val="E8D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>
                <a:solidFill>
                  <a:srgbClr val="0070C0"/>
                </a:solidFill>
              </a:rPr>
              <a:t>physiotherapist</a:t>
            </a:r>
            <a:endParaRPr lang="es-ES" sz="2000" dirty="0">
              <a:solidFill>
                <a:srgbClr val="0070C0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8F582E9-B902-4008-9882-886E9B178717}"/>
              </a:ext>
            </a:extLst>
          </p:cNvPr>
          <p:cNvSpPr/>
          <p:nvPr/>
        </p:nvSpPr>
        <p:spPr>
          <a:xfrm>
            <a:off x="2221579" y="4652963"/>
            <a:ext cx="2266949" cy="122396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/>
              <a:t>psychologist</a:t>
            </a:r>
            <a:endParaRPr lang="es-ES" sz="2000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28E5EC8-FB2C-4F84-B766-1B318F751CA8}"/>
              </a:ext>
            </a:extLst>
          </p:cNvPr>
          <p:cNvSpPr/>
          <p:nvPr/>
        </p:nvSpPr>
        <p:spPr>
          <a:xfrm>
            <a:off x="641350" y="3429000"/>
            <a:ext cx="2173288" cy="12239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Social </a:t>
            </a:r>
            <a:r>
              <a:rPr lang="es-ES" sz="2000" dirty="0" err="1"/>
              <a:t>Worker</a:t>
            </a:r>
            <a:endParaRPr lang="es-ES" sz="200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BC31A9E-094F-45F1-B859-474D8553C6DE}"/>
              </a:ext>
            </a:extLst>
          </p:cNvPr>
          <p:cNvSpPr/>
          <p:nvPr/>
        </p:nvSpPr>
        <p:spPr>
          <a:xfrm>
            <a:off x="2056070" y="2199181"/>
            <a:ext cx="2617788" cy="122396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/>
              <a:t>Administrative</a:t>
            </a:r>
            <a:r>
              <a:rPr lang="es-ES" sz="2000" dirty="0"/>
              <a:t> staff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34F7EFBD-DC1E-4B3C-81A6-A9B50D883C7B}"/>
              </a:ext>
            </a:extLst>
          </p:cNvPr>
          <p:cNvSpPr/>
          <p:nvPr/>
        </p:nvSpPr>
        <p:spPr>
          <a:xfrm>
            <a:off x="4721354" y="1741253"/>
            <a:ext cx="2460625" cy="13843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/>
              <a:t>Family</a:t>
            </a:r>
            <a:r>
              <a:rPr lang="es-ES" sz="2000" dirty="0"/>
              <a:t> </a:t>
            </a:r>
            <a:r>
              <a:rPr lang="es-ES" sz="2000" dirty="0" err="1"/>
              <a:t>Doctors</a:t>
            </a:r>
            <a:endParaRPr lang="es-ES" sz="200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2187C9D-54AA-47B3-9AF8-BF362DA71B05}"/>
              </a:ext>
            </a:extLst>
          </p:cNvPr>
          <p:cNvSpPr/>
          <p:nvPr/>
        </p:nvSpPr>
        <p:spPr>
          <a:xfrm>
            <a:off x="4890160" y="4935894"/>
            <a:ext cx="2266950" cy="1077913"/>
          </a:xfrm>
          <a:prstGeom prst="ellipse">
            <a:avLst/>
          </a:prstGeom>
          <a:solidFill>
            <a:srgbClr val="DF1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/>
              <a:t>pharmacist</a:t>
            </a:r>
            <a:endParaRPr lang="es-ES" sz="20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0A33639-20F7-4A95-A33C-B89B3939384F}"/>
              </a:ext>
            </a:extLst>
          </p:cNvPr>
          <p:cNvSpPr txBox="1"/>
          <p:nvPr/>
        </p:nvSpPr>
        <p:spPr>
          <a:xfrm>
            <a:off x="-273729" y="267333"/>
            <a:ext cx="107743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0070C0"/>
                </a:solidFill>
                <a:latin typeface="+mj-lt"/>
              </a:rPr>
              <a:t>PHC: P</a:t>
            </a:r>
            <a:r>
              <a:rPr lang="en-US" sz="4000" b="0" i="0" u="none" strike="noStrike" baseline="0" dirty="0">
                <a:solidFill>
                  <a:srgbClr val="0070C0"/>
                </a:solidFill>
                <a:latin typeface="+mj-lt"/>
              </a:rPr>
              <a:t>rovided by a suitably trained workforce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32C2BB-1A8F-43D7-8504-72AFC7C0E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0793" y="1205963"/>
            <a:ext cx="1665999" cy="987699"/>
          </a:xfrm>
          <a:prstGeom prst="rect">
            <a:avLst/>
          </a:prstGeom>
        </p:spPr>
      </p:pic>
      <p:pic>
        <p:nvPicPr>
          <p:cNvPr id="13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B803CF0C-7758-4250-9EA2-10A57173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2528B286-EABF-4162-ACF3-B11958844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158" y="685691"/>
            <a:ext cx="8215458" cy="617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92226AD-A593-4CD6-93E3-456FC117F8EE}"/>
              </a:ext>
            </a:extLst>
          </p:cNvPr>
          <p:cNvSpPr txBox="1"/>
          <p:nvPr/>
        </p:nvSpPr>
        <p:spPr>
          <a:xfrm>
            <a:off x="490047" y="96386"/>
            <a:ext cx="48701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PHC: Supported by integrated referral systems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5248266-2893-40DC-B079-9E7376D402E6}"/>
              </a:ext>
            </a:extLst>
          </p:cNvPr>
          <p:cNvSpPr/>
          <p:nvPr/>
        </p:nvSpPr>
        <p:spPr>
          <a:xfrm>
            <a:off x="6413679" y="2859110"/>
            <a:ext cx="2137893" cy="1648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/>
              <a:t>Primary</a:t>
            </a:r>
            <a:r>
              <a:rPr lang="es-ES" sz="2800" dirty="0"/>
              <a:t> </a:t>
            </a:r>
            <a:r>
              <a:rPr lang="es-ES" sz="2800" dirty="0" err="1"/>
              <a:t>care</a:t>
            </a:r>
            <a:endParaRPr lang="es-ES" sz="2800" dirty="0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1FAFBDF-29CD-4882-8F20-D34FACECA922}"/>
              </a:ext>
            </a:extLst>
          </p:cNvPr>
          <p:cNvSpPr/>
          <p:nvPr/>
        </p:nvSpPr>
        <p:spPr>
          <a:xfrm>
            <a:off x="3760632" y="5705341"/>
            <a:ext cx="1970468" cy="270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Nursing</a:t>
            </a:r>
            <a:r>
              <a:rPr lang="es-ES" dirty="0"/>
              <a:t> Home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D0F690DB-A742-4CF4-8357-AEC4D2D711F2}"/>
              </a:ext>
            </a:extLst>
          </p:cNvPr>
          <p:cNvSpPr/>
          <p:nvPr/>
        </p:nvSpPr>
        <p:spPr>
          <a:xfrm>
            <a:off x="9734282" y="3696236"/>
            <a:ext cx="2125014" cy="5022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tx1"/>
                </a:solidFill>
              </a:rPr>
              <a:t>Ambulatory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Specialists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care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81C2409F-8D95-4153-9D20-A2F932A6A047}"/>
              </a:ext>
            </a:extLst>
          </p:cNvPr>
          <p:cNvSpPr/>
          <p:nvPr/>
        </p:nvSpPr>
        <p:spPr>
          <a:xfrm>
            <a:off x="2498501" y="3810480"/>
            <a:ext cx="2861671" cy="5022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tx1"/>
                </a:solidFill>
              </a:rPr>
              <a:t>Community</a:t>
            </a:r>
            <a:r>
              <a:rPr lang="es-ES" dirty="0">
                <a:solidFill>
                  <a:schemeClr val="tx1"/>
                </a:solidFill>
              </a:rPr>
              <a:t> and </a:t>
            </a:r>
            <a:r>
              <a:rPr lang="es-ES" dirty="0" err="1">
                <a:solidFill>
                  <a:schemeClr val="tx1"/>
                </a:solidFill>
              </a:rPr>
              <a:t>family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support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8C6AC3-CB05-4492-AD93-7DEA84F2F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86" y="4805111"/>
            <a:ext cx="1911615" cy="1035458"/>
          </a:xfrm>
          <a:prstGeom prst="rect">
            <a:avLst/>
          </a:prstGeom>
        </p:spPr>
      </p:pic>
      <p:pic>
        <p:nvPicPr>
          <p:cNvPr id="9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390C477B-EFBD-4109-B283-0FDA2947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877E30-0A94-484F-8D6F-BA1107164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733" y="635664"/>
            <a:ext cx="10709710" cy="10804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9pPr>
          </a:lstStyle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PHC: </a:t>
            </a:r>
            <a:r>
              <a:rPr lang="en-US" sz="3200" b="0" i="0" u="none" strike="noStrike" baseline="0" dirty="0">
                <a:solidFill>
                  <a:schemeClr val="accent1"/>
                </a:solidFill>
                <a:latin typeface="+mj-lt"/>
              </a:rPr>
              <a:t> in a way that gives priority to those most needed, maximizes community and individual self-reliance and participation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3BDB7E07-B20D-43CF-9D3E-840534879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65" y="1571223"/>
            <a:ext cx="8597807" cy="5286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219A81-2628-4B7C-A53C-902D88F5F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4158" y="2337620"/>
            <a:ext cx="1623428" cy="2182760"/>
          </a:xfrm>
          <a:prstGeom prst="rect">
            <a:avLst/>
          </a:prstGeom>
        </p:spPr>
      </p:pic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363C05BF-03A9-4C22-BE63-621795410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877E30-0A94-484F-8D6F-BA1107164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061" y="115910"/>
            <a:ext cx="10317825" cy="155698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9pPr>
          </a:lstStyle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PHC: involves collaboration with other sectors, including health promotion, illness prevention, care of the sick, advocacy and community development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2F28DD-99FB-4B24-AE5F-DF43E4DF3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61" y="2026956"/>
            <a:ext cx="4220591" cy="42394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AC5000-1713-408A-97C3-3943C19F0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281" y="3782269"/>
            <a:ext cx="4435928" cy="2484120"/>
          </a:xfrm>
          <a:prstGeom prst="rect">
            <a:avLst/>
          </a:prstGeom>
        </p:spPr>
      </p:pic>
      <p:pic>
        <p:nvPicPr>
          <p:cNvPr id="1026" name="Picture 2" descr="Estrategia de Atención Comunitaria – Estrategia Atención Comunitaria Aragón">
            <a:extLst>
              <a:ext uri="{FF2B5EF4-FFF2-40B4-BE49-F238E27FC236}">
                <a16:creationId xmlns:a16="http://schemas.microsoft.com/office/drawing/2014/main" id="{E9F6FD74-8A97-4EA9-A5CB-F0D38688E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513" y="1372563"/>
            <a:ext cx="3318101" cy="248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DF642B9E-628E-4716-B2C9-FA3219D65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oogle Shape;680;p109">
            <a:extLst>
              <a:ext uri="{FF2B5EF4-FFF2-40B4-BE49-F238E27FC236}">
                <a16:creationId xmlns:a16="http://schemas.microsoft.com/office/drawing/2014/main" id="{0028B3FD-3353-4D9A-A1D7-B44B949F523B}"/>
              </a:ext>
            </a:extLst>
          </p:cNvPr>
          <p:cNvSpPr txBox="1"/>
          <p:nvPr/>
        </p:nvSpPr>
        <p:spPr>
          <a:xfrm>
            <a:off x="8892729" y="3658941"/>
            <a:ext cx="2394366" cy="30831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127000" tIns="127000" rIns="127000" bIns="12700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</a:pPr>
            <a:r>
              <a:rPr lang="en" sz="3333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Patient and Community centered</a:t>
            </a:r>
            <a:endParaRPr sz="3333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890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94D9180-8BF9-4851-A8D7-2F0A9401048B}"/>
              </a:ext>
            </a:extLst>
          </p:cNvPr>
          <p:cNvSpPr/>
          <p:nvPr/>
        </p:nvSpPr>
        <p:spPr>
          <a:xfrm>
            <a:off x="755561" y="1534886"/>
            <a:ext cx="5048518" cy="4750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i="1" dirty="0">
                <a:solidFill>
                  <a:schemeClr val="bg1"/>
                </a:solidFill>
                <a:latin typeface="+mj-lt"/>
              </a:rPr>
              <a:t>P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+mj-lt"/>
              </a:rPr>
              <a:t>rimary care services are: </a:t>
            </a:r>
          </a:p>
          <a:p>
            <a:pPr algn="l"/>
            <a:endParaRPr lang="en-US" sz="2400" b="0" i="1" u="none" strike="noStrike" baseline="0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+mj-lt"/>
              </a:rPr>
              <a:t>- I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+mj-lt"/>
              </a:rPr>
              <a:t>ntegrated people-centered healthcare services in many countries .</a:t>
            </a:r>
          </a:p>
          <a:p>
            <a:pPr algn="l"/>
            <a:endParaRPr lang="en-US" sz="2400" b="0" i="0" u="none" strike="noStrike" baseline="0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+mj-lt"/>
              </a:rPr>
              <a:t>- they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+mj-lt"/>
              </a:rPr>
              <a:t> provide an entry point into the health system .</a:t>
            </a:r>
          </a:p>
          <a:p>
            <a:pPr algn="l"/>
            <a:endParaRPr lang="en-US" sz="2400" b="0" i="0" u="none" strike="noStrike" baseline="0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+mj-lt"/>
              </a:rPr>
              <a:t>- And h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+mj-lt"/>
              </a:rPr>
              <a:t>ave directly impact on</a:t>
            </a:r>
          </a:p>
          <a:p>
            <a:pPr algn="l"/>
            <a:r>
              <a:rPr lang="en-US" sz="2400" b="0" i="0" u="none" strike="noStrike" baseline="0" dirty="0">
                <a:solidFill>
                  <a:schemeClr val="bg1"/>
                </a:solidFill>
                <a:latin typeface="+mj-lt"/>
              </a:rPr>
              <a:t>people’s well-being and their use of other health and care resources.</a:t>
            </a:r>
            <a:endParaRPr lang="es-E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57F628F-B709-4FF1-B2F5-5A71E5949BE4}"/>
              </a:ext>
            </a:extLst>
          </p:cNvPr>
          <p:cNvSpPr/>
          <p:nvPr/>
        </p:nvSpPr>
        <p:spPr>
          <a:xfrm>
            <a:off x="6387921" y="1534885"/>
            <a:ext cx="5215944" cy="475000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200" b="0" i="1" u="none" strike="noStrike" baseline="0" dirty="0">
                <a:solidFill>
                  <a:srgbClr val="000000"/>
                </a:solidFill>
                <a:latin typeface="+mj-lt"/>
              </a:rPr>
              <a:t>Unsafe or ineffective primary care: </a:t>
            </a:r>
          </a:p>
          <a:p>
            <a:pPr algn="l"/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may increase morbidity and preventable mortality, </a:t>
            </a:r>
          </a:p>
          <a:p>
            <a:pPr marL="342900" indent="-342900" algn="l">
              <a:buFontTx/>
              <a:buChar char="-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may lead to unnecessary hospitalization and specialist resources</a:t>
            </a:r>
          </a:p>
          <a:p>
            <a:pPr marL="342900" indent="-342900" algn="l">
              <a:buFontTx/>
              <a:buChar char="-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and, in some cases, to disability and even death</a:t>
            </a:r>
            <a:endParaRPr lang="es-ES" sz="2400" dirty="0">
              <a:latin typeface="+mj-lt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E1B523F-9799-4705-AC9C-D1147C10F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061" y="32878"/>
            <a:ext cx="11469878" cy="10804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defRPr>
            </a:lvl9pPr>
          </a:lstStyle>
          <a:p>
            <a:pPr marL="0" indent="0" algn="l">
              <a:buNone/>
            </a:pPr>
            <a:r>
              <a:rPr lang="en-US" sz="4400" b="0" i="0" u="none" strike="noStrike" baseline="0" dirty="0">
                <a:solidFill>
                  <a:schemeClr val="accent1"/>
                </a:solidFill>
                <a:latin typeface="+mj-lt"/>
              </a:rPr>
              <a:t>Impact of low quality </a:t>
            </a:r>
            <a:r>
              <a:rPr lang="en-US" sz="4400" dirty="0">
                <a:solidFill>
                  <a:schemeClr val="accent1"/>
                </a:solidFill>
                <a:latin typeface="+mj-lt"/>
              </a:rPr>
              <a:t>care</a:t>
            </a:r>
            <a:r>
              <a:rPr lang="en-US" sz="4400" b="0" i="0" u="none" strike="noStrike" baseline="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4400" dirty="0">
                <a:solidFill>
                  <a:schemeClr val="accent1"/>
                </a:solidFill>
                <a:latin typeface="+mj-lt"/>
              </a:rPr>
              <a:t>in PHC</a:t>
            </a:r>
            <a:endParaRPr lang="en-US" sz="4400" b="0" i="0" u="none" strike="noStrike" baseline="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D1D6AAC-A25D-42AF-881B-14544C0A4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556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BF809F8-4539-426B-AFC0-103E13AC2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333"/>
            <a:ext cx="5522905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335F73D-66DE-4AFF-A6CC-E090E71141C0}"/>
              </a:ext>
            </a:extLst>
          </p:cNvPr>
          <p:cNvSpPr txBox="1"/>
          <p:nvPr/>
        </p:nvSpPr>
        <p:spPr>
          <a:xfrm>
            <a:off x="5522905" y="1283369"/>
            <a:ext cx="632965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Safety failures 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related to care are the </a:t>
            </a: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14th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leading cause of the global burden of disease.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cost to patients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health systems and societies is considerable. </a:t>
            </a: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15%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of hospital expenditure and activity in OECD countries can be attributed to </a:t>
            </a: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treatment of safety failures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which different origin (PHC or Hospital Care).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Most of the burden is associated with a few common adverse events: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healthcare-associated infections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venous thromboembolisms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pressure ulcers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medication errors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misdiagnoses or delayed diagnoses. </a:t>
            </a:r>
            <a:endParaRPr lang="es-ES" sz="2400" dirty="0">
              <a:latin typeface="+mj-lt"/>
            </a:endParaRPr>
          </a:p>
        </p:txBody>
      </p:sp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E638B52A-2EFE-4458-9054-96EB32E79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499CA90-9F4B-4BD5-BFE6-4A83E56EE91A}"/>
              </a:ext>
            </a:extLst>
          </p:cNvPr>
          <p:cNvSpPr txBox="1"/>
          <p:nvPr/>
        </p:nvSpPr>
        <p:spPr>
          <a:xfrm>
            <a:off x="1450428" y="5900017"/>
            <a:ext cx="40724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Organisation</a:t>
            </a: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for Economic Co-operation and Development (</a:t>
            </a:r>
            <a:r>
              <a:rPr lang="en-US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OECD)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8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D5CDCE-CCFC-4AEE-9411-4F7614398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02" y="153192"/>
            <a:ext cx="7308169" cy="1325563"/>
          </a:xfrm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PHC </a:t>
            </a:r>
            <a:r>
              <a:rPr lang="es-ES" dirty="0" err="1">
                <a:solidFill>
                  <a:schemeClr val="accent1"/>
                </a:solidFill>
              </a:rPr>
              <a:t>increasing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complexity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care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42BC28-71F8-4EA2-A3EA-1542C789F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971" y="1329935"/>
            <a:ext cx="5016726" cy="5374873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Studies on patient safety traditionally focused on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care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where most serious incidents occurred.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care has been perceived as a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 technology environment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safety would not be a problem. 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estimated that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85%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all healthcare contacts occur in primary care.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ultimorbidity, polypharmacy,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of high risk medications,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ageing… make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health care more complex every day.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ADE94E-2AA2-4B17-A996-EEA5FCF42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03" y="1478755"/>
            <a:ext cx="6736668" cy="5183227"/>
          </a:xfrm>
          <a:prstGeom prst="rect">
            <a:avLst/>
          </a:prstGeom>
        </p:spPr>
      </p:pic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5C13BF79-3408-46A0-A7D9-B1714C1D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771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1">
            <a:extLst>
              <a:ext uri="{FF2B5EF4-FFF2-40B4-BE49-F238E27FC236}">
                <a16:creationId xmlns:a16="http://schemas.microsoft.com/office/drawing/2014/main" id="{350C6677-85FB-4763-B2C1-478BC186C772}"/>
              </a:ext>
            </a:extLst>
          </p:cNvPr>
          <p:cNvGrpSpPr>
            <a:grpSpLocks/>
          </p:cNvGrpSpPr>
          <p:nvPr/>
        </p:nvGrpSpPr>
        <p:grpSpPr bwMode="auto">
          <a:xfrm>
            <a:off x="309590" y="288087"/>
            <a:ext cx="8854632" cy="5591591"/>
            <a:chOff x="227" y="282"/>
            <a:chExt cx="5402" cy="3227"/>
          </a:xfrm>
        </p:grpSpPr>
        <p:sp>
          <p:nvSpPr>
            <p:cNvPr id="33811" name="AutoShape 2">
              <a:extLst>
                <a:ext uri="{FF2B5EF4-FFF2-40B4-BE49-F238E27FC236}">
                  <a16:creationId xmlns:a16="http://schemas.microsoft.com/office/drawing/2014/main" id="{7D468377-C75D-4C3D-84FF-8A3E92CCF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282"/>
              <a:ext cx="5402" cy="3227"/>
            </a:xfrm>
            <a:prstGeom prst="roundRect">
              <a:avLst>
                <a:gd name="adj" fmla="val 16667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es-ES" altLang="es-ES">
                <a:cs typeface="Calibri" panose="020F0502020204030204" pitchFamily="34" charset="0"/>
              </a:endParaRPr>
            </a:p>
          </p:txBody>
        </p:sp>
        <p:sp>
          <p:nvSpPr>
            <p:cNvPr id="33812" name="Text Box 3">
              <a:extLst>
                <a:ext uri="{FF2B5EF4-FFF2-40B4-BE49-F238E27FC236}">
                  <a16:creationId xmlns:a16="http://schemas.microsoft.com/office/drawing/2014/main" id="{4CAEB3B9-9C4C-432E-AD98-6A6568CC95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" y="392"/>
              <a:ext cx="3394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s-ES" altLang="es-ES" sz="36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Health</a:t>
              </a:r>
              <a:r>
                <a:rPr lang="es-ES" altLang="es-ES" sz="36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s-ES" altLang="es-ES" sz="36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Risks</a:t>
              </a:r>
              <a:r>
                <a:rPr lang="es-ES" altLang="es-ES" sz="36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in </a:t>
              </a:r>
              <a:r>
                <a:rPr lang="es-ES" altLang="es-ES" sz="36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Primary</a:t>
              </a:r>
              <a:r>
                <a:rPr lang="es-ES" altLang="es-ES" sz="36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s-ES" altLang="es-ES" sz="36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Care</a:t>
              </a:r>
              <a:endParaRPr lang="es-ES" altLang="es-ES" sz="3600" b="1" dirty="0">
                <a:solidFill>
                  <a:srgbClr val="FFFF00"/>
                </a:solidFill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3795" name="Group 4">
            <a:extLst>
              <a:ext uri="{FF2B5EF4-FFF2-40B4-BE49-F238E27FC236}">
                <a16:creationId xmlns:a16="http://schemas.microsoft.com/office/drawing/2014/main" id="{106EFF11-57BC-4F4B-9A43-4E6A12496426}"/>
              </a:ext>
            </a:extLst>
          </p:cNvPr>
          <p:cNvGrpSpPr>
            <a:grpSpLocks/>
          </p:cNvGrpSpPr>
          <p:nvPr/>
        </p:nvGrpSpPr>
        <p:grpSpPr bwMode="auto">
          <a:xfrm>
            <a:off x="871537" y="1434662"/>
            <a:ext cx="6086475" cy="3108763"/>
            <a:chOff x="565" y="1114"/>
            <a:chExt cx="3667" cy="1728"/>
          </a:xfrm>
        </p:grpSpPr>
        <p:sp>
          <p:nvSpPr>
            <p:cNvPr id="33806" name="Rectangle 5">
              <a:extLst>
                <a:ext uri="{FF2B5EF4-FFF2-40B4-BE49-F238E27FC236}">
                  <a16:creationId xmlns:a16="http://schemas.microsoft.com/office/drawing/2014/main" id="{D3382B67-D788-40BF-A988-68E505AD8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" y="1121"/>
              <a:ext cx="2143" cy="1721"/>
            </a:xfrm>
            <a:prstGeom prst="rect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es-ES" altLang="es-ES">
                <a:cs typeface="Calibri" panose="020F0502020204030204" pitchFamily="34" charset="0"/>
              </a:endParaRPr>
            </a:p>
          </p:txBody>
        </p:sp>
        <p:sp>
          <p:nvSpPr>
            <p:cNvPr id="33807" name="Rectangle 6">
              <a:extLst>
                <a:ext uri="{FF2B5EF4-FFF2-40B4-BE49-F238E27FC236}">
                  <a16:creationId xmlns:a16="http://schemas.microsoft.com/office/drawing/2014/main" id="{F10AFFCD-B658-41E7-A6DC-A30B530DF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1114"/>
              <a:ext cx="1514" cy="1721"/>
            </a:xfrm>
            <a:prstGeom prst="rect">
              <a:avLst/>
            </a:prstGeom>
            <a:solidFill>
              <a:srgbClr val="CC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es-ES" altLang="es-ES">
                <a:cs typeface="Calibri" panose="020F0502020204030204" pitchFamily="34" charset="0"/>
              </a:endParaRPr>
            </a:p>
          </p:txBody>
        </p:sp>
        <p:sp>
          <p:nvSpPr>
            <p:cNvPr id="33808" name="Text Box 7">
              <a:extLst>
                <a:ext uri="{FF2B5EF4-FFF2-40B4-BE49-F238E27FC236}">
                  <a16:creationId xmlns:a16="http://schemas.microsoft.com/office/drawing/2014/main" id="{20DC4774-9FCB-4A23-A1FD-09C1DA57A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4" y="1139"/>
              <a:ext cx="3062" cy="4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sz="2400" i="1" dirty="0">
                  <a:solidFill>
                    <a:schemeClr val="accent1"/>
                  </a:solidFill>
                </a:rPr>
                <a:t>1–2% of general practice consultations may result in Adverse Events.</a:t>
              </a:r>
            </a:p>
          </p:txBody>
        </p:sp>
        <p:sp>
          <p:nvSpPr>
            <p:cNvPr id="32785" name="Text Box 8">
              <a:extLst>
                <a:ext uri="{FF2B5EF4-FFF2-40B4-BE49-F238E27FC236}">
                  <a16:creationId xmlns:a16="http://schemas.microsoft.com/office/drawing/2014/main" id="{C5060277-029D-4A55-AA7D-A30F8042C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" y="1776"/>
              <a:ext cx="2143" cy="4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sz="2400" b="1" dirty="0"/>
                <a:t>Potentially preventable in 45–76% of cases</a:t>
              </a:r>
            </a:p>
          </p:txBody>
        </p:sp>
        <p:sp>
          <p:nvSpPr>
            <p:cNvPr id="33810" name="Text Box 9">
              <a:extLst>
                <a:ext uri="{FF2B5EF4-FFF2-40B4-BE49-F238E27FC236}">
                  <a16:creationId xmlns:a16="http://schemas.microsoft.com/office/drawing/2014/main" id="{359CF6A9-AB1D-42E4-9DDA-5B8CF36ED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8" y="1935"/>
              <a:ext cx="1398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s-ES" altLang="es-ES" sz="2400" b="1" dirty="0">
                  <a:solidFill>
                    <a:schemeClr val="tx1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Non </a:t>
              </a:r>
              <a:r>
                <a:rPr lang="es-ES" altLang="es-ES" sz="2400" b="1" dirty="0" err="1">
                  <a:solidFill>
                    <a:schemeClr val="tx1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preventable</a:t>
              </a:r>
              <a:endParaRPr lang="es-ES" altLang="es-ES" sz="2400" b="1" dirty="0">
                <a:solidFill>
                  <a:schemeClr val="tx1"/>
                </a:solidFill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1748" name="Group 10">
            <a:extLst>
              <a:ext uri="{FF2B5EF4-FFF2-40B4-BE49-F238E27FC236}">
                <a16:creationId xmlns:a16="http://schemas.microsoft.com/office/drawing/2014/main" id="{02A8D9AA-EBEF-4281-9292-4F634FCE88BE}"/>
              </a:ext>
            </a:extLst>
          </p:cNvPr>
          <p:cNvGrpSpPr>
            <a:grpSpLocks/>
          </p:cNvGrpSpPr>
          <p:nvPr/>
        </p:nvGrpSpPr>
        <p:grpSpPr bwMode="auto">
          <a:xfrm>
            <a:off x="2455609" y="3786019"/>
            <a:ext cx="2189162" cy="938212"/>
            <a:chOff x="902" y="2091"/>
            <a:chExt cx="1392" cy="810"/>
          </a:xfrm>
          <a:solidFill>
            <a:srgbClr val="FFFF00"/>
          </a:solidFill>
        </p:grpSpPr>
        <p:sp>
          <p:nvSpPr>
            <p:cNvPr id="31756" name="Rectangle 11">
              <a:extLst>
                <a:ext uri="{FF2B5EF4-FFF2-40B4-BE49-F238E27FC236}">
                  <a16:creationId xmlns:a16="http://schemas.microsoft.com/office/drawing/2014/main" id="{F5F6BDB2-4C41-4BF1-9715-2528EE3EB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" y="2091"/>
              <a:ext cx="1392" cy="810"/>
            </a:xfrm>
            <a:prstGeom prst="rect">
              <a:avLst/>
            </a:pr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 altLang="es-ES">
                <a:cs typeface="Calibri" panose="020F0502020204030204" pitchFamily="34" charset="0"/>
              </a:endParaRPr>
            </a:p>
          </p:txBody>
        </p:sp>
        <p:sp>
          <p:nvSpPr>
            <p:cNvPr id="31757" name="Text Box 12">
              <a:extLst>
                <a:ext uri="{FF2B5EF4-FFF2-40B4-BE49-F238E27FC236}">
                  <a16:creationId xmlns:a16="http://schemas.microsoft.com/office/drawing/2014/main" id="{0F995C4D-7BF9-40F8-8AF3-8F0F6D563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0" y="2178"/>
              <a:ext cx="1292" cy="454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550"/>
                </a:spcBef>
                <a:spcAft>
                  <a:spcPts val="30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2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1pPr>
              <a:lvl2pPr eaLnBrk="0" hangingPunct="0">
                <a:spcBef>
                  <a:spcPts val="500"/>
                </a:spcBef>
                <a:spcAft>
                  <a:spcPts val="30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2pPr>
              <a:lvl3pPr eaLnBrk="0" hangingPunct="0">
                <a:spcBef>
                  <a:spcPts val="450"/>
                </a:spcBef>
                <a:spcAft>
                  <a:spcPts val="30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3pPr>
              <a:lvl4pPr eaLnBrk="0" hangingPunct="0">
                <a:spcBef>
                  <a:spcPts val="413"/>
                </a:spcBef>
                <a:spcAft>
                  <a:spcPts val="30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4pPr>
              <a:lvl5pPr eaLnBrk="0" hangingPunct="0">
                <a:spcBef>
                  <a:spcPts val="338"/>
                </a:spcBef>
                <a:spcAft>
                  <a:spcPts val="30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ts val="338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ts val="338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ts val="338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ts val="338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Trebuchet MS" panose="020B0603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ES" altLang="es-ES" sz="2800" dirty="0" err="1">
                  <a:solidFill>
                    <a:srgbClr val="DA1F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Negligences</a:t>
              </a:r>
              <a:endParaRPr lang="es-ES" altLang="es-ES" sz="2800" dirty="0">
                <a:solidFill>
                  <a:srgbClr val="DA1F2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797" name="Rectangle 13">
            <a:extLst>
              <a:ext uri="{FF2B5EF4-FFF2-40B4-BE49-F238E27FC236}">
                <a16:creationId xmlns:a16="http://schemas.microsoft.com/office/drawing/2014/main" id="{B2E863C4-5A5A-4499-8415-DCC76EBCF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990" y="4492339"/>
            <a:ext cx="3889375" cy="785812"/>
          </a:xfrm>
          <a:prstGeom prst="rect">
            <a:avLst/>
          </a:prstGeom>
          <a:solidFill>
            <a:srgbClr val="FF66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382588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566738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749300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931863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1389063" indent="-182563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1846263" indent="-182563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2303463" indent="-182563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2760663" indent="-182563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s-ES" altLang="es-ES" sz="2800" b="1" dirty="0">
              <a:solidFill>
                <a:schemeClr val="tx1"/>
              </a:solidFill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" altLang="es-ES" sz="2800" b="1" dirty="0" err="1">
                <a:solidFill>
                  <a:schemeClr val="tx1"/>
                </a:solidFill>
                <a:ea typeface="Microsoft YaHei" panose="020B0503020204020204" pitchFamily="34" charset="-122"/>
                <a:cs typeface="Calibri" panose="020F0502020204030204" pitchFamily="34" charset="0"/>
              </a:rPr>
              <a:t>Litigations</a:t>
            </a:r>
            <a:r>
              <a:rPr lang="es-ES" altLang="es-ES" sz="2800" b="1" dirty="0">
                <a:solidFill>
                  <a:schemeClr val="tx1"/>
                </a:solidFill>
                <a:ea typeface="Microsoft YaHei" panose="020B0503020204020204" pitchFamily="34" charset="-122"/>
                <a:cs typeface="Calibri" panose="020F0502020204030204" pitchFamily="34" charset="0"/>
              </a:rPr>
              <a:t> and </a:t>
            </a:r>
            <a:r>
              <a:rPr lang="es-ES" altLang="es-ES" sz="2800" b="1" dirty="0" err="1">
                <a:solidFill>
                  <a:schemeClr val="tx1"/>
                </a:solidFill>
                <a:ea typeface="Microsoft YaHei" panose="020B0503020204020204" pitchFamily="34" charset="-122"/>
                <a:cs typeface="Calibri" panose="020F0502020204030204" pitchFamily="34" charset="0"/>
              </a:rPr>
              <a:t>lawsuits</a:t>
            </a:r>
            <a:endParaRPr lang="es-ES" altLang="es-ES" sz="2800" b="1" dirty="0">
              <a:solidFill>
                <a:schemeClr val="tx1"/>
              </a:solidFill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33798" name="Group 14">
            <a:extLst>
              <a:ext uri="{FF2B5EF4-FFF2-40B4-BE49-F238E27FC236}">
                <a16:creationId xmlns:a16="http://schemas.microsoft.com/office/drawing/2014/main" id="{F281C7A6-8F15-4050-83D5-9E7EAD618AD5}"/>
              </a:ext>
            </a:extLst>
          </p:cNvPr>
          <p:cNvGrpSpPr>
            <a:grpSpLocks/>
          </p:cNvGrpSpPr>
          <p:nvPr/>
        </p:nvGrpSpPr>
        <p:grpSpPr bwMode="auto">
          <a:xfrm>
            <a:off x="6824008" y="513104"/>
            <a:ext cx="2149475" cy="925512"/>
            <a:chOff x="3696" y="531"/>
            <a:chExt cx="1354" cy="583"/>
          </a:xfrm>
        </p:grpSpPr>
        <p:sp>
          <p:nvSpPr>
            <p:cNvPr id="33804" name="Text Box 15">
              <a:extLst>
                <a:ext uri="{FF2B5EF4-FFF2-40B4-BE49-F238E27FC236}">
                  <a16:creationId xmlns:a16="http://schemas.microsoft.com/office/drawing/2014/main" id="{A1014839-C422-4C2B-850A-6BAB35F70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1" y="684"/>
              <a:ext cx="1263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s-ES" altLang="es-ES" sz="28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Near</a:t>
              </a:r>
              <a:r>
                <a:rPr lang="es-ES" altLang="es-ES" sz="28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Miss</a:t>
              </a:r>
            </a:p>
          </p:txBody>
        </p:sp>
        <p:sp>
          <p:nvSpPr>
            <p:cNvPr id="31755" name="Oval 16">
              <a:extLst>
                <a:ext uri="{FF2B5EF4-FFF2-40B4-BE49-F238E27FC236}">
                  <a16:creationId xmlns:a16="http://schemas.microsoft.com/office/drawing/2014/main" id="{E55B6883-55A6-4956-98BC-EDF61B499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531"/>
              <a:ext cx="1354" cy="583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s-ES" altLang="es-ES" b="1">
                <a:solidFill>
                  <a:schemeClr val="accent2">
                    <a:lumMod val="75000"/>
                  </a:schemeClr>
                </a:solidFill>
                <a:cs typeface="Calibri" panose="020F0502020204030204" pitchFamily="34" charset="0"/>
              </a:endParaRPr>
            </a:p>
          </p:txBody>
        </p:sp>
      </p:grpSp>
      <p:grpSp>
        <p:nvGrpSpPr>
          <p:cNvPr id="33799" name="Group 17">
            <a:extLst>
              <a:ext uri="{FF2B5EF4-FFF2-40B4-BE49-F238E27FC236}">
                <a16:creationId xmlns:a16="http://schemas.microsoft.com/office/drawing/2014/main" id="{9A745151-89B5-4957-9931-C41962BA3910}"/>
              </a:ext>
            </a:extLst>
          </p:cNvPr>
          <p:cNvGrpSpPr>
            <a:grpSpLocks/>
          </p:cNvGrpSpPr>
          <p:nvPr/>
        </p:nvGrpSpPr>
        <p:grpSpPr bwMode="auto">
          <a:xfrm>
            <a:off x="6748806" y="4423163"/>
            <a:ext cx="2367170" cy="1240654"/>
            <a:chOff x="4195" y="1393"/>
            <a:chExt cx="1218" cy="583"/>
          </a:xfrm>
        </p:grpSpPr>
        <p:sp>
          <p:nvSpPr>
            <p:cNvPr id="33802" name="Text Box 18">
              <a:extLst>
                <a:ext uri="{FF2B5EF4-FFF2-40B4-BE49-F238E27FC236}">
                  <a16:creationId xmlns:a16="http://schemas.microsoft.com/office/drawing/2014/main" id="{7151E732-72AD-4B7D-8437-2979AA5F9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7" y="1491"/>
              <a:ext cx="1136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404040"/>
                  </a:solidFill>
                  <a:latin typeface="Calibri" panose="020F0502020204030204" pitchFamily="34" charset="0"/>
                </a:defRPr>
              </a:lvl1pPr>
              <a:lvl2pPr marL="38258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404040"/>
                  </a:solidFill>
                  <a:latin typeface="Calibri" panose="020F0502020204030204" pitchFamily="34" charset="0"/>
                </a:defRPr>
              </a:lvl2pPr>
              <a:lvl3pPr marL="566738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3pPr>
              <a:lvl4pPr marL="749300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4pPr>
              <a:lvl5pPr marL="931863" indent="-182563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5pPr>
              <a:lvl6pPr marL="13890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6pPr>
              <a:lvl7pPr marL="18462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7pPr>
              <a:lvl8pPr marL="23034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8pPr>
              <a:lvl9pPr marL="2760663" indent="-182563" defTabSz="4572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anose="020F0502020204030204" pitchFamily="34" charset="0"/>
                <a:buChar char="◦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400">
                  <a:solidFill>
                    <a:srgbClr val="404040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s-ES" altLang="es-ES" sz="24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Incidents</a:t>
              </a:r>
              <a:r>
                <a:rPr lang="es-ES" altLang="es-ES" sz="24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s-ES" altLang="es-ES" sz="24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without</a:t>
              </a:r>
              <a:r>
                <a:rPr lang="es-ES" altLang="es-ES" sz="2400" b="1" dirty="0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s-ES" altLang="es-ES" sz="2400" b="1" dirty="0" err="1">
                  <a:solidFill>
                    <a:srgbClr val="FFFF00"/>
                  </a:solidFill>
                  <a:ea typeface="Microsoft YaHei" panose="020B0503020204020204" pitchFamily="34" charset="-122"/>
                  <a:cs typeface="Calibri" panose="020F0502020204030204" pitchFamily="34" charset="0"/>
                </a:rPr>
                <a:t>harm</a:t>
              </a:r>
              <a:endParaRPr lang="es-ES" altLang="es-ES" sz="2400" b="1" dirty="0">
                <a:solidFill>
                  <a:srgbClr val="FFFF00"/>
                </a:solidFill>
                <a:ea typeface="Microsoft YaHei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33803" name="Oval 19">
              <a:extLst>
                <a:ext uri="{FF2B5EF4-FFF2-40B4-BE49-F238E27FC236}">
                  <a16:creationId xmlns:a16="http://schemas.microsoft.com/office/drawing/2014/main" id="{1C516D46-DC65-41EC-8D0A-AFB77BD0A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393"/>
              <a:ext cx="1218" cy="583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es-ES" altLang="es-ES" b="1">
                <a:solidFill>
                  <a:srgbClr val="FFFF00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33800" name="Picture 1">
            <a:extLst>
              <a:ext uri="{FF2B5EF4-FFF2-40B4-BE49-F238E27FC236}">
                <a16:creationId xmlns:a16="http://schemas.microsoft.com/office/drawing/2014/main" id="{64F4D1DD-CE63-450F-9E7E-A0A17B56A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10" y="1362994"/>
            <a:ext cx="2693341" cy="235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801" name="Picture 2">
            <a:extLst>
              <a:ext uri="{FF2B5EF4-FFF2-40B4-BE49-F238E27FC236}">
                <a16:creationId xmlns:a16="http://schemas.microsoft.com/office/drawing/2014/main" id="{BCEE319F-0CAD-4C2D-88E2-826131C9A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993" y="3786019"/>
            <a:ext cx="2630958" cy="231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22E88C3-FFEE-4C7A-9B82-01EBE3EA6885}"/>
              </a:ext>
            </a:extLst>
          </p:cNvPr>
          <p:cNvSpPr txBox="1"/>
          <p:nvPr/>
        </p:nvSpPr>
        <p:spPr>
          <a:xfrm>
            <a:off x="869616" y="5997690"/>
            <a:ext cx="9272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sz="1800" b="0" i="0" u="none" strike="noStrike" baseline="0" dirty="0" err="1"/>
              <a:t>Panesar</a:t>
            </a:r>
            <a:r>
              <a:rPr lang="es-ES" sz="1800" b="0" i="0" u="none" strike="noStrike" baseline="0" dirty="0"/>
              <a:t> SS, de Silva D, Carson-Stevens A, et al. </a:t>
            </a:r>
            <a:r>
              <a:rPr lang="es-ES" sz="1800" b="0" i="0" u="none" strike="noStrike" baseline="0" dirty="0" err="1"/>
              <a:t>How</a:t>
            </a:r>
            <a:r>
              <a:rPr lang="es-ES" sz="1800" b="0" i="0" u="none" strike="noStrike" baseline="0" dirty="0"/>
              <a:t> </a:t>
            </a:r>
            <a:r>
              <a:rPr lang="en-US" sz="1800" b="0" i="0" u="none" strike="noStrike" baseline="0" dirty="0"/>
              <a:t>safe is primary care? A systematic review. BMJ Qual </a:t>
            </a:r>
            <a:r>
              <a:rPr lang="es-ES" sz="1800" b="0" i="0" u="none" strike="noStrike" baseline="0" dirty="0" err="1"/>
              <a:t>Saf</a:t>
            </a:r>
            <a:r>
              <a:rPr lang="es-ES" sz="1800" b="0" i="0" u="none" strike="noStrike" baseline="0" dirty="0"/>
              <a:t>. 2016;25:544–53.</a:t>
            </a:r>
          </a:p>
        </p:txBody>
      </p:sp>
      <p:pic>
        <p:nvPicPr>
          <p:cNvPr id="2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A801D48A-4873-44EE-8259-ADE46921A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6" y="299545"/>
            <a:ext cx="5910372" cy="584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1682063"/>
            <a:ext cx="4974407" cy="515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14" y="806952"/>
            <a:ext cx="3333614" cy="347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608828" y="512179"/>
            <a:ext cx="2786062" cy="1023938"/>
          </a:xfrm>
          <a:prstGeom prst="foldedCorner">
            <a:avLst>
              <a:gd name="adj" fmla="val 12500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rgbClr val="009999"/>
            </a:solidFill>
            <a:miter lim="800000"/>
            <a:headEnd/>
            <a:tailEnd/>
          </a:ln>
          <a:effectLst>
            <a:outerShdw dist="107933" dir="2700000" algn="ctr" rotWithShape="0">
              <a:srgbClr val="808080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spcBef>
                <a:spcPts val="600"/>
              </a:spcBef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2 AE per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week</a:t>
            </a:r>
            <a:endParaRPr lang="es-ES" sz="3200" b="1" dirty="0">
              <a:solidFill>
                <a:srgbClr val="003399"/>
              </a:solidFill>
              <a:latin typeface="+mj-lt"/>
              <a:ea typeface="MS PGothic" pitchFamily="32" charset="-128"/>
              <a:cs typeface="Arial" charset="0"/>
            </a:endParaRPr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2200087" y="5227794"/>
            <a:ext cx="7759898" cy="674687"/>
          </a:xfrm>
          <a:prstGeom prst="foldedCorner">
            <a:avLst>
              <a:gd name="adj" fmla="val 12500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rgbClr val="009999"/>
            </a:solidFill>
            <a:miter lim="800000"/>
            <a:headEnd/>
            <a:tailEnd/>
          </a:ln>
          <a:effectLst>
            <a:outerShdw dist="107933" dir="2700000" algn="ctr" rotWithShape="0">
              <a:srgbClr val="808080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spcBef>
                <a:spcPts val="600"/>
              </a:spcBef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…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we</a:t>
            </a: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don't</a:t>
            </a: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know</a:t>
            </a: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who</a:t>
            </a: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would</a:t>
            </a:r>
            <a:r>
              <a:rPr lang="es-ES" sz="3200" b="1" dirty="0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 be </a:t>
            </a:r>
            <a:r>
              <a:rPr lang="es-ES" sz="3200" b="1" dirty="0" err="1">
                <a:solidFill>
                  <a:srgbClr val="003399"/>
                </a:solidFill>
                <a:latin typeface="+mj-lt"/>
                <a:ea typeface="MS PGothic" pitchFamily="32" charset="-128"/>
                <a:cs typeface="Arial" charset="0"/>
              </a:rPr>
              <a:t>harmed</a:t>
            </a:r>
            <a:endParaRPr lang="es-ES" sz="3200" b="1" dirty="0">
              <a:solidFill>
                <a:srgbClr val="003399"/>
              </a:solidFill>
              <a:latin typeface="+mj-lt"/>
              <a:ea typeface="MS PGothic" pitchFamily="32" charset="-128"/>
              <a:cs typeface="Arial" charset="0"/>
            </a:endParaRPr>
          </a:p>
        </p:txBody>
      </p:sp>
      <p:pic>
        <p:nvPicPr>
          <p:cNvPr id="7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C299CBD7-000A-4D1C-B839-F1335527C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497025"/>
      </p:ext>
    </p:extLst>
  </p:cSld>
  <p:clrMapOvr>
    <a:masterClrMapping/>
  </p:clrMapOvr>
  <p:transition spd="med" advTm="18723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D5CDCE-CCFC-4AEE-9411-4F7614398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PHC </a:t>
            </a:r>
            <a:r>
              <a:rPr lang="es-ES" dirty="0" err="1">
                <a:solidFill>
                  <a:schemeClr val="accent1"/>
                </a:solidFill>
              </a:rPr>
              <a:t>Patient</a:t>
            </a:r>
            <a:r>
              <a:rPr lang="es-ES" dirty="0">
                <a:solidFill>
                  <a:schemeClr val="accent1"/>
                </a:solidFill>
              </a:rPr>
              <a:t> Safety </a:t>
            </a:r>
            <a:r>
              <a:rPr lang="es-ES" dirty="0" err="1">
                <a:solidFill>
                  <a:schemeClr val="accent1"/>
                </a:solidFill>
              </a:rPr>
              <a:t>Incidents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42BC28-71F8-4EA2-A3EA-1542C789F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8443"/>
            <a:ext cx="10515600" cy="547381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many studies, safety incidents in PHC are identified in three categories: </a:t>
            </a:r>
          </a:p>
          <a:p>
            <a:r>
              <a:rPr lang="en-GB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administrative and communication incidents: </a:t>
            </a:r>
          </a:p>
          <a:p>
            <a:pPr lvl="1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mistaken patient identity, acts of omission, lack of communication about patients…</a:t>
            </a:r>
          </a:p>
          <a:p>
            <a:r>
              <a:rPr lang="en-GB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 incidents: </a:t>
            </a:r>
          </a:p>
          <a:p>
            <a:pPr lvl="1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closure of diagnostic process,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isattributing presenting symptoms and signs to an obvious or readily available diagnosis may be a key issue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r>
              <a:rPr lang="en-GB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prescribing and medication management incidents: 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alike or sound-alike medications, allergies, lack of supervision of medication list…</a:t>
            </a:r>
          </a:p>
          <a:p>
            <a:pPr lvl="1"/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sz="4400" dirty="0"/>
          </a:p>
        </p:txBody>
      </p:sp>
      <p:pic>
        <p:nvPicPr>
          <p:cNvPr id="4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A9A49A5F-174F-4EA2-B5AD-AF46AFF9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228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46B6F-E095-439B-B0E9-E096778A8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465129" cy="1325563"/>
          </a:xfrm>
        </p:spPr>
        <p:txBody>
          <a:bodyPr/>
          <a:lstStyle/>
          <a:p>
            <a:r>
              <a:rPr lang="es-ES" dirty="0" err="1">
                <a:solidFill>
                  <a:schemeClr val="accent1"/>
                </a:solidFill>
              </a:rPr>
              <a:t>Managing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risks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to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improve</a:t>
            </a:r>
            <a:r>
              <a:rPr lang="es-ES" dirty="0">
                <a:solidFill>
                  <a:schemeClr val="accent1"/>
                </a:solidFill>
              </a:rPr>
              <a:t> Q and S in PHC and reduce </a:t>
            </a:r>
            <a:r>
              <a:rPr lang="es-ES" dirty="0" err="1">
                <a:solidFill>
                  <a:schemeClr val="accent1"/>
                </a:solidFill>
              </a:rPr>
              <a:t>harm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to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r>
              <a:rPr lang="es-ES" dirty="0" err="1">
                <a:solidFill>
                  <a:schemeClr val="accent1"/>
                </a:solidFill>
              </a:rPr>
              <a:t>patients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D&amp;M Management Accountants | Risk Management Article">
            <a:extLst>
              <a:ext uri="{FF2B5EF4-FFF2-40B4-BE49-F238E27FC236}">
                <a16:creationId xmlns:a16="http://schemas.microsoft.com/office/drawing/2014/main" id="{56F8863E-11F1-4959-8316-6B013D3BA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052" y="1646319"/>
            <a:ext cx="4625748" cy="434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use the Plan-Do-Check-Act PDCA method successfully in the home">
            <a:extLst>
              <a:ext uri="{FF2B5EF4-FFF2-40B4-BE49-F238E27FC236}">
                <a16:creationId xmlns:a16="http://schemas.microsoft.com/office/drawing/2014/main" id="{3CAE8064-B7F3-4C98-9CAA-1D99BF3F2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62088"/>
            <a:ext cx="4625748" cy="462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E0995872-1A4B-42ED-9502-A91B1AEEF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B70C4DCE-1EFE-4302-80F9-D6955EEE622A}"/>
              </a:ext>
            </a:extLst>
          </p:cNvPr>
          <p:cNvSpPr/>
          <p:nvPr/>
        </p:nvSpPr>
        <p:spPr>
          <a:xfrm>
            <a:off x="5463948" y="3254934"/>
            <a:ext cx="1264104" cy="828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08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331" y="0"/>
            <a:ext cx="12233331" cy="691374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29411"/>
              </a:srgbClr>
            </a:outerShdw>
          </a:effectLst>
        </p:spPr>
      </p:pic>
      <p:pic>
        <p:nvPicPr>
          <p:cNvPr id="703" name="Google Shape;703;p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8221" y="352376"/>
            <a:ext cx="2907238" cy="1710466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10"/>
          <p:cNvSpPr/>
          <p:nvPr/>
        </p:nvSpPr>
        <p:spPr>
          <a:xfrm>
            <a:off x="1149" y="6026249"/>
            <a:ext cx="3843680" cy="686200"/>
          </a:xfrm>
          <a:prstGeom prst="roundRect">
            <a:avLst>
              <a:gd name="adj" fmla="val 16667"/>
            </a:avLst>
          </a:prstGeom>
          <a:solidFill>
            <a:srgbClr val="17AD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" sz="2133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Lack of scientific evidence</a:t>
            </a:r>
            <a:endParaRPr sz="2133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05" name="Google Shape;705;p110"/>
          <p:cNvSpPr/>
          <p:nvPr/>
        </p:nvSpPr>
        <p:spPr>
          <a:xfrm>
            <a:off x="4082265" y="5836150"/>
            <a:ext cx="3883515" cy="876300"/>
          </a:xfrm>
          <a:prstGeom prst="roundRect">
            <a:avLst>
              <a:gd name="adj" fmla="val 16667"/>
            </a:avLst>
          </a:prstGeom>
          <a:solidFill>
            <a:srgbClr val="17AD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" sz="2133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Pandemic changes the way we care</a:t>
            </a:r>
            <a:endParaRPr sz="2133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06" name="Google Shape;706;p110"/>
          <p:cNvSpPr/>
          <p:nvPr/>
        </p:nvSpPr>
        <p:spPr>
          <a:xfrm>
            <a:off x="8187894" y="5783185"/>
            <a:ext cx="3826021" cy="876300"/>
          </a:xfrm>
          <a:prstGeom prst="roundRect">
            <a:avLst>
              <a:gd name="adj" fmla="val 16667"/>
            </a:avLst>
          </a:prstGeom>
          <a:solidFill>
            <a:srgbClr val="17AD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" sz="2133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SARS-CoV2 at work and in the community</a:t>
            </a:r>
            <a:endParaRPr sz="2133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07" name="Google Shape;707;p110"/>
          <p:cNvSpPr/>
          <p:nvPr/>
        </p:nvSpPr>
        <p:spPr>
          <a:xfrm>
            <a:off x="0" y="1104900"/>
            <a:ext cx="3826543" cy="825399"/>
          </a:xfrm>
          <a:prstGeom prst="rect">
            <a:avLst/>
          </a:prstGeom>
          <a:gradFill>
            <a:gsLst>
              <a:gs pos="0">
                <a:srgbClr val="81D0FF"/>
              </a:gs>
              <a:gs pos="35000">
                <a:srgbClr val="A8DBFF"/>
              </a:gs>
              <a:gs pos="100000">
                <a:srgbClr val="DBF0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sz="24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 PRIMARY CARE</a:t>
            </a:r>
            <a:endParaRPr sz="186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CA43DED5-7072-4D79-A57D-62472CF39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1" y="0"/>
            <a:ext cx="2590800" cy="142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A9DAADE5-2A4A-42F2-86E1-2E8743A80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1" t="16908" r="20319" b="7140"/>
          <a:stretch>
            <a:fillRect/>
          </a:stretch>
        </p:blipFill>
        <p:spPr bwMode="auto">
          <a:xfrm>
            <a:off x="2380265" y="2073769"/>
            <a:ext cx="54737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>
            <a:extLst>
              <a:ext uri="{FF2B5EF4-FFF2-40B4-BE49-F238E27FC236}">
                <a16:creationId xmlns:a16="http://schemas.microsoft.com/office/drawing/2014/main" id="{8530DF49-4587-4CCF-BBEF-F3CE4A014AC0}"/>
              </a:ext>
            </a:extLst>
          </p:cNvPr>
          <p:cNvSpPr/>
          <p:nvPr/>
        </p:nvSpPr>
        <p:spPr>
          <a:xfrm>
            <a:off x="884841" y="1984135"/>
            <a:ext cx="4021137" cy="417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cs typeface="Calibri" panose="020F0502020204030204" pitchFamily="34" charset="0"/>
              </a:rPr>
              <a:t>Health</a:t>
            </a:r>
            <a:r>
              <a:rPr lang="es-ES" dirty="0">
                <a:cs typeface="Calibri" panose="020F0502020204030204" pitchFamily="34" charset="0"/>
              </a:rPr>
              <a:t> </a:t>
            </a:r>
            <a:r>
              <a:rPr lang="es-ES" dirty="0" err="1">
                <a:cs typeface="Calibri" panose="020F0502020204030204" pitchFamily="34" charset="0"/>
              </a:rPr>
              <a:t>System’s</a:t>
            </a:r>
            <a:r>
              <a:rPr lang="es-ES" dirty="0">
                <a:cs typeface="Calibri" panose="020F0502020204030204" pitchFamily="34" charset="0"/>
              </a:rPr>
              <a:t> </a:t>
            </a:r>
            <a:r>
              <a:rPr lang="es-ES" dirty="0" err="1">
                <a:cs typeface="Calibri" panose="020F0502020204030204" pitchFamily="34" charset="0"/>
              </a:rPr>
              <a:t>Barriers</a:t>
            </a:r>
            <a:r>
              <a:rPr lang="es-ES" dirty="0">
                <a:cs typeface="Calibri" panose="020F0502020204030204" pitchFamily="34" charset="0"/>
              </a:rPr>
              <a:t> </a:t>
            </a:r>
            <a:r>
              <a:rPr lang="es-ES" dirty="0" err="1">
                <a:cs typeface="Calibri" panose="020F0502020204030204" pitchFamily="34" charset="0"/>
              </a:rPr>
              <a:t>to</a:t>
            </a:r>
            <a:r>
              <a:rPr lang="es-ES" dirty="0">
                <a:cs typeface="Calibri" panose="020F0502020204030204" pitchFamily="34" charset="0"/>
              </a:rPr>
              <a:t> reduce </a:t>
            </a:r>
            <a:r>
              <a:rPr lang="es-ES" dirty="0" err="1">
                <a:cs typeface="Calibri" panose="020F0502020204030204" pitchFamily="34" charset="0"/>
              </a:rPr>
              <a:t>risks</a:t>
            </a:r>
            <a:endParaRPr lang="es-ES" dirty="0">
              <a:cs typeface="Calibri" panose="020F0502020204030204" pitchFamily="34" charset="0"/>
            </a:endParaRPr>
          </a:p>
        </p:txBody>
      </p:sp>
      <p:sp>
        <p:nvSpPr>
          <p:cNvPr id="4" name="3 Elipse">
            <a:extLst>
              <a:ext uri="{FF2B5EF4-FFF2-40B4-BE49-F238E27FC236}">
                <a16:creationId xmlns:a16="http://schemas.microsoft.com/office/drawing/2014/main" id="{2B53680F-2522-4401-8B35-F0884D0A6344}"/>
              </a:ext>
            </a:extLst>
          </p:cNvPr>
          <p:cNvSpPr/>
          <p:nvPr/>
        </p:nvSpPr>
        <p:spPr>
          <a:xfrm>
            <a:off x="341833" y="5432190"/>
            <a:ext cx="2102644" cy="134090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C00000"/>
                </a:solidFill>
                <a:cs typeface="Calibri" panose="020F0502020204030204" pitchFamily="34" charset="0"/>
              </a:rPr>
              <a:t>PATIENT SAFETY INCIDENTS</a:t>
            </a:r>
          </a:p>
        </p:txBody>
      </p:sp>
      <p:sp>
        <p:nvSpPr>
          <p:cNvPr id="35846" name="10 CuadroTexto">
            <a:extLst>
              <a:ext uri="{FF2B5EF4-FFF2-40B4-BE49-F238E27FC236}">
                <a16:creationId xmlns:a16="http://schemas.microsoft.com/office/drawing/2014/main" id="{69B2A2B8-AA8D-4C98-82CF-DD84A3C65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5972" y="292049"/>
            <a:ext cx="7419335" cy="118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65" tIns="40083" rIns="80165" bIns="40083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s-ES" sz="3600" dirty="0">
                <a:solidFill>
                  <a:schemeClr val="accent1"/>
                </a:solidFill>
                <a:cs typeface="Calibri" panose="020F0502020204030204" pitchFamily="34" charset="0"/>
              </a:rPr>
              <a:t>To err is human... but the perspective of the analysis is systemic.</a:t>
            </a:r>
            <a:endParaRPr lang="es-ES" altLang="es-ES" sz="3600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33318A53-36E0-4ADC-848E-FF6D14CE630F}"/>
              </a:ext>
            </a:extLst>
          </p:cNvPr>
          <p:cNvSpPr/>
          <p:nvPr/>
        </p:nvSpPr>
        <p:spPr>
          <a:xfrm>
            <a:off x="5512403" y="2340469"/>
            <a:ext cx="1724025" cy="28416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/>
              <a:t>Protocols</a:t>
            </a:r>
            <a:endParaRPr lang="es-ES" dirty="0"/>
          </a:p>
        </p:txBody>
      </p:sp>
      <p:sp>
        <p:nvSpPr>
          <p:cNvPr id="12" name="11 Rectángulo redondeado">
            <a:extLst>
              <a:ext uri="{FF2B5EF4-FFF2-40B4-BE49-F238E27FC236}">
                <a16:creationId xmlns:a16="http://schemas.microsoft.com/office/drawing/2014/main" id="{7B187C99-2BFC-4579-91CC-257F019A46EE}"/>
              </a:ext>
            </a:extLst>
          </p:cNvPr>
          <p:cNvSpPr/>
          <p:nvPr/>
        </p:nvSpPr>
        <p:spPr>
          <a:xfrm>
            <a:off x="2500915" y="3373931"/>
            <a:ext cx="2278063" cy="28416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/>
              <a:t>Supervision</a:t>
            </a:r>
            <a:endParaRPr lang="es-ES" dirty="0"/>
          </a:p>
        </p:txBody>
      </p:sp>
      <p:sp>
        <p:nvSpPr>
          <p:cNvPr id="13" name="12 Rectángulo redondeado">
            <a:extLst>
              <a:ext uri="{FF2B5EF4-FFF2-40B4-BE49-F238E27FC236}">
                <a16:creationId xmlns:a16="http://schemas.microsoft.com/office/drawing/2014/main" id="{7F4D007F-F856-4D67-AA67-778E2AC4D4AA}"/>
              </a:ext>
            </a:extLst>
          </p:cNvPr>
          <p:cNvSpPr/>
          <p:nvPr/>
        </p:nvSpPr>
        <p:spPr>
          <a:xfrm>
            <a:off x="6380765" y="1972169"/>
            <a:ext cx="1725613" cy="28416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Training</a:t>
            </a:r>
          </a:p>
        </p:txBody>
      </p:sp>
      <p:sp>
        <p:nvSpPr>
          <p:cNvPr id="14" name="13 Rectángulo redondeado">
            <a:extLst>
              <a:ext uri="{FF2B5EF4-FFF2-40B4-BE49-F238E27FC236}">
                <a16:creationId xmlns:a16="http://schemas.microsoft.com/office/drawing/2014/main" id="{734FFA66-1B35-4C52-A61F-07E5172DC9C0}"/>
              </a:ext>
            </a:extLst>
          </p:cNvPr>
          <p:cNvSpPr/>
          <p:nvPr/>
        </p:nvSpPr>
        <p:spPr>
          <a:xfrm>
            <a:off x="1788128" y="2696069"/>
            <a:ext cx="4021137" cy="40481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/>
              <a:t>physical</a:t>
            </a:r>
            <a:r>
              <a:rPr lang="es-ES" dirty="0"/>
              <a:t> and </a:t>
            </a:r>
            <a:r>
              <a:rPr lang="es-ES" dirty="0" err="1"/>
              <a:t>electronic</a:t>
            </a:r>
            <a:r>
              <a:rPr lang="es-ES" dirty="0"/>
              <a:t> </a:t>
            </a:r>
            <a:r>
              <a:rPr lang="es-ES" dirty="0" err="1"/>
              <a:t>barriers</a:t>
            </a:r>
            <a:endParaRPr lang="es-ES" dirty="0"/>
          </a:p>
        </p:txBody>
      </p:sp>
      <p:grpSp>
        <p:nvGrpSpPr>
          <p:cNvPr id="35851" name="Grupo 5">
            <a:extLst>
              <a:ext uri="{FF2B5EF4-FFF2-40B4-BE49-F238E27FC236}">
                <a16:creationId xmlns:a16="http://schemas.microsoft.com/office/drawing/2014/main" id="{DC5E2072-3918-4299-903C-AD2899627EC4}"/>
              </a:ext>
            </a:extLst>
          </p:cNvPr>
          <p:cNvGrpSpPr>
            <a:grpSpLocks/>
          </p:cNvGrpSpPr>
          <p:nvPr/>
        </p:nvGrpSpPr>
        <p:grpSpPr bwMode="auto">
          <a:xfrm>
            <a:off x="8804182" y="3776427"/>
            <a:ext cx="2762250" cy="1655763"/>
            <a:chOff x="9092465" y="236243"/>
            <a:chExt cx="3052763" cy="2074862"/>
          </a:xfrm>
        </p:grpSpPr>
        <p:pic>
          <p:nvPicPr>
            <p:cNvPr id="35854" name="Picture 7">
              <a:extLst>
                <a:ext uri="{FF2B5EF4-FFF2-40B4-BE49-F238E27FC236}">
                  <a16:creationId xmlns:a16="http://schemas.microsoft.com/office/drawing/2014/main" id="{8A4417F4-5902-44DC-8A9F-7FC9FF5B78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6241" y="236243"/>
              <a:ext cx="2414587" cy="2074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5855" name="Grupo 1">
              <a:extLst>
                <a:ext uri="{FF2B5EF4-FFF2-40B4-BE49-F238E27FC236}">
                  <a16:creationId xmlns:a16="http://schemas.microsoft.com/office/drawing/2014/main" id="{3115154C-8B87-4CC2-9C96-1BC25EA4E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92465" y="519554"/>
              <a:ext cx="3052763" cy="1630363"/>
              <a:chOff x="9092465" y="519554"/>
              <a:chExt cx="3052763" cy="1630363"/>
            </a:xfrm>
          </p:grpSpPr>
          <p:cxnSp>
            <p:nvCxnSpPr>
              <p:cNvPr id="9" name="Conector recto 8">
                <a:extLst>
                  <a:ext uri="{FF2B5EF4-FFF2-40B4-BE49-F238E27FC236}">
                    <a16:creationId xmlns:a16="http://schemas.microsoft.com/office/drawing/2014/main" id="{0E42316B-AB35-412A-979F-7DFBFB9D236F}"/>
                  </a:ext>
                </a:extLst>
              </p:cNvPr>
              <p:cNvCxnSpPr/>
              <p:nvPr/>
            </p:nvCxnSpPr>
            <p:spPr>
              <a:xfrm>
                <a:off x="9092465" y="554535"/>
                <a:ext cx="3052763" cy="1575542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DB0EAA90-5BC4-4242-A1F5-01C8F5DB06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32817" y="518727"/>
                <a:ext cx="2972058" cy="1631243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4DC4B170-36FF-4366-BAA7-57B0488619FD}"/>
              </a:ext>
            </a:extLst>
          </p:cNvPr>
          <p:cNvSpPr/>
          <p:nvPr/>
        </p:nvSpPr>
        <p:spPr>
          <a:xfrm>
            <a:off x="7842853" y="2079722"/>
            <a:ext cx="1724025" cy="136842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C00000"/>
                </a:solidFill>
              </a:rPr>
              <a:t>RISKS</a:t>
            </a:r>
          </a:p>
        </p:txBody>
      </p:sp>
      <p:sp>
        <p:nvSpPr>
          <p:cNvPr id="19" name="7 Rectángulo redondeado">
            <a:extLst>
              <a:ext uri="{FF2B5EF4-FFF2-40B4-BE49-F238E27FC236}">
                <a16:creationId xmlns:a16="http://schemas.microsoft.com/office/drawing/2014/main" id="{EA3CE960-987E-4E73-9396-30F953DA6A0B}"/>
              </a:ext>
            </a:extLst>
          </p:cNvPr>
          <p:cNvSpPr/>
          <p:nvPr/>
        </p:nvSpPr>
        <p:spPr>
          <a:xfrm>
            <a:off x="6535546" y="5981401"/>
            <a:ext cx="5516563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/>
              <a:t>Health</a:t>
            </a:r>
            <a:r>
              <a:rPr lang="es-ES" dirty="0"/>
              <a:t> </a:t>
            </a:r>
            <a:r>
              <a:rPr lang="es-ES" dirty="0" err="1"/>
              <a:t>Systems</a:t>
            </a:r>
            <a:r>
              <a:rPr lang="es-ES" dirty="0"/>
              <a:t>’ </a:t>
            </a:r>
            <a:r>
              <a:rPr lang="es-ES" dirty="0" err="1"/>
              <a:t>barriers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avoid</a:t>
            </a:r>
            <a:r>
              <a:rPr lang="es-ES" dirty="0"/>
              <a:t> </a:t>
            </a:r>
            <a:r>
              <a:rPr lang="es-ES" dirty="0" err="1"/>
              <a:t>harm</a:t>
            </a:r>
            <a:r>
              <a:rPr lang="es-ES" dirty="0"/>
              <a:t> are </a:t>
            </a:r>
            <a:r>
              <a:rPr lang="es-ES" dirty="0" err="1"/>
              <a:t>not</a:t>
            </a:r>
            <a:r>
              <a:rPr lang="es-ES" dirty="0"/>
              <a:t> </a:t>
            </a:r>
            <a:r>
              <a:rPr lang="es-ES" dirty="0" err="1"/>
              <a:t>perfect</a:t>
            </a:r>
            <a:endParaRPr lang="es-ES" dirty="0"/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09685886-A33B-43C1-860A-DF8645D7797A}"/>
              </a:ext>
            </a:extLst>
          </p:cNvPr>
          <p:cNvSpPr txBox="1"/>
          <p:nvPr/>
        </p:nvSpPr>
        <p:spPr>
          <a:xfrm>
            <a:off x="6552805" y="6505424"/>
            <a:ext cx="5666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chemeClr val="accent1"/>
                </a:solidFill>
              </a:rPr>
              <a:t>CHEESE MODEL OF ERROR. JAMES REASON</a:t>
            </a:r>
          </a:p>
        </p:txBody>
      </p:sp>
      <p:pic>
        <p:nvPicPr>
          <p:cNvPr id="18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8339E08D-2FBE-44C5-BBD2-856A5D081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3303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A5FBDE3-3A69-4E73-9B79-52369CD00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97" y="195865"/>
            <a:ext cx="2619375" cy="1743075"/>
          </a:xfrm>
          <a:prstGeom prst="rect">
            <a:avLst/>
          </a:prstGeom>
        </p:spPr>
      </p:pic>
    </p:spTree>
  </p:cSld>
  <p:clrMapOvr>
    <a:masterClrMapping/>
  </p:clrMapOvr>
  <p:transition spd="slow" advTm="48334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9E81F-D160-405F-8913-6D05D0D4DC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1477" y="73026"/>
            <a:ext cx="8983661" cy="8159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br>
              <a:rPr lang="es-ES" sz="4000" dirty="0">
                <a:solidFill>
                  <a:schemeClr val="accent1"/>
                </a:solidFill>
              </a:rPr>
            </a:br>
            <a:r>
              <a:rPr lang="es-ES" sz="4000" dirty="0" err="1">
                <a:solidFill>
                  <a:schemeClr val="accent1"/>
                </a:solidFill>
              </a:rPr>
              <a:t>Strategies</a:t>
            </a:r>
            <a:r>
              <a:rPr lang="es-ES" sz="4000" dirty="0">
                <a:solidFill>
                  <a:schemeClr val="accent1"/>
                </a:solidFill>
              </a:rPr>
              <a:t> </a:t>
            </a:r>
            <a:r>
              <a:rPr lang="es-ES" sz="4000" dirty="0" err="1">
                <a:solidFill>
                  <a:schemeClr val="accent1"/>
                </a:solidFill>
              </a:rPr>
              <a:t>to</a:t>
            </a:r>
            <a:r>
              <a:rPr lang="es-ES" sz="4000" dirty="0">
                <a:solidFill>
                  <a:schemeClr val="accent1"/>
                </a:solidFill>
              </a:rPr>
              <a:t> </a:t>
            </a:r>
            <a:r>
              <a:rPr lang="es-ES" sz="4000" dirty="0" err="1">
                <a:solidFill>
                  <a:schemeClr val="accent1"/>
                </a:solidFill>
              </a:rPr>
              <a:t>Improving</a:t>
            </a:r>
            <a:r>
              <a:rPr lang="es-ES" sz="4000" dirty="0">
                <a:solidFill>
                  <a:schemeClr val="accent1"/>
                </a:solidFill>
              </a:rPr>
              <a:t> Q and S in PHC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E96AE86-FED0-4A4A-8DF8-8232894D3AD6}"/>
              </a:ext>
            </a:extLst>
          </p:cNvPr>
          <p:cNvCxnSpPr>
            <a:cxnSpLocks/>
          </p:cNvCxnSpPr>
          <p:nvPr/>
        </p:nvCxnSpPr>
        <p:spPr>
          <a:xfrm>
            <a:off x="0" y="3716338"/>
            <a:ext cx="10518775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517101C-E2EB-4E39-ABB6-656A6ADD395D}"/>
              </a:ext>
            </a:extLst>
          </p:cNvPr>
          <p:cNvCxnSpPr>
            <a:cxnSpLocks/>
          </p:cNvCxnSpPr>
          <p:nvPr/>
        </p:nvCxnSpPr>
        <p:spPr>
          <a:xfrm>
            <a:off x="2065064" y="2319338"/>
            <a:ext cx="1140618" cy="1421497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69A3B30-4E0E-45E2-AA95-85A1A74EFE2D}"/>
              </a:ext>
            </a:extLst>
          </p:cNvPr>
          <p:cNvCxnSpPr>
            <a:cxnSpLocks/>
          </p:cNvCxnSpPr>
          <p:nvPr/>
        </p:nvCxnSpPr>
        <p:spPr>
          <a:xfrm>
            <a:off x="4983163" y="2259013"/>
            <a:ext cx="1143000" cy="1457325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36C12F9E-A35B-4536-BF69-0C8190D2FB0F}"/>
              </a:ext>
            </a:extLst>
          </p:cNvPr>
          <p:cNvCxnSpPr>
            <a:cxnSpLocks/>
          </p:cNvCxnSpPr>
          <p:nvPr/>
        </p:nvCxnSpPr>
        <p:spPr>
          <a:xfrm>
            <a:off x="7854951" y="2259013"/>
            <a:ext cx="850077" cy="146419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3D24FE0-6AA4-46FE-B013-BB9F02E674B8}"/>
              </a:ext>
            </a:extLst>
          </p:cNvPr>
          <p:cNvCxnSpPr>
            <a:cxnSpLocks/>
          </p:cNvCxnSpPr>
          <p:nvPr/>
        </p:nvCxnSpPr>
        <p:spPr>
          <a:xfrm flipH="1">
            <a:off x="2022475" y="3716338"/>
            <a:ext cx="1373188" cy="165100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E0EFE486-4464-453E-B6C5-868597897E0A}"/>
              </a:ext>
            </a:extLst>
          </p:cNvPr>
          <p:cNvCxnSpPr>
            <a:cxnSpLocks/>
          </p:cNvCxnSpPr>
          <p:nvPr/>
        </p:nvCxnSpPr>
        <p:spPr>
          <a:xfrm flipH="1">
            <a:off x="4738688" y="3657600"/>
            <a:ext cx="1379537" cy="167005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E599D9D-0E00-4849-B26F-6C2FA2D0ACCA}"/>
              </a:ext>
            </a:extLst>
          </p:cNvPr>
          <p:cNvCxnSpPr>
            <a:cxnSpLocks/>
          </p:cNvCxnSpPr>
          <p:nvPr/>
        </p:nvCxnSpPr>
        <p:spPr>
          <a:xfrm flipH="1">
            <a:off x="8331200" y="3716338"/>
            <a:ext cx="1023938" cy="1766887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B906232F-B911-4DF2-8DE1-F9AD3B5E3119}"/>
              </a:ext>
            </a:extLst>
          </p:cNvPr>
          <p:cNvSpPr/>
          <p:nvPr/>
        </p:nvSpPr>
        <p:spPr>
          <a:xfrm rot="5400000">
            <a:off x="9592468" y="2558257"/>
            <a:ext cx="2800351" cy="2322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REDUCING HARM AND INCREASIN SAFETY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A29BA07C-E932-4BE2-BB9C-D9092E914188}"/>
              </a:ext>
            </a:extLst>
          </p:cNvPr>
          <p:cNvSpPr/>
          <p:nvPr/>
        </p:nvSpPr>
        <p:spPr>
          <a:xfrm>
            <a:off x="6370639" y="1270779"/>
            <a:ext cx="2984500" cy="1242979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/>
              <a:t>A </a:t>
            </a:r>
            <a:r>
              <a:rPr lang="es-ES" sz="2400" dirty="0" err="1"/>
              <a:t>Safe</a:t>
            </a:r>
            <a:r>
              <a:rPr lang="es-ES" sz="2400" dirty="0"/>
              <a:t> Use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Medication</a:t>
            </a:r>
            <a:endParaRPr lang="es-ES" sz="2400" dirty="0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4194016-76D8-4BE3-B639-663FC36C33B9}"/>
              </a:ext>
            </a:extLst>
          </p:cNvPr>
          <p:cNvSpPr/>
          <p:nvPr/>
        </p:nvSpPr>
        <p:spPr>
          <a:xfrm>
            <a:off x="3395663" y="1290638"/>
            <a:ext cx="2803525" cy="124299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 err="1"/>
              <a:t>Team</a:t>
            </a:r>
            <a:r>
              <a:rPr lang="es-ES" sz="2400" dirty="0"/>
              <a:t> </a:t>
            </a:r>
            <a:r>
              <a:rPr lang="es-ES" sz="2400" dirty="0" err="1"/>
              <a:t>work</a:t>
            </a:r>
            <a:r>
              <a:rPr lang="es-ES" sz="2400" dirty="0"/>
              <a:t> and </a:t>
            </a:r>
            <a:r>
              <a:rPr lang="es-ES" sz="2400" dirty="0" err="1"/>
              <a:t>communication</a:t>
            </a:r>
            <a:endParaRPr lang="es-ES" sz="2400" dirty="0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CD819A48-F86B-4164-8BAD-3562FC02A1BC}"/>
              </a:ext>
            </a:extLst>
          </p:cNvPr>
          <p:cNvSpPr/>
          <p:nvPr/>
        </p:nvSpPr>
        <p:spPr>
          <a:xfrm>
            <a:off x="6234644" y="5341790"/>
            <a:ext cx="3309554" cy="1011234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 err="1"/>
              <a:t>Involving</a:t>
            </a:r>
            <a:r>
              <a:rPr lang="es-ES" sz="2400" dirty="0"/>
              <a:t> </a:t>
            </a:r>
            <a:r>
              <a:rPr lang="es-ES" sz="2400" dirty="0" err="1"/>
              <a:t>patients</a:t>
            </a:r>
            <a:r>
              <a:rPr lang="es-ES" sz="2400" dirty="0"/>
              <a:t> and </a:t>
            </a:r>
            <a:r>
              <a:rPr lang="es-ES" sz="2400" dirty="0" err="1"/>
              <a:t>community</a:t>
            </a:r>
            <a:endParaRPr lang="es-ES" sz="2400" dirty="0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7F06F70-3F97-4777-9FF3-4618AF839663}"/>
              </a:ext>
            </a:extLst>
          </p:cNvPr>
          <p:cNvSpPr/>
          <p:nvPr/>
        </p:nvSpPr>
        <p:spPr>
          <a:xfrm>
            <a:off x="3052310" y="5367333"/>
            <a:ext cx="2951163" cy="977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 err="1"/>
              <a:t>Structure</a:t>
            </a:r>
            <a:r>
              <a:rPr lang="es-ES" sz="2400" dirty="0"/>
              <a:t> and </a:t>
            </a:r>
            <a:r>
              <a:rPr lang="es-ES" sz="2400" dirty="0" err="1"/>
              <a:t>resources</a:t>
            </a:r>
            <a:endParaRPr lang="es-ES" sz="2400" dirty="0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A73257EC-548F-4583-9D1B-4AD477096AD1}"/>
              </a:ext>
            </a:extLst>
          </p:cNvPr>
          <p:cNvSpPr/>
          <p:nvPr/>
        </p:nvSpPr>
        <p:spPr>
          <a:xfrm>
            <a:off x="234801" y="5367338"/>
            <a:ext cx="2586338" cy="977889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 err="1"/>
              <a:t>Learning</a:t>
            </a:r>
            <a:r>
              <a:rPr lang="es-ES" sz="2400" dirty="0"/>
              <a:t> </a:t>
            </a:r>
            <a:r>
              <a:rPr lang="es-ES" sz="2400" dirty="0" err="1"/>
              <a:t>organization</a:t>
            </a:r>
            <a:endParaRPr lang="es-ES" sz="2400" dirty="0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A17DD03F-7BE6-4C63-8CC6-517A57A40865}"/>
              </a:ext>
            </a:extLst>
          </p:cNvPr>
          <p:cNvSpPr/>
          <p:nvPr/>
        </p:nvSpPr>
        <p:spPr>
          <a:xfrm>
            <a:off x="418129" y="1270779"/>
            <a:ext cx="2726707" cy="12628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/>
              <a:t>Professional training</a:t>
            </a:r>
          </a:p>
        </p:txBody>
      </p:sp>
      <p:pic>
        <p:nvPicPr>
          <p:cNvPr id="18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57B5A4D6-BE7A-4D98-9849-062F25B5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1167154-D040-4131-86B8-6E7C3DD601E9}"/>
              </a:ext>
            </a:extLst>
          </p:cNvPr>
          <p:cNvGrpSpPr/>
          <p:nvPr/>
        </p:nvGrpSpPr>
        <p:grpSpPr>
          <a:xfrm>
            <a:off x="450212" y="814828"/>
            <a:ext cx="2311323" cy="5526640"/>
            <a:chOff x="5993505" y="0"/>
            <a:chExt cx="2843033" cy="4813465"/>
          </a:xfr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ABDD404E-B7EF-4262-A4C4-E04EAE10B0CC}"/>
                </a:ext>
              </a:extLst>
            </p:cNvPr>
            <p:cNvSpPr/>
            <p:nvPr/>
          </p:nvSpPr>
          <p:spPr>
            <a:xfrm>
              <a:off x="5993505" y="0"/>
              <a:ext cx="2843033" cy="4813465"/>
            </a:xfrm>
            <a:prstGeom prst="roundRect">
              <a:avLst>
                <a:gd name="adj" fmla="val 10000"/>
              </a:avLst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D03BAD9C-44B4-4C76-A633-CFBF956CCFA2}"/>
                </a:ext>
              </a:extLst>
            </p:cNvPr>
            <p:cNvSpPr txBox="1"/>
            <p:nvPr/>
          </p:nvSpPr>
          <p:spPr>
            <a:xfrm>
              <a:off x="5993505" y="1925386"/>
              <a:ext cx="2843033" cy="192538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3200" b="1" kern="1200" dirty="0" err="1"/>
                <a:t>Continous</a:t>
              </a:r>
              <a:r>
                <a:rPr lang="es-ES" sz="3200" b="1" kern="1200" dirty="0"/>
                <a:t> </a:t>
              </a:r>
              <a:r>
                <a:rPr lang="es-ES" sz="3200" b="1" kern="1200" dirty="0" err="1"/>
                <a:t>Education</a:t>
              </a:r>
              <a:r>
                <a:rPr lang="es-ES" sz="3200" b="1" kern="1200" dirty="0"/>
                <a:t> and training</a:t>
              </a:r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F69BBA56-31C3-4F37-A41D-57B15DF42C78}"/>
              </a:ext>
            </a:extLst>
          </p:cNvPr>
          <p:cNvSpPr/>
          <p:nvPr/>
        </p:nvSpPr>
        <p:spPr>
          <a:xfrm>
            <a:off x="674591" y="932114"/>
            <a:ext cx="1862567" cy="1596969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CD7F535-A0DD-47DE-8339-D5FC0D365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332" y="726834"/>
            <a:ext cx="6621598" cy="323237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04D97D-74DA-4AAB-9C37-0F2F4D33280D}"/>
              </a:ext>
            </a:extLst>
          </p:cNvPr>
          <p:cNvSpPr txBox="1"/>
          <p:nvPr/>
        </p:nvSpPr>
        <p:spPr>
          <a:xfrm>
            <a:off x="5808279" y="1663262"/>
            <a:ext cx="111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WHO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3830647-CD08-4B4B-9BE2-0E9879B98AA0}"/>
              </a:ext>
            </a:extLst>
          </p:cNvPr>
          <p:cNvSpPr txBox="1"/>
          <p:nvPr/>
        </p:nvSpPr>
        <p:spPr>
          <a:xfrm>
            <a:off x="3201904" y="4330696"/>
            <a:ext cx="8273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2400" dirty="0"/>
              <a:t>WHO </a:t>
            </a:r>
            <a:r>
              <a:rPr lang="es-ES" sz="2400" dirty="0" err="1"/>
              <a:t>Multiprofessional</a:t>
            </a:r>
            <a:r>
              <a:rPr lang="es-ES" sz="2400" dirty="0"/>
              <a:t> </a:t>
            </a:r>
            <a:r>
              <a:rPr lang="es-ES" sz="2400" dirty="0" err="1"/>
              <a:t>Patient</a:t>
            </a:r>
            <a:r>
              <a:rPr lang="es-ES" sz="2400" dirty="0"/>
              <a:t> Safety </a:t>
            </a:r>
            <a:r>
              <a:rPr lang="es-ES" sz="2400" dirty="0" err="1"/>
              <a:t>Curriculum</a:t>
            </a:r>
            <a:r>
              <a:rPr lang="es-ES" sz="2400" dirty="0"/>
              <a:t> </a:t>
            </a:r>
            <a:r>
              <a:rPr lang="es-ES" sz="2400" dirty="0" err="1"/>
              <a:t>Guide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univerisities</a:t>
            </a:r>
            <a:r>
              <a:rPr lang="es-ES" sz="2400" dirty="0"/>
              <a:t> (</a:t>
            </a:r>
            <a:r>
              <a:rPr lang="es-ES" sz="2400" dirty="0" err="1"/>
              <a:t>available</a:t>
            </a:r>
            <a:r>
              <a:rPr lang="es-ES" sz="2400" dirty="0"/>
              <a:t> in </a:t>
            </a:r>
            <a:r>
              <a:rPr lang="es-ES" sz="2400" dirty="0" err="1"/>
              <a:t>Chinese</a:t>
            </a:r>
            <a:r>
              <a:rPr lang="es-ES" sz="2400" dirty="0"/>
              <a:t>)</a:t>
            </a:r>
          </a:p>
          <a:p>
            <a:pPr marL="342900" indent="-342900">
              <a:buAutoNum type="arabicPeriod"/>
            </a:pPr>
            <a:r>
              <a:rPr lang="en-US" sz="2400" dirty="0"/>
              <a:t>Training of family medicine residents in patient safety</a:t>
            </a:r>
            <a:endParaRPr lang="es-ES" sz="2400" dirty="0"/>
          </a:p>
          <a:p>
            <a:pPr marL="342900" indent="-342900">
              <a:buAutoNum type="arabicPeriod"/>
            </a:pPr>
            <a:r>
              <a:rPr lang="en-US" sz="2400" dirty="0"/>
              <a:t>Clinical sessions on patient safety with the primary care team</a:t>
            </a:r>
            <a:endParaRPr lang="es-ES" sz="2400" dirty="0"/>
          </a:p>
        </p:txBody>
      </p:sp>
      <p:pic>
        <p:nvPicPr>
          <p:cNvPr id="9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BB1FD1AB-B291-4489-9E97-8203623BD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745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A3219D20-DBAE-4F72-B9D0-DF32C640D2B2}"/>
              </a:ext>
            </a:extLst>
          </p:cNvPr>
          <p:cNvGrpSpPr/>
          <p:nvPr/>
        </p:nvGrpSpPr>
        <p:grpSpPr>
          <a:xfrm>
            <a:off x="607414" y="362607"/>
            <a:ext cx="2782172" cy="6053959"/>
            <a:chOff x="180313" y="0"/>
            <a:chExt cx="2811967" cy="481346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D019CE65-1E69-4D0F-BD88-83E0391526DA}"/>
                </a:ext>
              </a:extLst>
            </p:cNvPr>
            <p:cNvSpPr/>
            <p:nvPr/>
          </p:nvSpPr>
          <p:spPr>
            <a:xfrm>
              <a:off x="180313" y="0"/>
              <a:ext cx="2811967" cy="4813465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C7168E51-942E-4D00-A9A6-F19DD8D465F9}"/>
                </a:ext>
              </a:extLst>
            </p:cNvPr>
            <p:cNvSpPr txBox="1"/>
            <p:nvPr/>
          </p:nvSpPr>
          <p:spPr>
            <a:xfrm>
              <a:off x="180313" y="1925385"/>
              <a:ext cx="2811967" cy="21875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kern="1200" dirty="0"/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dirty="0"/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dirty="0"/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800" b="1" kern="1200" dirty="0" err="1"/>
                <a:t>To</a:t>
              </a:r>
              <a:r>
                <a:rPr lang="es-ES" sz="2800" b="1" kern="1200" dirty="0"/>
                <a:t> </a:t>
              </a:r>
              <a:r>
                <a:rPr lang="es-ES" sz="2800" b="1" kern="1200" dirty="0" err="1"/>
                <a:t>promote</a:t>
              </a:r>
              <a:r>
                <a:rPr lang="es-ES" sz="2800" b="1" dirty="0"/>
                <a:t> </a:t>
              </a:r>
              <a:r>
                <a:rPr lang="es-ES" sz="2800" b="1" kern="1200" dirty="0" err="1"/>
                <a:t>team</a:t>
              </a:r>
              <a:r>
                <a:rPr lang="es-ES" sz="2800" b="1" dirty="0" err="1"/>
                <a:t>w</a:t>
              </a:r>
              <a:r>
                <a:rPr lang="es-ES" sz="2800" b="1" kern="1200" dirty="0" err="1"/>
                <a:t>ork</a:t>
              </a:r>
              <a:r>
                <a:rPr lang="es-ES" sz="2800" b="1" kern="1200" dirty="0"/>
                <a:t>, </a:t>
              </a:r>
              <a:r>
                <a:rPr lang="es-ES" sz="2800" b="1" kern="1200" dirty="0" err="1"/>
                <a:t>communication</a:t>
              </a:r>
              <a:r>
                <a:rPr lang="es-ES" sz="2800" b="1" kern="1200" dirty="0"/>
                <a:t> and </a:t>
              </a:r>
              <a:r>
                <a:rPr lang="es-ES" sz="2800" b="1" kern="1200" dirty="0" err="1"/>
                <a:t>emotional</a:t>
              </a:r>
              <a:r>
                <a:rPr lang="es-ES" sz="2800" b="1" kern="1200" dirty="0"/>
                <a:t> </a:t>
              </a:r>
              <a:r>
                <a:rPr lang="es-ES" sz="2800" b="1" kern="1200" dirty="0" err="1"/>
                <a:t>support</a:t>
              </a:r>
              <a:endParaRPr lang="es-ES" sz="2800" b="1" kern="1200" dirty="0"/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kern="1200" dirty="0"/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0F93131D-7A6A-4A43-8302-D2604AD23E41}"/>
              </a:ext>
            </a:extLst>
          </p:cNvPr>
          <p:cNvSpPr/>
          <p:nvPr/>
        </p:nvSpPr>
        <p:spPr>
          <a:xfrm>
            <a:off x="887317" y="959467"/>
            <a:ext cx="2222366" cy="182472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4069ACD-2D0B-4E91-B4AC-0DFC7D75C673}"/>
              </a:ext>
            </a:extLst>
          </p:cNvPr>
          <p:cNvSpPr txBox="1"/>
          <p:nvPr/>
        </p:nvSpPr>
        <p:spPr>
          <a:xfrm>
            <a:off x="3708596" y="1432165"/>
            <a:ext cx="75960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Promote Non-Technical Skills (NTS):</a:t>
            </a:r>
            <a:r>
              <a:rPr lang="en-US" sz="2400" dirty="0"/>
              <a:t> cognitive and social skills, exhibited by individuals and teams, needed to reduce error and improve human performance in complex</a:t>
            </a:r>
          </a:p>
          <a:p>
            <a:r>
              <a:rPr lang="en-US" sz="2400" dirty="0"/>
              <a:t>systems.</a:t>
            </a:r>
            <a:endParaRPr lang="es-ES" sz="2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268FA4F-34F0-42A3-933B-CCF95CD1A9CF}"/>
              </a:ext>
            </a:extLst>
          </p:cNvPr>
          <p:cNvSpPr txBox="1"/>
          <p:nvPr/>
        </p:nvSpPr>
        <p:spPr>
          <a:xfrm>
            <a:off x="3708596" y="374692"/>
            <a:ext cx="57922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The team is a safety net in primary health care</a:t>
            </a:r>
            <a:endParaRPr lang="es-ES" sz="32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7E84EFD-DAE2-4832-9EA6-CFA117544D10}"/>
              </a:ext>
            </a:extLst>
          </p:cNvPr>
          <p:cNvSpPr txBox="1"/>
          <p:nvPr/>
        </p:nvSpPr>
        <p:spPr>
          <a:xfrm>
            <a:off x="3607585" y="3072348"/>
            <a:ext cx="84215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u="sng" dirty="0">
                <a:solidFill>
                  <a:schemeClr val="accent1"/>
                </a:solidFill>
              </a:rPr>
              <a:t>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>
                <a:solidFill>
                  <a:schemeClr val="accent1"/>
                </a:solidFill>
              </a:rPr>
              <a:t>Team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oriented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communication</a:t>
            </a:r>
            <a:r>
              <a:rPr lang="es-ES" sz="2400" dirty="0">
                <a:solidFill>
                  <a:schemeClr val="accent1"/>
                </a:solidFill>
              </a:rPr>
              <a:t>: </a:t>
            </a:r>
            <a:r>
              <a:rPr lang="es-ES" sz="2400" dirty="0"/>
              <a:t>Briefings, </a:t>
            </a:r>
            <a:r>
              <a:rPr lang="es-ES" sz="2400" dirty="0" err="1"/>
              <a:t>handovers</a:t>
            </a:r>
            <a:r>
              <a:rPr lang="es-ES" sz="2400" dirty="0"/>
              <a:t>, SBAR </a:t>
            </a:r>
            <a:r>
              <a:rPr lang="es-ES" sz="2400" dirty="0" err="1"/>
              <a:t>techniques</a:t>
            </a:r>
            <a:r>
              <a:rPr lang="es-ES" sz="2400" dirty="0"/>
              <a:t> (</a:t>
            </a:r>
            <a:r>
              <a:rPr lang="es-ES" sz="2400" dirty="0" err="1"/>
              <a:t>Situation</a:t>
            </a:r>
            <a:r>
              <a:rPr lang="es-ES" sz="2400" dirty="0"/>
              <a:t>, </a:t>
            </a:r>
            <a:r>
              <a:rPr lang="es-ES" sz="2400" dirty="0" err="1"/>
              <a:t>Background</a:t>
            </a:r>
            <a:r>
              <a:rPr lang="es-ES" sz="2400" dirty="0"/>
              <a:t>, </a:t>
            </a:r>
            <a:r>
              <a:rPr lang="es-ES" sz="2400" dirty="0" err="1"/>
              <a:t>Assessment</a:t>
            </a:r>
            <a:r>
              <a:rPr lang="es-ES" sz="2400" dirty="0"/>
              <a:t>, </a:t>
            </a:r>
            <a:r>
              <a:rPr lang="es-ES" sz="2400" dirty="0" err="1"/>
              <a:t>Recommendations</a:t>
            </a:r>
            <a:r>
              <a:rPr lang="es-E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>
                <a:solidFill>
                  <a:schemeClr val="accent1"/>
                </a:solidFill>
              </a:rPr>
              <a:t>Improving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team</a:t>
            </a:r>
            <a:r>
              <a:rPr lang="es-ES" sz="2400" dirty="0">
                <a:solidFill>
                  <a:schemeClr val="accent1"/>
                </a:solidFill>
              </a:rPr>
              <a:t> performance </a:t>
            </a:r>
            <a:r>
              <a:rPr lang="es-ES" sz="2400" dirty="0" err="1"/>
              <a:t>through</a:t>
            </a:r>
            <a:r>
              <a:rPr lang="es-ES" sz="2400" dirty="0"/>
              <a:t> “role </a:t>
            </a:r>
            <a:r>
              <a:rPr lang="es-ES" sz="2400" dirty="0" err="1"/>
              <a:t>playing</a:t>
            </a:r>
            <a:r>
              <a:rPr lang="es-ES" sz="2400" dirty="0"/>
              <a:t>” “</a:t>
            </a:r>
            <a:r>
              <a:rPr lang="es-ES" sz="2400" dirty="0" err="1"/>
              <a:t>simulation</a:t>
            </a:r>
            <a:r>
              <a:rPr lang="es-ES" sz="2400" dirty="0"/>
              <a:t> </a:t>
            </a:r>
            <a:r>
              <a:rPr lang="es-ES" sz="2400" dirty="0" err="1"/>
              <a:t>techniques</a:t>
            </a:r>
            <a:r>
              <a:rPr lang="es-ES" sz="2400" dirty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>
                <a:solidFill>
                  <a:schemeClr val="accent1"/>
                </a:solidFill>
              </a:rPr>
              <a:t>Team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climate</a:t>
            </a:r>
            <a:r>
              <a:rPr lang="es-ES" sz="2400" dirty="0">
                <a:solidFill>
                  <a:schemeClr val="accent1"/>
                </a:solidFill>
              </a:rPr>
              <a:t>: </a:t>
            </a:r>
            <a:r>
              <a:rPr lang="es-ES" sz="2400" dirty="0" err="1"/>
              <a:t>acceptance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uncertainty</a:t>
            </a:r>
            <a:r>
              <a:rPr lang="es-ES" sz="2400" dirty="0"/>
              <a:t>, </a:t>
            </a:r>
            <a:r>
              <a:rPr lang="es-ES" sz="2400" dirty="0" err="1"/>
              <a:t>offers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help</a:t>
            </a: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>
                <a:solidFill>
                  <a:schemeClr val="accent1"/>
                </a:solidFill>
              </a:rPr>
              <a:t>Workload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distribution</a:t>
            </a:r>
            <a:r>
              <a:rPr lang="es-ES" sz="2400" dirty="0">
                <a:solidFill>
                  <a:schemeClr val="accent1"/>
                </a:solidFill>
              </a:rPr>
              <a:t> and time off/</a:t>
            </a:r>
            <a:r>
              <a:rPr lang="es-ES" sz="2400" dirty="0" err="1">
                <a:solidFill>
                  <a:schemeClr val="accent1"/>
                </a:solidFill>
              </a:rPr>
              <a:t>on</a:t>
            </a:r>
            <a:endParaRPr lang="es-ES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>
                <a:solidFill>
                  <a:schemeClr val="accent1"/>
                </a:solidFill>
              </a:rPr>
              <a:t>Risk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>
                <a:solidFill>
                  <a:schemeClr val="accent1"/>
                </a:solidFill>
              </a:rPr>
              <a:t>stratification</a:t>
            </a:r>
            <a:r>
              <a:rPr lang="es-ES" sz="2400" dirty="0">
                <a:solidFill>
                  <a:schemeClr val="accent1"/>
                </a:solidFill>
              </a:rPr>
              <a:t> </a:t>
            </a:r>
            <a:r>
              <a:rPr lang="es-ES" sz="2400" dirty="0" err="1"/>
              <a:t>for</a:t>
            </a:r>
            <a:r>
              <a:rPr lang="es-ES" sz="2400" dirty="0"/>
              <a:t> staff, as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patients</a:t>
            </a:r>
            <a:endParaRPr lang="es-ES" sz="2400" dirty="0"/>
          </a:p>
          <a:p>
            <a:endParaRPr lang="es-ES" sz="2400" dirty="0"/>
          </a:p>
        </p:txBody>
      </p:sp>
      <p:pic>
        <p:nvPicPr>
          <p:cNvPr id="9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DCD45526-8147-46B8-A37A-55F08F25B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71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1167154-D040-4131-86B8-6E7C3DD601E9}"/>
              </a:ext>
            </a:extLst>
          </p:cNvPr>
          <p:cNvGrpSpPr/>
          <p:nvPr/>
        </p:nvGrpSpPr>
        <p:grpSpPr>
          <a:xfrm>
            <a:off x="450214" y="399245"/>
            <a:ext cx="2655593" cy="6148993"/>
            <a:chOff x="5993505" y="0"/>
            <a:chExt cx="2843033" cy="4813465"/>
          </a:xfrm>
          <a:solidFill>
            <a:srgbClr val="7030A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ABDD404E-B7EF-4262-A4C4-E04EAE10B0CC}"/>
                </a:ext>
              </a:extLst>
            </p:cNvPr>
            <p:cNvSpPr/>
            <p:nvPr/>
          </p:nvSpPr>
          <p:spPr>
            <a:xfrm>
              <a:off x="5993505" y="0"/>
              <a:ext cx="2843033" cy="4813465"/>
            </a:xfrm>
            <a:prstGeom prst="roundRect">
              <a:avLst>
                <a:gd name="adj" fmla="val 10000"/>
              </a:avLst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D03BAD9C-44B4-4C76-A633-CFBF956CCFA2}"/>
                </a:ext>
              </a:extLst>
            </p:cNvPr>
            <p:cNvSpPr txBox="1"/>
            <p:nvPr/>
          </p:nvSpPr>
          <p:spPr>
            <a:xfrm>
              <a:off x="5993505" y="1925386"/>
              <a:ext cx="2843033" cy="192538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3200" b="1" kern="1200" dirty="0" err="1"/>
                <a:t>Learning</a:t>
              </a:r>
              <a:r>
                <a:rPr lang="es-ES" sz="3200" b="1" kern="1200" dirty="0"/>
                <a:t> </a:t>
              </a:r>
              <a:r>
                <a:rPr lang="es-ES" sz="3200" b="1" kern="1200" dirty="0" err="1"/>
                <a:t>Organization</a:t>
              </a:r>
              <a:endParaRPr lang="es-ES" sz="3200" b="1" kern="1200" dirty="0"/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F69BBA56-31C3-4F37-A41D-57B15DF42C78}"/>
              </a:ext>
            </a:extLst>
          </p:cNvPr>
          <p:cNvSpPr/>
          <p:nvPr/>
        </p:nvSpPr>
        <p:spPr>
          <a:xfrm>
            <a:off x="674591" y="932114"/>
            <a:ext cx="1862567" cy="1596969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2F77FF-CABC-452D-B8BD-773D356FEEA3}"/>
              </a:ext>
            </a:extLst>
          </p:cNvPr>
          <p:cNvSpPr txBox="1"/>
          <p:nvPr/>
        </p:nvSpPr>
        <p:spPr>
          <a:xfrm>
            <a:off x="3363678" y="1243895"/>
            <a:ext cx="84116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Promoting Reporting mechanism for medical errors in primary care</a:t>
            </a:r>
            <a:r>
              <a:rPr lang="en-US" sz="2400" dirty="0"/>
              <a:t> through organizational o regional Reporting and Learning Systems (RLS).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Strategies to help improve clinical effectiveness and enhance patient safety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the Quality and Outcomes Framework (QOF)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significant event analysis (SEA)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critical incident reporting systems (CIRS)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What happened?, Why did it happen?, What has been/can be learned?, How do we prevent it/ensure it happening again?, What to do?</a:t>
            </a:r>
            <a:endParaRPr lang="es-ES" sz="2400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9C9DDC-4745-4113-9061-34009DFAF4AD}"/>
              </a:ext>
            </a:extLst>
          </p:cNvPr>
          <p:cNvSpPr/>
          <p:nvPr/>
        </p:nvSpPr>
        <p:spPr>
          <a:xfrm>
            <a:off x="3363678" y="5907205"/>
            <a:ext cx="8043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>
                <a:solidFill>
                  <a:schemeClr val="accent1"/>
                </a:solidFill>
              </a:rPr>
              <a:t>Speak up with the team about patient safety issues to learn</a:t>
            </a:r>
          </a:p>
        </p:txBody>
      </p:sp>
      <p:pic>
        <p:nvPicPr>
          <p:cNvPr id="8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D4ADC8E-DECA-4229-B68B-2EC5E97B5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71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">
            <a:extLst>
              <a:ext uri="{FF2B5EF4-FFF2-40B4-BE49-F238E27FC236}">
                <a16:creationId xmlns:a16="http://schemas.microsoft.com/office/drawing/2014/main" id="{618CA364-07DC-46B9-BEAA-E271B3031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1273175"/>
            <a:ext cx="2803525" cy="43195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37891" name="AutoShape 2">
            <a:extLst>
              <a:ext uri="{FF2B5EF4-FFF2-40B4-BE49-F238E27FC236}">
                <a16:creationId xmlns:a16="http://schemas.microsoft.com/office/drawing/2014/main" id="{3709AD8D-0690-4FE1-923A-CFF6C00C8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031" y="1273175"/>
            <a:ext cx="3028952" cy="431958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360">
            <a:solidFill>
              <a:srgbClr val="000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37892" name="AutoShape 3">
            <a:extLst>
              <a:ext uri="{FF2B5EF4-FFF2-40B4-BE49-F238E27FC236}">
                <a16:creationId xmlns:a16="http://schemas.microsoft.com/office/drawing/2014/main" id="{CD06FE27-38C5-4245-9085-2BD7F3B17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175" y="1273175"/>
            <a:ext cx="2856692" cy="4319588"/>
          </a:xfrm>
          <a:prstGeom prst="roundRect">
            <a:avLst>
              <a:gd name="adj" fmla="val 16667"/>
            </a:avLst>
          </a:prstGeom>
          <a:solidFill>
            <a:srgbClr val="E6E64C"/>
          </a:solidFill>
          <a:ln w="9360">
            <a:solidFill>
              <a:srgbClr val="008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44B98261-B6EF-4C9C-BCB2-24F7FD85A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325" y="1444625"/>
            <a:ext cx="2515672" cy="414813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r>
              <a:rPr lang="es-ES" altLang="es-ES" b="1" dirty="0">
                <a:solidFill>
                  <a:srgbClr val="B847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PATIENTS AND FAMILY</a:t>
            </a: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B847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s-ES" altLang="es-ES" b="1" dirty="0">
                <a:solidFill>
                  <a:srgbClr val="B847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FIRST VICTIM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ECE43002-D72D-45AA-B64A-E26EFE20A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820" y="1444625"/>
            <a:ext cx="2816336" cy="39878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r>
              <a:rPr lang="es-ES" altLang="es-E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HEALTHCARE PROFESSIONALS</a:t>
            </a: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s-ES" altLang="es-E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SECOND VICTIMS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3F4682C3-9F47-4D8B-9104-FEC9C9197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174" y="1444625"/>
            <a:ext cx="2856693" cy="39878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defRPr/>
            </a:pPr>
            <a:r>
              <a:rPr lang="es-ES" altLang="es-ES" b="1" dirty="0">
                <a:solidFill>
                  <a:srgbClr val="579D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HEALTHCARE ORGANIZATIONS</a:t>
            </a: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es-ES" altLang="es-ES" b="1" dirty="0">
              <a:solidFill>
                <a:srgbClr val="579D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s-ES" altLang="es-ES" b="1" dirty="0">
                <a:solidFill>
                  <a:srgbClr val="579D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THIRD VICTIMS</a:t>
            </a:r>
          </a:p>
        </p:txBody>
      </p:sp>
      <p:pic>
        <p:nvPicPr>
          <p:cNvPr id="37896" name="Picture 2" descr="http://2.bp.blogspot.com/-7TB-MhizbvU/Vk1ebZ2QebI/AAAAAAAALS8/EnIZXus2Tyc/s640/segunda.png">
            <a:extLst>
              <a:ext uri="{FF2B5EF4-FFF2-40B4-BE49-F238E27FC236}">
                <a16:creationId xmlns:a16="http://schemas.microsoft.com/office/drawing/2014/main" id="{9FC27893-DF1B-422C-81A0-B02097523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24" y="2483789"/>
            <a:ext cx="3028951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4" descr="20150109-Resource-Open-Disclosure">
            <a:extLst>
              <a:ext uri="{FF2B5EF4-FFF2-40B4-BE49-F238E27FC236}">
                <a16:creationId xmlns:a16="http://schemas.microsoft.com/office/drawing/2014/main" id="{CE1A5263-11F3-4DDB-8955-E1558F76F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416175"/>
            <a:ext cx="28035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6" descr="Resultado de imagen de caso ryan enfermera">
            <a:extLst>
              <a:ext uri="{FF2B5EF4-FFF2-40B4-BE49-F238E27FC236}">
                <a16:creationId xmlns:a16="http://schemas.microsoft.com/office/drawing/2014/main" id="{D1416B22-AE1F-4797-81B7-20BE2AA38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3" y="2559050"/>
            <a:ext cx="2856691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9" name="Rectangle 18">
            <a:extLst>
              <a:ext uri="{FF2B5EF4-FFF2-40B4-BE49-F238E27FC236}">
                <a16:creationId xmlns:a16="http://schemas.microsoft.com/office/drawing/2014/main" id="{05854738-4E8A-4939-9896-F5B66CA66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325" y="330200"/>
            <a:ext cx="9540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ES" altLang="es-ES" sz="3600" dirty="0">
                <a:solidFill>
                  <a:srgbClr val="0070C0"/>
                </a:solidFill>
                <a:cs typeface="Calibri" panose="020F0502020204030204" pitchFamily="34" charset="0"/>
              </a:rPr>
              <a:t>And </a:t>
            </a:r>
            <a:r>
              <a:rPr lang="es-ES" altLang="es-ES" sz="3600" dirty="0" err="1">
                <a:solidFill>
                  <a:srgbClr val="0070C0"/>
                </a:solidFill>
                <a:cs typeface="Calibri" panose="020F0502020204030204" pitchFamily="34" charset="0"/>
              </a:rPr>
              <a:t>if</a:t>
            </a:r>
            <a:r>
              <a:rPr lang="es-ES" altLang="es-ES" sz="3600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s-ES" altLang="es-ES" sz="3600" dirty="0" err="1">
                <a:solidFill>
                  <a:srgbClr val="0070C0"/>
                </a:solidFill>
                <a:cs typeface="Calibri" panose="020F0502020204030204" pitchFamily="34" charset="0"/>
              </a:rPr>
              <a:t>an</a:t>
            </a:r>
            <a:r>
              <a:rPr lang="es-ES" altLang="es-ES" sz="3600" dirty="0">
                <a:solidFill>
                  <a:srgbClr val="0070C0"/>
                </a:solidFill>
                <a:cs typeface="Calibri" panose="020F0502020204030204" pitchFamily="34" charset="0"/>
              </a:rPr>
              <a:t> adverse </a:t>
            </a:r>
            <a:r>
              <a:rPr lang="es-ES" altLang="es-ES" sz="3600" dirty="0" err="1">
                <a:solidFill>
                  <a:srgbClr val="0070C0"/>
                </a:solidFill>
                <a:cs typeface="Calibri" panose="020F0502020204030204" pitchFamily="34" charset="0"/>
              </a:rPr>
              <a:t>event</a:t>
            </a:r>
            <a:r>
              <a:rPr lang="es-ES" altLang="es-ES" sz="3600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s-ES" altLang="es-ES" sz="3600" dirty="0" err="1">
                <a:solidFill>
                  <a:srgbClr val="0070C0"/>
                </a:solidFill>
                <a:cs typeface="Calibri" panose="020F0502020204030204" pitchFamily="34" charset="0"/>
              </a:rPr>
              <a:t>happens</a:t>
            </a:r>
            <a:r>
              <a:rPr lang="es-ES" altLang="es-ES" sz="3600" dirty="0">
                <a:solidFill>
                  <a:srgbClr val="0070C0"/>
                </a:solidFill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37901" name="Rectangle 18">
            <a:extLst>
              <a:ext uri="{FF2B5EF4-FFF2-40B4-BE49-F238E27FC236}">
                <a16:creationId xmlns:a16="http://schemas.microsoft.com/office/drawing/2014/main" id="{33C79B13-9613-4BCF-B381-5AB04C997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5721350"/>
            <a:ext cx="9540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s-ES" sz="3200" i="1" dirty="0">
                <a:solidFill>
                  <a:srgbClr val="0070C0"/>
                </a:solidFill>
                <a:cs typeface="Calibri" panose="020F0502020204030204" pitchFamily="34" charset="0"/>
              </a:rPr>
              <a:t>Health Care has not gone as planned...giving appropriate support to victims.</a:t>
            </a:r>
            <a:endParaRPr lang="es-ES" altLang="es-ES" sz="3200" i="1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pic>
        <p:nvPicPr>
          <p:cNvPr id="14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7497F90-7399-4C06-90E4-55B23640D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Oval 1"/>
          <p:cNvSpPr>
            <a:spLocks noChangeArrowheads="1"/>
          </p:cNvSpPr>
          <p:nvPr/>
        </p:nvSpPr>
        <p:spPr bwMode="auto">
          <a:xfrm>
            <a:off x="2200348" y="1513490"/>
            <a:ext cx="5486400" cy="4800600"/>
          </a:xfrm>
          <a:prstGeom prst="ellipse">
            <a:avLst/>
          </a:prstGeom>
          <a:noFill/>
          <a:ln w="25560">
            <a:solidFill>
              <a:srgbClr val="72BFC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62" y="2750153"/>
            <a:ext cx="2508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7417329" y="3368733"/>
            <a:ext cx="1600200" cy="533400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s-ES" b="1">
                <a:solidFill>
                  <a:srgbClr val="000000"/>
                </a:solidFill>
              </a:rPr>
              <a:t>Isolation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647898" y="1221390"/>
            <a:ext cx="4724400" cy="2057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5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5034100" y="1411097"/>
            <a:ext cx="2160588" cy="712787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s-ES" sz="20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Traumatized Clinician</a:t>
            </a: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49" y="3958241"/>
            <a:ext cx="2508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776820" y="4485541"/>
            <a:ext cx="2011362" cy="533400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s-ES" b="1">
                <a:solidFill>
                  <a:srgbClr val="000000"/>
                </a:solidFill>
              </a:rPr>
              <a:t>Limited Communication</a:t>
            </a:r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712" y="5109178"/>
            <a:ext cx="2508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6208786" y="5568952"/>
            <a:ext cx="2438400" cy="533400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s-ES" b="1">
                <a:solidFill>
                  <a:srgbClr val="000000"/>
                </a:solidFill>
              </a:rPr>
              <a:t>Negative Impact on Teamwork</a:t>
            </a:r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86" y="6048979"/>
            <a:ext cx="214312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4203773" y="6085490"/>
            <a:ext cx="1600200" cy="533400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s-ES" b="1">
                <a:solidFill>
                  <a:srgbClr val="000000"/>
                </a:solidFill>
              </a:rPr>
              <a:t>Low Morale</a:t>
            </a:r>
          </a:p>
        </p:txBody>
      </p: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111" y="5812441"/>
            <a:ext cx="214312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2063823" y="5328253"/>
            <a:ext cx="1924050" cy="533400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s-ES" b="1">
                <a:solidFill>
                  <a:srgbClr val="000000"/>
                </a:solidFill>
              </a:rPr>
              <a:t>Impaired Job Performance</a:t>
            </a:r>
          </a:p>
        </p:txBody>
      </p:sp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112" y="4813903"/>
            <a:ext cx="2508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927174" y="3921728"/>
            <a:ext cx="2346325" cy="900112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s-ES" b="1">
                <a:solidFill>
                  <a:srgbClr val="000000"/>
                </a:solidFill>
              </a:rPr>
              <a:t>Prolonged Clinician Suffering</a:t>
            </a:r>
          </a:p>
        </p:txBody>
      </p:sp>
      <p:pic>
        <p:nvPicPr>
          <p:cNvPr id="2664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74" y="3655028"/>
            <a:ext cx="2508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1019248" y="2121504"/>
            <a:ext cx="2247900" cy="790575"/>
          </a:xfrm>
          <a:prstGeom prst="rect">
            <a:avLst/>
          </a:prstGeom>
          <a:solidFill>
            <a:srgbClr val="FFFFFF">
              <a:alpha val="50000"/>
            </a:srgbClr>
          </a:solidFill>
          <a:ln w="25560">
            <a:solidFill>
              <a:srgbClr val="8AA5A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s-ES" b="1">
                <a:solidFill>
                  <a:srgbClr val="000000"/>
                </a:solidFill>
              </a:rPr>
              <a:t>Negative Personal and Professional Impact</a:t>
            </a:r>
          </a:p>
        </p:txBody>
      </p:sp>
      <p:sp>
        <p:nvSpPr>
          <p:cNvPr id="26642" name="Rectangle 18"/>
          <p:cNvSpPr>
            <a:spLocks noGrp="1" noChangeArrowheads="1"/>
          </p:cNvSpPr>
          <p:nvPr>
            <p:ph type="title"/>
          </p:nvPr>
        </p:nvSpPr>
        <p:spPr>
          <a:xfrm>
            <a:off x="417586" y="268892"/>
            <a:ext cx="8229600" cy="804862"/>
          </a:xfrm>
          <a:ln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sz="3600" dirty="0" err="1">
                <a:solidFill>
                  <a:schemeClr val="accent1"/>
                </a:solidFill>
              </a:rPr>
              <a:t>The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Aftermath</a:t>
            </a:r>
            <a:r>
              <a:rPr lang="es-ES" sz="3600" dirty="0">
                <a:solidFill>
                  <a:schemeClr val="accent1"/>
                </a:solidFill>
              </a:rPr>
              <a:t> of No </a:t>
            </a:r>
            <a:r>
              <a:rPr lang="es-ES" sz="3600" dirty="0" err="1">
                <a:solidFill>
                  <a:schemeClr val="accent1"/>
                </a:solidFill>
              </a:rPr>
              <a:t>Support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26643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123" y="2481866"/>
            <a:ext cx="3240088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C87DC95-4704-4FA3-A61D-95CD4D7DF2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9749" y="185195"/>
            <a:ext cx="2105025" cy="2971800"/>
          </a:xfrm>
          <a:prstGeom prst="rect">
            <a:avLst/>
          </a:prstGeom>
        </p:spPr>
      </p:pic>
      <p:pic>
        <p:nvPicPr>
          <p:cNvPr id="2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91B06583-680F-4346-B7E2-5EAFDA331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1"/>
            <a:ext cx="9144000" cy="590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991544" y="5903914"/>
            <a:ext cx="8208912" cy="76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Scott, S. D., </a:t>
            </a:r>
            <a:r>
              <a:rPr lang="es-ES" sz="1200" b="1" dirty="0" err="1">
                <a:solidFill>
                  <a:srgbClr val="000000"/>
                </a:solidFill>
              </a:rPr>
              <a:t>Hirschinger</a:t>
            </a:r>
            <a:r>
              <a:rPr lang="es-ES" sz="1200" b="1" dirty="0">
                <a:solidFill>
                  <a:srgbClr val="000000"/>
                </a:solidFill>
              </a:rPr>
              <a:t>, L. E., Cox, K. R., </a:t>
            </a:r>
            <a:r>
              <a:rPr lang="es-ES" sz="1200" b="1" dirty="0" err="1">
                <a:solidFill>
                  <a:srgbClr val="000000"/>
                </a:solidFill>
              </a:rPr>
              <a:t>McCoig</a:t>
            </a:r>
            <a:r>
              <a:rPr lang="es-ES" sz="1200" b="1" dirty="0">
                <a:solidFill>
                  <a:srgbClr val="000000"/>
                </a:solidFill>
              </a:rPr>
              <a:t>, M., Hahn-</a:t>
            </a:r>
            <a:r>
              <a:rPr lang="es-ES" sz="1200" b="1" dirty="0" err="1">
                <a:solidFill>
                  <a:srgbClr val="000000"/>
                </a:solidFill>
              </a:rPr>
              <a:t>Cover</a:t>
            </a:r>
            <a:r>
              <a:rPr lang="es-ES" sz="1200" b="1" dirty="0">
                <a:solidFill>
                  <a:srgbClr val="000000"/>
                </a:solidFill>
              </a:rPr>
              <a:t>, K., </a:t>
            </a:r>
            <a:r>
              <a:rPr lang="es-ES" sz="1200" b="1" dirty="0" err="1">
                <a:solidFill>
                  <a:srgbClr val="000000"/>
                </a:solidFill>
              </a:rPr>
              <a:t>Epperly</a:t>
            </a:r>
            <a:r>
              <a:rPr lang="es-ES" sz="1200" b="1" dirty="0">
                <a:solidFill>
                  <a:srgbClr val="000000"/>
                </a:solidFill>
              </a:rPr>
              <a:t>, K. M., ... Hall, L. W. (2010). </a:t>
            </a:r>
            <a:r>
              <a:rPr lang="es-ES" sz="1200" b="1" dirty="0" err="1">
                <a:solidFill>
                  <a:srgbClr val="000000"/>
                </a:solidFill>
              </a:rPr>
              <a:t>Caring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for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our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own</a:t>
            </a:r>
            <a:r>
              <a:rPr lang="es-ES" sz="1200" b="1" dirty="0">
                <a:solidFill>
                  <a:srgbClr val="000000"/>
                </a:solidFill>
              </a:rPr>
              <a:t>: </a:t>
            </a:r>
            <a:r>
              <a:rPr lang="es-ES" sz="1200" b="1" dirty="0" err="1">
                <a:solidFill>
                  <a:srgbClr val="000000"/>
                </a:solidFill>
              </a:rPr>
              <a:t>deploying</a:t>
            </a:r>
            <a:r>
              <a:rPr lang="es-ES" sz="1200" b="1" dirty="0">
                <a:solidFill>
                  <a:srgbClr val="000000"/>
                </a:solidFill>
              </a:rPr>
              <a:t> a </a:t>
            </a:r>
            <a:r>
              <a:rPr lang="es-ES" sz="1200" b="1" dirty="0" err="1">
                <a:solidFill>
                  <a:srgbClr val="000000"/>
                </a:solidFill>
              </a:rPr>
              <a:t>system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wide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second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victim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rapid</a:t>
            </a:r>
            <a:r>
              <a:rPr lang="es-ES" sz="1200" b="1" dirty="0">
                <a:solidFill>
                  <a:srgbClr val="000000"/>
                </a:solidFill>
              </a:rPr>
              <a:t> response </a:t>
            </a:r>
            <a:r>
              <a:rPr lang="es-ES" sz="1200" b="1" dirty="0" err="1">
                <a:solidFill>
                  <a:srgbClr val="000000"/>
                </a:solidFill>
              </a:rPr>
              <a:t>team</a:t>
            </a:r>
            <a:r>
              <a:rPr lang="es-ES" sz="1200" b="1" dirty="0">
                <a:solidFill>
                  <a:srgbClr val="000000"/>
                </a:solidFill>
              </a:rPr>
              <a:t>. </a:t>
            </a:r>
            <a:r>
              <a:rPr lang="es-ES" sz="1200" b="1" i="1" dirty="0" err="1">
                <a:solidFill>
                  <a:srgbClr val="000000"/>
                </a:solidFill>
              </a:rPr>
              <a:t>The</a:t>
            </a:r>
            <a:r>
              <a:rPr lang="es-ES" sz="1200" b="1" i="1" dirty="0">
                <a:solidFill>
                  <a:srgbClr val="000000"/>
                </a:solidFill>
              </a:rPr>
              <a:t> </a:t>
            </a:r>
            <a:r>
              <a:rPr lang="es-ES" sz="1200" b="1" i="1" dirty="0" err="1">
                <a:solidFill>
                  <a:srgbClr val="000000"/>
                </a:solidFill>
              </a:rPr>
              <a:t>Joint</a:t>
            </a:r>
            <a:r>
              <a:rPr lang="es-ES" sz="1200" b="1" i="1" dirty="0">
                <a:solidFill>
                  <a:srgbClr val="000000"/>
                </a:solidFill>
              </a:rPr>
              <a:t> </a:t>
            </a:r>
            <a:r>
              <a:rPr lang="es-ES" sz="1200" b="1" i="1" dirty="0" err="1">
                <a:solidFill>
                  <a:srgbClr val="000000"/>
                </a:solidFill>
              </a:rPr>
              <a:t>Commission</a:t>
            </a:r>
            <a:r>
              <a:rPr lang="es-ES" sz="1200" b="1" i="1" dirty="0">
                <a:solidFill>
                  <a:srgbClr val="000000"/>
                </a:solidFill>
              </a:rPr>
              <a:t> </a:t>
            </a:r>
            <a:r>
              <a:rPr lang="es-ES" sz="1200" b="1" i="1" dirty="0" err="1">
                <a:solidFill>
                  <a:srgbClr val="000000"/>
                </a:solidFill>
              </a:rPr>
              <a:t>Journal</a:t>
            </a:r>
            <a:r>
              <a:rPr lang="es-ES" sz="1200" b="1" i="1" dirty="0">
                <a:solidFill>
                  <a:srgbClr val="000000"/>
                </a:solidFill>
              </a:rPr>
              <a:t> </a:t>
            </a:r>
            <a:r>
              <a:rPr lang="es-ES" sz="1200" b="1" i="1" dirty="0" err="1">
                <a:solidFill>
                  <a:srgbClr val="000000"/>
                </a:solidFill>
              </a:rPr>
              <a:t>on</a:t>
            </a:r>
            <a:r>
              <a:rPr lang="es-ES" sz="1200" b="1" i="1" dirty="0">
                <a:solidFill>
                  <a:srgbClr val="000000"/>
                </a:solidFill>
              </a:rPr>
              <a:t> </a:t>
            </a:r>
            <a:r>
              <a:rPr lang="es-ES" sz="1200" b="1" i="1" dirty="0" err="1">
                <a:solidFill>
                  <a:srgbClr val="000000"/>
                </a:solidFill>
              </a:rPr>
              <a:t>Quality</a:t>
            </a:r>
            <a:r>
              <a:rPr lang="es-ES" sz="1200" b="1" i="1" dirty="0">
                <a:solidFill>
                  <a:srgbClr val="000000"/>
                </a:solidFill>
              </a:rPr>
              <a:t> and </a:t>
            </a:r>
            <a:r>
              <a:rPr lang="es-ES" sz="1200" b="1" i="1" dirty="0" err="1">
                <a:solidFill>
                  <a:srgbClr val="000000"/>
                </a:solidFill>
              </a:rPr>
              <a:t>Patient</a:t>
            </a:r>
            <a:r>
              <a:rPr lang="es-ES" sz="1200" b="1" i="1" dirty="0">
                <a:solidFill>
                  <a:srgbClr val="000000"/>
                </a:solidFill>
              </a:rPr>
              <a:t> Safety</a:t>
            </a:r>
            <a:r>
              <a:rPr lang="es-ES" sz="1200" b="1" dirty="0">
                <a:solidFill>
                  <a:srgbClr val="000000"/>
                </a:solidFill>
              </a:rPr>
              <a:t>, </a:t>
            </a:r>
            <a:r>
              <a:rPr lang="es-ES" sz="1200" b="1" i="1" dirty="0">
                <a:solidFill>
                  <a:srgbClr val="000000"/>
                </a:solidFill>
              </a:rPr>
              <a:t>36</a:t>
            </a:r>
            <a:r>
              <a:rPr lang="es-ES" sz="1200" b="1" dirty="0">
                <a:solidFill>
                  <a:srgbClr val="000000"/>
                </a:solidFill>
              </a:rPr>
              <a:t>(5), 233-240.</a:t>
            </a:r>
          </a:p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s-ES" sz="800" dirty="0">
              <a:solidFill>
                <a:srgbClr val="000000"/>
              </a:solidFill>
            </a:endParaRPr>
          </a:p>
        </p:txBody>
      </p:sp>
      <p:sp>
        <p:nvSpPr>
          <p:cNvPr id="2" name="1 Elipse"/>
          <p:cNvSpPr/>
          <p:nvPr/>
        </p:nvSpPr>
        <p:spPr bwMode="auto">
          <a:xfrm>
            <a:off x="2927648" y="4005064"/>
            <a:ext cx="4680520" cy="1296144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es-ES">
              <a:latin typeface="Arial" charset="0"/>
              <a:ea typeface="Microsoft YaHei" charset="-122"/>
            </a:endParaRPr>
          </a:p>
        </p:txBody>
      </p:sp>
      <p:sp>
        <p:nvSpPr>
          <p:cNvPr id="3" name="Corazón 2">
            <a:extLst>
              <a:ext uri="{FF2B5EF4-FFF2-40B4-BE49-F238E27FC236}">
                <a16:creationId xmlns:a16="http://schemas.microsoft.com/office/drawing/2014/main" id="{1877097F-9CC1-4595-B6AC-DC282873716C}"/>
              </a:ext>
            </a:extLst>
          </p:cNvPr>
          <p:cNvSpPr/>
          <p:nvPr/>
        </p:nvSpPr>
        <p:spPr>
          <a:xfrm>
            <a:off x="903414" y="4018688"/>
            <a:ext cx="2657520" cy="1666513"/>
          </a:xfrm>
          <a:prstGeom prst="heart">
            <a:avLst/>
          </a:prstGeom>
          <a:solidFill>
            <a:srgbClr val="C00000"/>
          </a:solidFill>
          <a:ln>
            <a:solidFill>
              <a:srgbClr val="CF6B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PRIMARY CARE TEAM</a:t>
            </a:r>
          </a:p>
        </p:txBody>
      </p:sp>
      <p:pic>
        <p:nvPicPr>
          <p:cNvPr id="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D085C7EA-0B18-426F-8D90-1DB6B479F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8" t="16866" r="47781" b="6250"/>
          <a:stretch>
            <a:fillRect/>
          </a:stretch>
        </p:blipFill>
        <p:spPr bwMode="auto">
          <a:xfrm>
            <a:off x="3584775" y="708031"/>
            <a:ext cx="3563344" cy="4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17062" r="31059" b="8723"/>
          <a:stretch>
            <a:fillRect/>
          </a:stretch>
        </p:blipFill>
        <p:spPr bwMode="auto">
          <a:xfrm>
            <a:off x="7529141" y="1297231"/>
            <a:ext cx="4499149" cy="413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Estrella de 7 puntas"/>
          <p:cNvSpPr/>
          <p:nvPr/>
        </p:nvSpPr>
        <p:spPr>
          <a:xfrm>
            <a:off x="8718331" y="3118077"/>
            <a:ext cx="3390571" cy="269878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3rd</a:t>
            </a:r>
          </a:p>
          <a:p>
            <a:pPr algn="ctr"/>
            <a:r>
              <a:rPr lang="es-ES" sz="2800" b="1" dirty="0" err="1"/>
              <a:t>challenge</a:t>
            </a:r>
            <a:endParaRPr lang="es-ES" sz="2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462625" y="6107661"/>
            <a:ext cx="7853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http://www.who.int/patientsafety/medication-safety/en/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127363" y="6153827"/>
            <a:ext cx="39815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</a:rPr>
              <a:t>Medications Without Harm (MWH) </a:t>
            </a:r>
            <a:endParaRPr lang="es-ES" sz="2000" b="1" dirty="0">
              <a:solidFill>
                <a:srgbClr val="002060"/>
              </a:solidFill>
            </a:endParaRPr>
          </a:p>
        </p:txBody>
      </p:sp>
      <p:pic>
        <p:nvPicPr>
          <p:cNvPr id="7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09B58C7-1A75-4686-8BFB-F3FE98D0A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3 Grupo">
            <a:extLst>
              <a:ext uri="{FF2B5EF4-FFF2-40B4-BE49-F238E27FC236}">
                <a16:creationId xmlns:a16="http://schemas.microsoft.com/office/drawing/2014/main" id="{3D017810-7529-4BD9-8040-AE53CACD1049}"/>
              </a:ext>
            </a:extLst>
          </p:cNvPr>
          <p:cNvGrpSpPr/>
          <p:nvPr/>
        </p:nvGrpSpPr>
        <p:grpSpPr>
          <a:xfrm>
            <a:off x="388082" y="391891"/>
            <a:ext cx="2661411" cy="5452372"/>
            <a:chOff x="5442935" y="0"/>
            <a:chExt cx="2710775" cy="4813465"/>
          </a:xfrm>
          <a:solidFill>
            <a:srgbClr val="00B0F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5 Rectángulo redondeado">
              <a:extLst>
                <a:ext uri="{FF2B5EF4-FFF2-40B4-BE49-F238E27FC236}">
                  <a16:creationId xmlns:a16="http://schemas.microsoft.com/office/drawing/2014/main" id="{58F4D9BD-78BC-44CC-9E95-D4AAAF2D5CC2}"/>
                </a:ext>
              </a:extLst>
            </p:cNvPr>
            <p:cNvSpPr/>
            <p:nvPr/>
          </p:nvSpPr>
          <p:spPr>
            <a:xfrm>
              <a:off x="5442935" y="0"/>
              <a:ext cx="2710775" cy="4813465"/>
            </a:xfrm>
            <a:prstGeom prst="roundRect">
              <a:avLst>
                <a:gd name="adj" fmla="val 10000"/>
              </a:avLst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6 Rectángulo">
              <a:extLst>
                <a:ext uri="{FF2B5EF4-FFF2-40B4-BE49-F238E27FC236}">
                  <a16:creationId xmlns:a16="http://schemas.microsoft.com/office/drawing/2014/main" id="{EFE97487-CA04-4C9C-8D91-3DC23F1D5480}"/>
                </a:ext>
              </a:extLst>
            </p:cNvPr>
            <p:cNvSpPr/>
            <p:nvPr/>
          </p:nvSpPr>
          <p:spPr>
            <a:xfrm>
              <a:off x="5442935" y="1925386"/>
              <a:ext cx="2710775" cy="192538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 err="1"/>
                <a:t>Medications</a:t>
              </a:r>
              <a:r>
                <a:rPr lang="es-ES" sz="2800" b="1" kern="1200" dirty="0"/>
                <a:t>: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 err="1"/>
                <a:t>Safe</a:t>
              </a:r>
              <a:r>
                <a:rPr lang="es-ES" sz="2800" b="1" kern="1200" dirty="0"/>
                <a:t> use of </a:t>
              </a:r>
              <a:r>
                <a:rPr lang="es-ES" sz="2800" b="1" kern="1200" dirty="0" err="1"/>
                <a:t>medications</a:t>
              </a:r>
              <a:endParaRPr lang="es-ES" sz="2800" b="1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 err="1"/>
                <a:t>Adherence</a:t>
              </a:r>
              <a:r>
                <a:rPr lang="es-ES" sz="2800" b="1" kern="1200" dirty="0"/>
                <a:t> to </a:t>
              </a:r>
              <a:r>
                <a:rPr lang="es-ES" sz="2800" b="1" kern="1200" dirty="0" err="1"/>
                <a:t>treatment</a:t>
              </a:r>
              <a:endParaRPr lang="es-ES" sz="2800" b="1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 dirty="0"/>
            </a:p>
          </p:txBody>
        </p:sp>
      </p:grpSp>
      <p:sp>
        <p:nvSpPr>
          <p:cNvPr id="13" name="4 Elipse">
            <a:extLst>
              <a:ext uri="{FF2B5EF4-FFF2-40B4-BE49-F238E27FC236}">
                <a16:creationId xmlns:a16="http://schemas.microsoft.com/office/drawing/2014/main" id="{A103F9E5-00CC-42EC-95CA-0E24914D4DDE}"/>
              </a:ext>
            </a:extLst>
          </p:cNvPr>
          <p:cNvSpPr/>
          <p:nvPr/>
        </p:nvSpPr>
        <p:spPr>
          <a:xfrm>
            <a:off x="923364" y="659712"/>
            <a:ext cx="1590846" cy="1596969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5000" b="-25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70909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3A93-608D-4EAB-9250-0464AEB8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24" y="158777"/>
            <a:ext cx="8549728" cy="720000"/>
          </a:xfrm>
          <a:effectLst/>
        </p:spPr>
        <p:txBody>
          <a:bodyPr anchor="ctr"/>
          <a:lstStyle/>
          <a:p>
            <a:r>
              <a:rPr lang="en-US" sz="3600" b="1" dirty="0">
                <a:solidFill>
                  <a:schemeClr val="accent1"/>
                </a:solidFill>
                <a:ea typeface="ＭＳ Ｐゴシック" pitchFamily="34" charset="-128"/>
                <a:cs typeface="Arial" charset="0"/>
              </a:rPr>
              <a:t>Medication Safety Resources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4F216-FE1E-418F-8B67-0AD38E026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0938" y="4006248"/>
            <a:ext cx="5571062" cy="2338199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GB" sz="2200" b="1" dirty="0">
                <a:solidFill>
                  <a:srgbClr val="800000"/>
                </a:solidFill>
                <a:latin typeface="+mj-lt"/>
              </a:rPr>
              <a:t>The High 5s Project</a:t>
            </a:r>
          </a:p>
          <a:p>
            <a:pPr>
              <a:spcAft>
                <a:spcPts val="0"/>
              </a:spcAft>
            </a:pPr>
            <a:r>
              <a:rPr lang="en-GB" sz="2200" dirty="0">
                <a:latin typeface="+mj-lt"/>
              </a:rPr>
              <a:t>Medication reconciliation </a:t>
            </a:r>
          </a:p>
          <a:p>
            <a:pPr marL="703263" lvl="1" indent="-3429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High 5s Fact Sheet</a:t>
            </a:r>
          </a:p>
          <a:p>
            <a:pPr marL="703263" lvl="1" indent="-3429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Standard Operating Protocol </a:t>
            </a:r>
          </a:p>
          <a:p>
            <a:pPr marL="703263" lvl="1" indent="-3429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200" dirty="0">
                <a:latin typeface="+mj-lt"/>
              </a:rPr>
              <a:t>Implementation Guide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1A046D-3AD0-4B8A-845D-D820388BEBA0}"/>
              </a:ext>
            </a:extLst>
          </p:cNvPr>
          <p:cNvSpPr/>
          <p:nvPr/>
        </p:nvSpPr>
        <p:spPr>
          <a:xfrm>
            <a:off x="5888898" y="6099966"/>
            <a:ext cx="5017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hlinkClick r:id="rId2"/>
              </a:rPr>
              <a:t>https://www.who.int/patientsafety/en/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71FE56-5E39-4D04-9A0D-CFF4976494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72" t="12602" r="29134" b="7548"/>
          <a:stretch/>
        </p:blipFill>
        <p:spPr>
          <a:xfrm>
            <a:off x="767028" y="1117447"/>
            <a:ext cx="3721033" cy="4105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62230-494B-4CE6-91B2-9FC149F425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00" t="12602" r="29133" b="7527"/>
          <a:stretch/>
        </p:blipFill>
        <p:spPr>
          <a:xfrm>
            <a:off x="3017626" y="2010034"/>
            <a:ext cx="3200400" cy="3845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142E79-B18D-4398-8D19-41DFCDF74D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965" t="12393" r="29134" b="5188"/>
          <a:stretch/>
        </p:blipFill>
        <p:spPr>
          <a:xfrm>
            <a:off x="568948" y="3429000"/>
            <a:ext cx="2660497" cy="294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F45DBA-B7DB-4E2F-AB7E-E8CC2738C9CB}"/>
              </a:ext>
            </a:extLst>
          </p:cNvPr>
          <p:cNvSpPr/>
          <p:nvPr/>
        </p:nvSpPr>
        <p:spPr>
          <a:xfrm>
            <a:off x="6331904" y="1407818"/>
            <a:ext cx="56849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Patient Safety Solutions </a:t>
            </a:r>
          </a:p>
          <a:p>
            <a:pPr marL="703263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Look-Alike, Sound-Alike Medication Names</a:t>
            </a:r>
          </a:p>
          <a:p>
            <a:pPr marL="703263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Control of Concentrated Electrolyte Solutions</a:t>
            </a:r>
          </a:p>
          <a:p>
            <a:pPr marL="703263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Assuring Medication Accuracy at Transitions in Care</a:t>
            </a:r>
          </a:p>
        </p:txBody>
      </p:sp>
      <p:pic>
        <p:nvPicPr>
          <p:cNvPr id="11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4840FE34-7CFA-48F8-8D63-EED225F30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090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927648" y="908727"/>
            <a:ext cx="6696744" cy="2889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b="1" dirty="0">
                <a:solidFill>
                  <a:srgbClr val="000099"/>
                </a:solidFill>
                <a:latin typeface="Tw Cen MT" panose="020B0602020104020603" pitchFamily="34" charset="0"/>
              </a:rPr>
              <a:t>A tool for patient </a:t>
            </a:r>
            <a:r>
              <a:rPr lang="en-GB" sz="2200" b="1" dirty="0">
                <a:solidFill>
                  <a:srgbClr val="000099"/>
                </a:solidFill>
                <a:latin typeface="Tw Cen MT" panose="020B0602020104020603" pitchFamily="34" charset="0"/>
              </a:rPr>
              <a:t>engagement</a:t>
            </a:r>
            <a:r>
              <a:rPr lang="en-GB" sz="2000" b="1" dirty="0">
                <a:solidFill>
                  <a:srgbClr val="000099"/>
                </a:solidFill>
                <a:latin typeface="Tw Cen MT" panose="020B0602020104020603" pitchFamily="34" charset="0"/>
              </a:rPr>
              <a:t> to ensure medication safety</a:t>
            </a:r>
            <a:endParaRPr lang="en-US" sz="2000" b="1" dirty="0">
              <a:solidFill>
                <a:srgbClr val="000099"/>
              </a:solidFill>
              <a:latin typeface="Tw Cen MT" panose="020B06020201040206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393" y="9237"/>
            <a:ext cx="11881607" cy="6848764"/>
          </a:xfrm>
          <a:prstGeom prst="rect">
            <a:avLst/>
          </a:prstGeom>
          <a:ln w="3175">
            <a:noFill/>
          </a:ln>
        </p:spPr>
      </p:pic>
      <p:sp>
        <p:nvSpPr>
          <p:cNvPr id="5" name="4 CuadroTexto">
            <a:extLst>
              <a:ext uri="{FF2B5EF4-FFF2-40B4-BE49-F238E27FC236}">
                <a16:creationId xmlns:a16="http://schemas.microsoft.com/office/drawing/2014/main" id="{36323387-89AB-4F48-A4CC-C0685F110043}"/>
              </a:ext>
            </a:extLst>
          </p:cNvPr>
          <p:cNvSpPr txBox="1"/>
          <p:nvPr/>
        </p:nvSpPr>
        <p:spPr>
          <a:xfrm>
            <a:off x="5780015" y="1333849"/>
            <a:ext cx="620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 #COVID19 PANDEMIC, TOO</a:t>
            </a:r>
          </a:p>
        </p:txBody>
      </p:sp>
      <p:pic>
        <p:nvPicPr>
          <p:cNvPr id="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9CB461ED-D8A2-4E03-81FA-CD6C7B9D1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091" y="0"/>
            <a:ext cx="2448910" cy="134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015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1656" r="21465" b="13542"/>
          <a:stretch/>
        </p:blipFill>
        <p:spPr bwMode="auto">
          <a:xfrm>
            <a:off x="0" y="0"/>
            <a:ext cx="9745344" cy="688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095EE5EE-B2A7-46CD-8218-F76367067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100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 bwMode="auto">
          <a:xfrm>
            <a:off x="192811" y="254812"/>
            <a:ext cx="7576851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/>
          <a:lstStyle>
            <a:lvl1pPr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2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charset="0"/>
              </a:rPr>
              <a:t>Key Action Areas – Technical reports</a:t>
            </a:r>
          </a:p>
          <a:p>
            <a:pPr marL="0" marR="0" lvl="0" indent="0" algn="ctr" defTabSz="9142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Arial" charset="0"/>
              </a:rPr>
              <a:t> 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83" y="1342643"/>
            <a:ext cx="3472970" cy="48041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200" y="1342643"/>
            <a:ext cx="3417025" cy="4752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122" y="1319249"/>
            <a:ext cx="3494739" cy="4854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050DFFC-5338-48CC-B600-12E2EFE704F9}"/>
              </a:ext>
            </a:extLst>
          </p:cNvPr>
          <p:cNvSpPr txBox="1"/>
          <p:nvPr/>
        </p:nvSpPr>
        <p:spPr>
          <a:xfrm>
            <a:off x="686243" y="6233856"/>
            <a:ext cx="329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HOSPITAL- PRIMARY CARE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B33641-4E83-4D98-8160-DB1B5E677D79}"/>
              </a:ext>
            </a:extLst>
          </p:cNvPr>
          <p:cNvSpPr txBox="1"/>
          <p:nvPr/>
        </p:nvSpPr>
        <p:spPr>
          <a:xfrm>
            <a:off x="4379606" y="6173423"/>
            <a:ext cx="4138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HIGH RISK MEDICATIONS AND FRAGILE PATIENTS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F262E3-F784-433C-A2B9-E92A573CB1EE}"/>
              </a:ext>
            </a:extLst>
          </p:cNvPr>
          <p:cNvSpPr txBox="1"/>
          <p:nvPr/>
        </p:nvSpPr>
        <p:spPr>
          <a:xfrm>
            <a:off x="8518053" y="6095356"/>
            <a:ext cx="3294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POLYPHARMACY: </a:t>
            </a:r>
          </a:p>
          <a:p>
            <a:pPr algn="ctr"/>
            <a:r>
              <a:rPr lang="es-ES" b="1" dirty="0">
                <a:solidFill>
                  <a:schemeClr val="accent1"/>
                </a:solidFill>
              </a:rPr>
              <a:t>MORE THAN 5 MEDICATIONS</a:t>
            </a:r>
          </a:p>
        </p:txBody>
      </p:sp>
      <p:pic>
        <p:nvPicPr>
          <p:cNvPr id="10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1B340B0C-3430-4D9C-AEA5-36F2D2EA5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322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5826" y="211849"/>
            <a:ext cx="11192173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3600" dirty="0" err="1">
                <a:solidFill>
                  <a:schemeClr val="accent1"/>
                </a:solidFill>
                <a:latin typeface="+mn-lt"/>
              </a:rPr>
              <a:t>To</a:t>
            </a:r>
            <a:r>
              <a:rPr lang="es-ES" sz="36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s-ES" sz="3600" dirty="0" err="1">
                <a:solidFill>
                  <a:schemeClr val="accent1"/>
                </a:solidFill>
                <a:latin typeface="+mn-lt"/>
              </a:rPr>
              <a:t>promote</a:t>
            </a:r>
            <a:r>
              <a:rPr lang="es-ES" sz="36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s-ES" sz="3600" dirty="0" err="1">
                <a:solidFill>
                  <a:schemeClr val="accent1"/>
                </a:solidFill>
                <a:latin typeface="+mn-lt"/>
              </a:rPr>
              <a:t>Patient</a:t>
            </a:r>
            <a:r>
              <a:rPr lang="es-ES" sz="3600" dirty="0">
                <a:solidFill>
                  <a:schemeClr val="accent1"/>
                </a:solidFill>
                <a:latin typeface="+mn-lt"/>
              </a:rPr>
              <a:t> Safety culture in </a:t>
            </a:r>
            <a:r>
              <a:rPr lang="es-ES" sz="3600" dirty="0" err="1">
                <a:solidFill>
                  <a:schemeClr val="accent1"/>
                </a:solidFill>
                <a:latin typeface="+mn-lt"/>
              </a:rPr>
              <a:t>the</a:t>
            </a:r>
            <a:r>
              <a:rPr lang="es-ES" sz="36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s-ES" sz="3600" dirty="0" err="1">
                <a:solidFill>
                  <a:schemeClr val="accent1"/>
                </a:solidFill>
                <a:latin typeface="+mn-lt"/>
              </a:rPr>
              <a:t>Community</a:t>
            </a:r>
            <a:endParaRPr lang="es-ES" sz="3600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49157"/>
              </p:ext>
            </p:extLst>
          </p:nvPr>
        </p:nvGraphicFramePr>
        <p:xfrm>
          <a:off x="335360" y="1604798"/>
          <a:ext cx="11582400" cy="481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12EF389-C638-4809-B3B9-73741F31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04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5"/>
    </mc:Choice>
    <mc:Fallback xmlns="">
      <p:transition spd="slow" advTm="11835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0026" y="473120"/>
            <a:ext cx="9715282" cy="743092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n-lt"/>
              </a:rPr>
              <a:t>Structure and Resources: minimum needs to work with Q and S</a:t>
            </a:r>
            <a:endParaRPr lang="es-ES" sz="4000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343719"/>
              </p:ext>
            </p:extLst>
          </p:nvPr>
        </p:nvGraphicFramePr>
        <p:xfrm>
          <a:off x="335360" y="1604798"/>
          <a:ext cx="11582400" cy="481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6 Rectángulo">
            <a:extLst>
              <a:ext uri="{FF2B5EF4-FFF2-40B4-BE49-F238E27FC236}">
                <a16:creationId xmlns:a16="http://schemas.microsoft.com/office/drawing/2014/main" id="{D129BB7A-84E8-434D-81AD-91EFFF4F130C}"/>
              </a:ext>
            </a:extLst>
          </p:cNvPr>
          <p:cNvSpPr/>
          <p:nvPr/>
        </p:nvSpPr>
        <p:spPr>
          <a:xfrm>
            <a:off x="9035804" y="3271345"/>
            <a:ext cx="2694711" cy="2498834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142240" rIns="14224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000" b="1" kern="1200" dirty="0"/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800" b="1" kern="1200" dirty="0" err="1"/>
              <a:t>Telemedicine</a:t>
            </a:r>
            <a:r>
              <a:rPr lang="es-ES" sz="2800" b="1" kern="1200" dirty="0"/>
              <a:t>: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/>
              <a:t>to keep track of chronic pathologies (diabetes, hypertension, COPD, etc.) and support to patients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2000" b="1" kern="1200" dirty="0"/>
          </a:p>
        </p:txBody>
      </p:sp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1041FDDE-9487-49EE-AECE-3F0E1B371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03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3"/>
    </mc:Choice>
    <mc:Fallback xmlns="">
      <p:transition spd="slow" advTm="14553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FC4661D4-96DD-41D7-A594-370953AF7089}"/>
              </a:ext>
            </a:extLst>
          </p:cNvPr>
          <p:cNvGrpSpPr/>
          <p:nvPr/>
        </p:nvGrpSpPr>
        <p:grpSpPr>
          <a:xfrm>
            <a:off x="616667" y="1367286"/>
            <a:ext cx="2839941" cy="4813465"/>
            <a:chOff x="3028779" y="0"/>
            <a:chExt cx="2839941" cy="481346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A86F4E6A-21F5-4098-B7D3-BDDFB1F43500}"/>
                </a:ext>
              </a:extLst>
            </p:cNvPr>
            <p:cNvSpPr/>
            <p:nvPr/>
          </p:nvSpPr>
          <p:spPr>
            <a:xfrm>
              <a:off x="3028779" y="0"/>
              <a:ext cx="2839941" cy="4813465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03B2175F-DD5F-4B22-BF55-090811BF9B37}"/>
                </a:ext>
              </a:extLst>
            </p:cNvPr>
            <p:cNvSpPr txBox="1"/>
            <p:nvPr/>
          </p:nvSpPr>
          <p:spPr>
            <a:xfrm>
              <a:off x="3028779" y="1925386"/>
              <a:ext cx="2839941" cy="19253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kern="1200" dirty="0"/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2800" b="1" kern="1200" dirty="0"/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800" b="1" kern="1200" dirty="0" err="1"/>
                <a:t>Quality</a:t>
              </a:r>
              <a:r>
                <a:rPr lang="es-ES" sz="2800" b="1" kern="1200" dirty="0"/>
                <a:t> </a:t>
              </a:r>
              <a:r>
                <a:rPr lang="es-ES" sz="2800" b="1" kern="1200" dirty="0" err="1"/>
                <a:t>Standards</a:t>
              </a:r>
              <a:r>
                <a:rPr lang="es-ES" sz="2800" b="1" kern="1200" dirty="0"/>
                <a:t> </a:t>
              </a:r>
              <a:r>
                <a:rPr lang="es-ES" sz="2800" b="1" kern="1200" dirty="0" err="1"/>
                <a:t>for</a:t>
              </a:r>
              <a:r>
                <a:rPr lang="es-ES" sz="2800" b="1" dirty="0"/>
                <a:t> </a:t>
              </a:r>
              <a:r>
                <a:rPr lang="es-ES" sz="2800" b="1" kern="1200" dirty="0" err="1"/>
                <a:t>Healthcare</a:t>
              </a:r>
              <a:r>
                <a:rPr lang="es-ES" sz="2800" b="1" kern="1200" dirty="0"/>
                <a:t> </a:t>
              </a:r>
              <a:r>
                <a:rPr lang="es-ES" sz="2800" b="1" kern="1200" dirty="0" err="1"/>
                <a:t>facilities</a:t>
              </a:r>
              <a:endParaRPr lang="es-ES" sz="2800" b="1" kern="1200" dirty="0"/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9DB15397-DF37-4DFD-B518-2BDB4904F6E3}"/>
              </a:ext>
            </a:extLst>
          </p:cNvPr>
          <p:cNvSpPr/>
          <p:nvPr/>
        </p:nvSpPr>
        <p:spPr>
          <a:xfrm>
            <a:off x="1073360" y="1969738"/>
            <a:ext cx="1926554" cy="1671343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0CA8EE-0FA1-483E-8732-BB0E2F16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674" y="4122428"/>
            <a:ext cx="2238375" cy="20478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323F19-D6EB-4B71-B909-6E4B1F52D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215" y="4314264"/>
            <a:ext cx="2628900" cy="17335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D871A26-E6E7-4700-8641-5D1413CFE23C}"/>
              </a:ext>
            </a:extLst>
          </p:cNvPr>
          <p:cNvSpPr txBox="1"/>
          <p:nvPr/>
        </p:nvSpPr>
        <p:spPr>
          <a:xfrm>
            <a:off x="680545" y="202033"/>
            <a:ext cx="10830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err="1">
                <a:solidFill>
                  <a:schemeClr val="accent1"/>
                </a:solidFill>
              </a:rPr>
              <a:t>Developing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Standards</a:t>
            </a:r>
            <a:r>
              <a:rPr lang="es-ES" sz="3600" dirty="0">
                <a:solidFill>
                  <a:schemeClr val="accent1"/>
                </a:solidFill>
              </a:rPr>
              <a:t> in </a:t>
            </a:r>
            <a:r>
              <a:rPr lang="es-ES" sz="3600" dirty="0" err="1">
                <a:solidFill>
                  <a:schemeClr val="accent1"/>
                </a:solidFill>
              </a:rPr>
              <a:t>primary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care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to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guarantee</a:t>
            </a:r>
            <a:r>
              <a:rPr lang="es-ES" sz="3600" dirty="0">
                <a:solidFill>
                  <a:schemeClr val="accent1"/>
                </a:solidFill>
              </a:rPr>
              <a:t> a </a:t>
            </a:r>
            <a:r>
              <a:rPr lang="es-ES" sz="3600" dirty="0" err="1">
                <a:solidFill>
                  <a:schemeClr val="accent1"/>
                </a:solidFill>
              </a:rPr>
              <a:t>safe</a:t>
            </a:r>
            <a:r>
              <a:rPr lang="es-ES" sz="3600" dirty="0">
                <a:solidFill>
                  <a:schemeClr val="accent1"/>
                </a:solidFill>
              </a:rPr>
              <a:t> and </a:t>
            </a:r>
            <a:r>
              <a:rPr lang="es-ES" sz="3600" dirty="0" err="1">
                <a:solidFill>
                  <a:schemeClr val="accent1"/>
                </a:solidFill>
              </a:rPr>
              <a:t>quality</a:t>
            </a:r>
            <a:r>
              <a:rPr lang="es-ES" sz="3600" dirty="0">
                <a:solidFill>
                  <a:schemeClr val="accent1"/>
                </a:solidFill>
              </a:rPr>
              <a:t> </a:t>
            </a:r>
            <a:r>
              <a:rPr lang="es-ES" sz="3600" dirty="0" err="1">
                <a:solidFill>
                  <a:schemeClr val="accent1"/>
                </a:solidFill>
              </a:rPr>
              <a:t>service</a:t>
            </a:r>
            <a:r>
              <a:rPr lang="es-ES" sz="3600" dirty="0">
                <a:solidFill>
                  <a:schemeClr val="accent1"/>
                </a:solidFill>
              </a:rPr>
              <a:t>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BF1EF3D-1DC6-4F92-974A-821228F3BB4F}"/>
              </a:ext>
            </a:extLst>
          </p:cNvPr>
          <p:cNvGrpSpPr/>
          <p:nvPr/>
        </p:nvGrpSpPr>
        <p:grpSpPr>
          <a:xfrm>
            <a:off x="9211181" y="1234349"/>
            <a:ext cx="2685770" cy="4813465"/>
            <a:chOff x="8862637" y="0"/>
            <a:chExt cx="2685770" cy="481346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EECD5992-4221-4BC6-A360-C10A04367495}"/>
                </a:ext>
              </a:extLst>
            </p:cNvPr>
            <p:cNvSpPr/>
            <p:nvPr/>
          </p:nvSpPr>
          <p:spPr>
            <a:xfrm>
              <a:off x="8862637" y="0"/>
              <a:ext cx="2685770" cy="4813465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ángulo: esquinas redondeadas 4">
              <a:extLst>
                <a:ext uri="{FF2B5EF4-FFF2-40B4-BE49-F238E27FC236}">
                  <a16:creationId xmlns:a16="http://schemas.microsoft.com/office/drawing/2014/main" id="{38492852-DD3E-478B-AE38-F0CD5F564BA7}"/>
                </a:ext>
              </a:extLst>
            </p:cNvPr>
            <p:cNvSpPr txBox="1"/>
            <p:nvPr/>
          </p:nvSpPr>
          <p:spPr>
            <a:xfrm>
              <a:off x="8862637" y="1925386"/>
              <a:ext cx="2685770" cy="19253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altLang="es-ES" sz="2800" b="1" kern="1200" dirty="0" err="1">
                  <a:solidFill>
                    <a:schemeClr val="bg1"/>
                  </a:solidFill>
                  <a:latin typeface="+mn-lt"/>
                </a:rPr>
                <a:t>Measuring</a:t>
              </a:r>
              <a:r>
                <a:rPr lang="es-ES" altLang="es-ES" sz="2800" b="1" kern="12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s-ES" altLang="es-ES" sz="2800" b="1" kern="1200" dirty="0" err="1">
                  <a:solidFill>
                    <a:schemeClr val="bg1"/>
                  </a:solidFill>
                  <a:latin typeface="+mn-lt"/>
                </a:rPr>
                <a:t>quality</a:t>
              </a:r>
              <a:r>
                <a:rPr lang="es-ES" altLang="es-ES" sz="2800" b="1" kern="12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s-ES" altLang="es-ES" sz="2800" b="1" kern="1200" dirty="0" err="1">
                  <a:solidFill>
                    <a:schemeClr val="bg1"/>
                  </a:solidFill>
                  <a:latin typeface="+mn-lt"/>
                </a:rPr>
                <a:t>improvements</a:t>
              </a:r>
              <a:r>
                <a:rPr lang="es-ES" altLang="es-ES" sz="2800" b="1" kern="1200" dirty="0">
                  <a:solidFill>
                    <a:schemeClr val="bg1"/>
                  </a:solidFill>
                  <a:latin typeface="+mn-lt"/>
                </a:rPr>
                <a:t>: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altLang="es-ES" sz="2800" b="1" kern="1200" dirty="0" err="1">
                  <a:solidFill>
                    <a:schemeClr val="bg1"/>
                  </a:solidFill>
                  <a:latin typeface="+mn-lt"/>
                </a:rPr>
                <a:t>Indicators</a:t>
              </a:r>
              <a:endParaRPr lang="es-ES" altLang="es-ES" sz="2800" b="1" kern="12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4" name="Elipse 13">
            <a:extLst>
              <a:ext uri="{FF2B5EF4-FFF2-40B4-BE49-F238E27FC236}">
                <a16:creationId xmlns:a16="http://schemas.microsoft.com/office/drawing/2014/main" id="{D4717148-55CF-4408-B488-43E8BA00DD3C}"/>
              </a:ext>
            </a:extLst>
          </p:cNvPr>
          <p:cNvSpPr/>
          <p:nvPr/>
        </p:nvSpPr>
        <p:spPr>
          <a:xfrm>
            <a:off x="9712945" y="1607965"/>
            <a:ext cx="1602883" cy="1602883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9B93A7-2FD6-4467-8CD8-1FDB71F274A4}"/>
              </a:ext>
            </a:extLst>
          </p:cNvPr>
          <p:cNvSpPr txBox="1"/>
          <p:nvPr/>
        </p:nvSpPr>
        <p:spPr>
          <a:xfrm>
            <a:off x="3815256" y="2128345"/>
            <a:ext cx="51548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/>
              <a:t>National</a:t>
            </a:r>
            <a:r>
              <a:rPr lang="es-ES" sz="2800" dirty="0"/>
              <a:t> </a:t>
            </a:r>
            <a:r>
              <a:rPr lang="es-ES" sz="2800" dirty="0" err="1"/>
              <a:t>or</a:t>
            </a:r>
            <a:r>
              <a:rPr lang="es-ES" sz="2800" dirty="0"/>
              <a:t> International </a:t>
            </a:r>
            <a:r>
              <a:rPr lang="es-ES" sz="2800" dirty="0" err="1"/>
              <a:t>Acreditation</a:t>
            </a:r>
            <a:r>
              <a:rPr lang="es-ES" sz="2800" dirty="0"/>
              <a:t> </a:t>
            </a:r>
            <a:r>
              <a:rPr lang="es-ES" sz="2800" dirty="0" err="1"/>
              <a:t>Systems</a:t>
            </a:r>
            <a:r>
              <a:rPr lang="es-ES" sz="2800" dirty="0"/>
              <a:t>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Primary</a:t>
            </a:r>
            <a:r>
              <a:rPr lang="es-ES" sz="2800" dirty="0"/>
              <a:t> </a:t>
            </a:r>
            <a:r>
              <a:rPr lang="es-ES" sz="2800" dirty="0" err="1"/>
              <a:t>Care</a:t>
            </a:r>
            <a:r>
              <a:rPr lang="es-ES" sz="2800" dirty="0"/>
              <a:t> </a:t>
            </a:r>
            <a:r>
              <a:rPr lang="es-ES" sz="2800" dirty="0" err="1"/>
              <a:t>Facilities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00115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997D4A7F-CA23-4765-95D6-64834305F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7" t="16908" r="20319" b="7140"/>
          <a:stretch>
            <a:fillRect/>
          </a:stretch>
        </p:blipFill>
        <p:spPr bwMode="auto">
          <a:xfrm>
            <a:off x="3598863" y="950913"/>
            <a:ext cx="8593137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0971A98B-62FF-47C9-9940-E37A0CC4492B}"/>
              </a:ext>
            </a:extLst>
          </p:cNvPr>
          <p:cNvSpPr/>
          <p:nvPr/>
        </p:nvSpPr>
        <p:spPr>
          <a:xfrm>
            <a:off x="263525" y="271463"/>
            <a:ext cx="6840538" cy="5064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1"/>
                </a:solidFill>
                <a:cs typeface="Calibri" panose="020F0502020204030204" pitchFamily="34" charset="0"/>
              </a:rPr>
              <a:t>Improving Barriers in PHC: Safe Practices</a:t>
            </a:r>
            <a:endParaRPr lang="es-ES" sz="2800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7" name="6 Elipse">
            <a:extLst>
              <a:ext uri="{FF2B5EF4-FFF2-40B4-BE49-F238E27FC236}">
                <a16:creationId xmlns:a16="http://schemas.microsoft.com/office/drawing/2014/main" id="{20A74C41-DF6F-481F-AA8F-C086A2F085CA}"/>
              </a:ext>
            </a:extLst>
          </p:cNvPr>
          <p:cNvSpPr/>
          <p:nvPr/>
        </p:nvSpPr>
        <p:spPr>
          <a:xfrm>
            <a:off x="3094038" y="5503863"/>
            <a:ext cx="1971675" cy="10858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rgbClr val="C00000"/>
                </a:solidFill>
                <a:cs typeface="Calibri" panose="020F0502020204030204" pitchFamily="34" charset="0"/>
              </a:rPr>
              <a:t>PATIENT SAFETY INCIDENTS</a:t>
            </a:r>
          </a:p>
        </p:txBody>
      </p:sp>
      <p:sp>
        <p:nvSpPr>
          <p:cNvPr id="8" name="7 Rectángulo redondeado">
            <a:extLst>
              <a:ext uri="{FF2B5EF4-FFF2-40B4-BE49-F238E27FC236}">
                <a16:creationId xmlns:a16="http://schemas.microsoft.com/office/drawing/2014/main" id="{C26366D1-3FF0-497E-868F-0BC824C5F8B8}"/>
              </a:ext>
            </a:extLst>
          </p:cNvPr>
          <p:cNvSpPr/>
          <p:nvPr/>
        </p:nvSpPr>
        <p:spPr>
          <a:xfrm>
            <a:off x="2641600" y="950913"/>
            <a:ext cx="4103688" cy="747712"/>
          </a:xfrm>
          <a:prstGeom prst="roundRect">
            <a:avLst/>
          </a:prstGeom>
          <a:solidFill>
            <a:srgbClr val="DF17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SAFE USE OF MEDICATION</a:t>
            </a:r>
          </a:p>
        </p:txBody>
      </p:sp>
      <p:sp>
        <p:nvSpPr>
          <p:cNvPr id="9" name="8 Rectángulo redondeado">
            <a:extLst>
              <a:ext uri="{FF2B5EF4-FFF2-40B4-BE49-F238E27FC236}">
                <a16:creationId xmlns:a16="http://schemas.microsoft.com/office/drawing/2014/main" id="{ACD2C143-0407-456E-8933-1E444557BD1C}"/>
              </a:ext>
            </a:extLst>
          </p:cNvPr>
          <p:cNvSpPr/>
          <p:nvPr/>
        </p:nvSpPr>
        <p:spPr>
          <a:xfrm>
            <a:off x="6972300" y="1116012"/>
            <a:ext cx="4103687" cy="79216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PATIENT INDENTIFICATION: documents, </a:t>
            </a:r>
            <a:r>
              <a:rPr lang="fr-FR" dirty="0" err="1"/>
              <a:t>samples</a:t>
            </a:r>
            <a:r>
              <a:rPr lang="fr-FR" dirty="0"/>
              <a:t>, consultations...</a:t>
            </a:r>
          </a:p>
        </p:txBody>
      </p:sp>
      <p:sp>
        <p:nvSpPr>
          <p:cNvPr id="10" name="9 Rectángulo redondeado">
            <a:extLst>
              <a:ext uri="{FF2B5EF4-FFF2-40B4-BE49-F238E27FC236}">
                <a16:creationId xmlns:a16="http://schemas.microsoft.com/office/drawing/2014/main" id="{B039FB87-FD11-402D-A7F6-694EACF8E769}"/>
              </a:ext>
            </a:extLst>
          </p:cNvPr>
          <p:cNvSpPr/>
          <p:nvPr/>
        </p:nvSpPr>
        <p:spPr>
          <a:xfrm>
            <a:off x="7775575" y="2178050"/>
            <a:ext cx="4179888" cy="79216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Reduction of infections</a:t>
            </a:r>
          </a:p>
          <a:p>
            <a:pPr algn="ctr">
              <a:defRPr/>
            </a:pPr>
            <a:r>
              <a:rPr lang="en-US" dirty="0"/>
              <a:t>Hand hygiene/ Reduction of antibiotic resistance</a:t>
            </a:r>
            <a:endParaRPr lang="es-ES" dirty="0"/>
          </a:p>
        </p:txBody>
      </p:sp>
      <p:sp>
        <p:nvSpPr>
          <p:cNvPr id="11" name="10 Rectángulo redondeado">
            <a:extLst>
              <a:ext uri="{FF2B5EF4-FFF2-40B4-BE49-F238E27FC236}">
                <a16:creationId xmlns:a16="http://schemas.microsoft.com/office/drawing/2014/main" id="{A91E1A01-F409-47A3-9D47-F2641338AF17}"/>
              </a:ext>
            </a:extLst>
          </p:cNvPr>
          <p:cNvSpPr/>
          <p:nvPr/>
        </p:nvSpPr>
        <p:spPr>
          <a:xfrm>
            <a:off x="174626" y="4603750"/>
            <a:ext cx="3197225" cy="1085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REPORTING, ANALYSING (PSI ANALYSIS TOOLS: RCA, SIA, ...), LEARNING</a:t>
            </a:r>
            <a:endParaRPr lang="es-ES" dirty="0"/>
          </a:p>
        </p:txBody>
      </p:sp>
      <p:sp>
        <p:nvSpPr>
          <p:cNvPr id="12" name="11 Rectángulo redondeado">
            <a:extLst>
              <a:ext uri="{FF2B5EF4-FFF2-40B4-BE49-F238E27FC236}">
                <a16:creationId xmlns:a16="http://schemas.microsoft.com/office/drawing/2014/main" id="{DBF614D2-3E12-45CF-B949-FE0405764DFD}"/>
              </a:ext>
            </a:extLst>
          </p:cNvPr>
          <p:cNvSpPr/>
          <p:nvPr/>
        </p:nvSpPr>
        <p:spPr>
          <a:xfrm>
            <a:off x="7629525" y="3813175"/>
            <a:ext cx="4446588" cy="79057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PATIENT INVOLVEMENT: </a:t>
            </a:r>
          </a:p>
          <a:p>
            <a:pPr algn="ctr">
              <a:defRPr/>
            </a:pPr>
            <a:r>
              <a:rPr lang="en-US" dirty="0"/>
              <a:t>Promoting patient safety</a:t>
            </a:r>
          </a:p>
          <a:p>
            <a:pPr algn="ctr">
              <a:defRPr/>
            </a:pPr>
            <a:r>
              <a:rPr lang="en-US" dirty="0"/>
              <a:t>With shared decision-making</a:t>
            </a:r>
            <a:endParaRPr lang="es-ES" dirty="0"/>
          </a:p>
        </p:txBody>
      </p:sp>
      <p:sp>
        <p:nvSpPr>
          <p:cNvPr id="13" name="12 Rectángulo redondeado">
            <a:extLst>
              <a:ext uri="{FF2B5EF4-FFF2-40B4-BE49-F238E27FC236}">
                <a16:creationId xmlns:a16="http://schemas.microsoft.com/office/drawing/2014/main" id="{E9C3556C-DC83-4FA5-91D2-31D0187C3DAB}"/>
              </a:ext>
            </a:extLst>
          </p:cNvPr>
          <p:cNvSpPr/>
          <p:nvPr/>
        </p:nvSpPr>
        <p:spPr>
          <a:xfrm>
            <a:off x="7408863" y="5399088"/>
            <a:ext cx="4448175" cy="79216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SAFE CARE: review diagnostic criteria, list of problems, avoid pressure ulcers, falls...</a:t>
            </a:r>
            <a:endParaRPr lang="es-ES" dirty="0"/>
          </a:p>
        </p:txBody>
      </p:sp>
      <p:sp>
        <p:nvSpPr>
          <p:cNvPr id="14" name="7 Rectángulo redondeado">
            <a:extLst>
              <a:ext uri="{FF2B5EF4-FFF2-40B4-BE49-F238E27FC236}">
                <a16:creationId xmlns:a16="http://schemas.microsoft.com/office/drawing/2014/main" id="{AC30EF3B-610F-4EB7-82EE-AD94FA330318}"/>
              </a:ext>
            </a:extLst>
          </p:cNvPr>
          <p:cNvSpPr/>
          <p:nvPr/>
        </p:nvSpPr>
        <p:spPr>
          <a:xfrm>
            <a:off x="884238" y="3065463"/>
            <a:ext cx="4103687" cy="108902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TRANSITIONS OF CARE: VERIFICATION of medication and care at each transition</a:t>
            </a:r>
            <a:endParaRPr lang="es-ES" sz="2000" dirty="0"/>
          </a:p>
        </p:txBody>
      </p:sp>
      <p:sp>
        <p:nvSpPr>
          <p:cNvPr id="15" name="7 Rectángulo redondeado">
            <a:extLst>
              <a:ext uri="{FF2B5EF4-FFF2-40B4-BE49-F238E27FC236}">
                <a16:creationId xmlns:a16="http://schemas.microsoft.com/office/drawing/2014/main" id="{C7485359-BE1D-4053-A355-E69AAE313C2D}"/>
              </a:ext>
            </a:extLst>
          </p:cNvPr>
          <p:cNvSpPr/>
          <p:nvPr/>
        </p:nvSpPr>
        <p:spPr>
          <a:xfrm>
            <a:off x="346075" y="1908175"/>
            <a:ext cx="4103688" cy="749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Avoiding unnecessary interventions: overdiagnosis and overtreatment</a:t>
            </a:r>
          </a:p>
        </p:txBody>
      </p:sp>
      <p:pic>
        <p:nvPicPr>
          <p:cNvPr id="1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2F41B1D8-1360-447A-9329-B7880669D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5F913240-2CE9-488B-8ED9-64A4A813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2" t="40080" r="38310" b="16866"/>
          <a:stretch>
            <a:fillRect/>
          </a:stretch>
        </p:blipFill>
        <p:spPr bwMode="auto">
          <a:xfrm>
            <a:off x="367863" y="172528"/>
            <a:ext cx="9482538" cy="578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7D5BE619-E6A8-49DC-8B34-B7A53E188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514" y="5286200"/>
            <a:ext cx="1338571" cy="133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18F734-FB0C-4B26-8CBB-CED60F2BE758}"/>
              </a:ext>
            </a:extLst>
          </p:cNvPr>
          <p:cNvSpPr txBox="1"/>
          <p:nvPr/>
        </p:nvSpPr>
        <p:spPr>
          <a:xfrm>
            <a:off x="2812211" y="4251360"/>
            <a:ext cx="85415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“Technical Series on Safer Primary Care”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b="1" dirty="0">
                <a:solidFill>
                  <a:schemeClr val="accent1"/>
                </a:solidFill>
              </a:rPr>
              <a:t>aiming at raising awareness about the underlying causes of safety incidents and consequences of unsafe primary care.</a:t>
            </a:r>
            <a:endParaRPr lang="es-ES" sz="2400" b="1" dirty="0">
              <a:solidFill>
                <a:schemeClr val="accent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A08DF9E-BECC-44D7-A21C-B0A25524B01B}"/>
              </a:ext>
            </a:extLst>
          </p:cNvPr>
          <p:cNvSpPr txBox="1"/>
          <p:nvPr/>
        </p:nvSpPr>
        <p:spPr>
          <a:xfrm>
            <a:off x="2225616" y="6148222"/>
            <a:ext cx="81347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https://www.who.int/patientsafety/topics/primary-care/technical_series/en</a:t>
            </a:r>
          </a:p>
        </p:txBody>
      </p:sp>
      <p:pic>
        <p:nvPicPr>
          <p:cNvPr id="11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FF00669F-2905-41C2-9C1D-0D2C407BF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882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afer Healthcare: Strategies for the Real World (English Edition) eBook:  Vincent, Charles, Amalberti, René: Amazon.es: Tienda Kindle">
            <a:extLst>
              <a:ext uri="{FF2B5EF4-FFF2-40B4-BE49-F238E27FC236}">
                <a16:creationId xmlns:a16="http://schemas.microsoft.com/office/drawing/2014/main" id="{56F1A419-61DD-4754-AA8F-FCD467F94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6606" y="1021839"/>
            <a:ext cx="369385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0D774A-88E6-4F4B-83F1-2CD09A03C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744" y="1021839"/>
            <a:ext cx="4178299" cy="55710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994994A-9749-468F-BB00-5BEA46298F8C}"/>
              </a:ext>
            </a:extLst>
          </p:cNvPr>
          <p:cNvSpPr txBox="1"/>
          <p:nvPr/>
        </p:nvSpPr>
        <p:spPr>
          <a:xfrm>
            <a:off x="872096" y="265095"/>
            <a:ext cx="919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1"/>
                </a:solidFill>
              </a:rPr>
              <a:t>ESSENTIAL OPEN ACCESS BOOKS ON PATIENT SAFETY </a:t>
            </a:r>
          </a:p>
        </p:txBody>
      </p:sp>
      <p:pic>
        <p:nvPicPr>
          <p:cNvPr id="5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43D2A775-7532-4931-8775-B7A7C7A9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6834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1A20B919-15A3-4AC2-9FA9-212E1E77D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677" y="2525454"/>
            <a:ext cx="4977976" cy="145599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eaLnBrk="1" hangingPunct="1"/>
            <a:r>
              <a:rPr lang="en-US" b="1" dirty="0">
                <a:solidFill>
                  <a:schemeClr val="accent1"/>
                </a:solidFill>
              </a:rPr>
              <a:t>THANK YOU </a:t>
            </a:r>
            <a:br>
              <a:rPr lang="en-US" b="1" dirty="0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MERCI BEAUCOUP</a:t>
            </a:r>
          </a:p>
        </p:txBody>
      </p:sp>
      <p:sp>
        <p:nvSpPr>
          <p:cNvPr id="75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70" name="Picture 2" descr="Logo semFYC - semFYC">
            <a:extLst>
              <a:ext uri="{FF2B5EF4-FFF2-40B4-BE49-F238E27FC236}">
                <a16:creationId xmlns:a16="http://schemas.microsoft.com/office/drawing/2014/main" id="{E5F6D450-3A42-4E8A-8838-ED1CCE886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3726" y="213398"/>
            <a:ext cx="2508230" cy="136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 descr="Un letrer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C10B6BF9-64C7-4BF5-AA90-30ED35F86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40" y="3875314"/>
            <a:ext cx="3468088" cy="2670429"/>
          </a:xfrm>
          <a:prstGeom prst="rect">
            <a:avLst/>
          </a:prstGeom>
        </p:spPr>
      </p:pic>
      <p:pic>
        <p:nvPicPr>
          <p:cNvPr id="6" name="594F3F41-1FD6-4325-BE65-4B9C93295F28" descr="AB04DF00-4516-4D35-B9D5-F9F37E8FD13B">
            <a:extLst>
              <a:ext uri="{FF2B5EF4-FFF2-40B4-BE49-F238E27FC236}">
                <a16:creationId xmlns:a16="http://schemas.microsoft.com/office/drawing/2014/main" id="{73059040-AEF2-4675-9E79-504D4577F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07" y="0"/>
            <a:ext cx="200669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01166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6607</TotalTime>
  <Words>1889</Words>
  <Application>Microsoft Office PowerPoint</Application>
  <PresentationFormat>Panorámica</PresentationFormat>
  <Paragraphs>304</Paragraphs>
  <Slides>42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53" baseType="lpstr">
      <vt:lpstr>Academy Engraved LET</vt:lpstr>
      <vt:lpstr>inherit</vt:lpstr>
      <vt:lpstr>Arial</vt:lpstr>
      <vt:lpstr>Arial</vt:lpstr>
      <vt:lpstr>Calibri</vt:lpstr>
      <vt:lpstr>Calibri Light</vt:lpstr>
      <vt:lpstr>Courier New</vt:lpstr>
      <vt:lpstr>Times New Roman</vt:lpstr>
      <vt:lpstr>Tw Cen MT</vt:lpstr>
      <vt:lpstr>Verdana</vt:lpstr>
      <vt:lpstr>Tema de Office</vt:lpstr>
      <vt:lpstr>Some key points to improve Quality and Patient Safety in Primary Care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WHO definition of Primary Health Care (PHC)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PHC increasing complexity care</vt:lpstr>
      <vt:lpstr>Presentación de PowerPoint</vt:lpstr>
      <vt:lpstr>Presentación de PowerPoint</vt:lpstr>
      <vt:lpstr>PHC Patient Safety Incidents</vt:lpstr>
      <vt:lpstr>Managing risks to improve Q and S in PHC and reduce harm to patients</vt:lpstr>
      <vt:lpstr>Presentación de PowerPoint</vt:lpstr>
      <vt:lpstr>Presentación de PowerPoint</vt:lpstr>
      <vt:lpstr> Strategies to Improving Q and S in PHC </vt:lpstr>
      <vt:lpstr>Presentación de PowerPoint</vt:lpstr>
      <vt:lpstr>Presentación de PowerPoint</vt:lpstr>
      <vt:lpstr>Presentación de PowerPoint</vt:lpstr>
      <vt:lpstr>Presentación de PowerPoint</vt:lpstr>
      <vt:lpstr>The Aftermath of No Support</vt:lpstr>
      <vt:lpstr>Presentación de PowerPoint</vt:lpstr>
      <vt:lpstr>Presentación de PowerPoint</vt:lpstr>
      <vt:lpstr>Medication Safety Resources</vt:lpstr>
      <vt:lpstr>Presentación de PowerPoint</vt:lpstr>
      <vt:lpstr>Presentación de PowerPoint</vt:lpstr>
      <vt:lpstr>Presentación de PowerPoint</vt:lpstr>
      <vt:lpstr>To promote Patient Safety culture in the Community</vt:lpstr>
      <vt:lpstr>Structure and Resources: minimum needs to work with Q and S</vt:lpstr>
      <vt:lpstr>Presentación de PowerPoint</vt:lpstr>
      <vt:lpstr>Presentación de PowerPoint</vt:lpstr>
      <vt:lpstr>Presentación de PowerPoint</vt:lpstr>
      <vt:lpstr>Presentación de PowerPoint</vt:lpstr>
      <vt:lpstr>THANK YOU   MERCI BEAUCOUP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esther.gracia1728@gmail.com</dc:creator>
  <cp:lastModifiedBy>Jorge Sanz Barajas</cp:lastModifiedBy>
  <cp:revision>576</cp:revision>
  <dcterms:created xsi:type="dcterms:W3CDTF">2020-03-31T14:44:10Z</dcterms:created>
  <dcterms:modified xsi:type="dcterms:W3CDTF">2021-09-20T18:15:33Z</dcterms:modified>
</cp:coreProperties>
</file>