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8" r:id="rId3"/>
    <p:sldId id="277" r:id="rId4"/>
    <p:sldId id="278" r:id="rId5"/>
    <p:sldId id="279" r:id="rId6"/>
    <p:sldId id="280" r:id="rId7"/>
    <p:sldId id="281" r:id="rId8"/>
    <p:sldId id="268" r:id="rId9"/>
    <p:sldId id="269" r:id="rId10"/>
    <p:sldId id="282" r:id="rId11"/>
    <p:sldId id="270" r:id="rId12"/>
    <p:sldId id="272" r:id="rId13"/>
    <p:sldId id="273" r:id="rId14"/>
    <p:sldId id="259" r:id="rId15"/>
    <p:sldId id="260" r:id="rId16"/>
    <p:sldId id="261" r:id="rId17"/>
    <p:sldId id="262" r:id="rId18"/>
    <p:sldId id="283" r:id="rId19"/>
    <p:sldId id="28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417FEE-513F-4C01-8F8B-5EB33A4D8F92}" type="datetimeFigureOut">
              <a:rPr lang="en-US" smtClean="0"/>
              <a:t>3/16/2021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09308A-3367-4D7E-8878-8C5D17EEB37B}" type="slidenum">
              <a:rPr lang="en-US" smtClean="0"/>
              <a:t>‹#›</a:t>
            </a:fld>
            <a:endParaRPr lang="en-US"/>
          </a:p>
        </p:txBody>
      </p:sp>
    </p:spTree>
    <p:extLst>
      <p:ext uri="{BB962C8B-B14F-4D97-AF65-F5344CB8AC3E}">
        <p14:creationId xmlns:p14="http://schemas.microsoft.com/office/powerpoint/2010/main" val="383822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Ro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220CE97-FC1C-4813-B513-5EDED1D441D3}" type="slidenum">
              <a:rPr lang="en-GB" smtClean="0"/>
              <a:t>6</a:t>
            </a:fld>
            <a:endParaRPr lang="en-GB"/>
          </a:p>
        </p:txBody>
      </p:sp>
    </p:spTree>
    <p:extLst>
      <p:ext uri="{BB962C8B-B14F-4D97-AF65-F5344CB8AC3E}">
        <p14:creationId xmlns:p14="http://schemas.microsoft.com/office/powerpoint/2010/main" val="3971723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a:defRPr>
                <a:solidFill>
                  <a:schemeClr val="tx1"/>
                </a:solidFill>
                <a:latin typeface="Tahoma" pitchFamily="34" charset="0"/>
              </a:defRPr>
            </a:lvl1pPr>
            <a:lvl2pPr marL="742950" indent="-285750" defTabSz="931863">
              <a:defRPr>
                <a:solidFill>
                  <a:schemeClr val="tx1"/>
                </a:solidFill>
                <a:latin typeface="Tahoma" pitchFamily="34" charset="0"/>
              </a:defRPr>
            </a:lvl2pPr>
            <a:lvl3pPr marL="1143000" indent="-228600" defTabSz="931863">
              <a:defRPr>
                <a:solidFill>
                  <a:schemeClr val="tx1"/>
                </a:solidFill>
                <a:latin typeface="Tahoma" pitchFamily="34" charset="0"/>
              </a:defRPr>
            </a:lvl3pPr>
            <a:lvl4pPr marL="1600200" indent="-228600" defTabSz="931863">
              <a:defRPr>
                <a:solidFill>
                  <a:schemeClr val="tx1"/>
                </a:solidFill>
                <a:latin typeface="Tahoma" pitchFamily="34" charset="0"/>
              </a:defRPr>
            </a:lvl4pPr>
            <a:lvl5pPr marL="2057400" indent="-228600" defTabSz="931863">
              <a:defRPr>
                <a:solidFill>
                  <a:schemeClr val="tx1"/>
                </a:solidFill>
                <a:latin typeface="Tahoma" pitchFamily="34" charset="0"/>
              </a:defRPr>
            </a:lvl5pPr>
            <a:lvl6pPr marL="2514600" indent="-228600" defTabSz="931863" eaLnBrk="0" fontAlgn="base" hangingPunct="0">
              <a:spcBef>
                <a:spcPct val="0"/>
              </a:spcBef>
              <a:spcAft>
                <a:spcPct val="0"/>
              </a:spcAft>
              <a:defRPr>
                <a:solidFill>
                  <a:schemeClr val="tx1"/>
                </a:solidFill>
                <a:latin typeface="Tahoma" pitchFamily="34" charset="0"/>
              </a:defRPr>
            </a:lvl6pPr>
            <a:lvl7pPr marL="2971800" indent="-228600" defTabSz="931863" eaLnBrk="0" fontAlgn="base" hangingPunct="0">
              <a:spcBef>
                <a:spcPct val="0"/>
              </a:spcBef>
              <a:spcAft>
                <a:spcPct val="0"/>
              </a:spcAft>
              <a:defRPr>
                <a:solidFill>
                  <a:schemeClr val="tx1"/>
                </a:solidFill>
                <a:latin typeface="Tahoma" pitchFamily="34" charset="0"/>
              </a:defRPr>
            </a:lvl7pPr>
            <a:lvl8pPr marL="3429000" indent="-228600" defTabSz="931863" eaLnBrk="0" fontAlgn="base" hangingPunct="0">
              <a:spcBef>
                <a:spcPct val="0"/>
              </a:spcBef>
              <a:spcAft>
                <a:spcPct val="0"/>
              </a:spcAft>
              <a:defRPr>
                <a:solidFill>
                  <a:schemeClr val="tx1"/>
                </a:solidFill>
                <a:latin typeface="Tahoma" pitchFamily="34" charset="0"/>
              </a:defRPr>
            </a:lvl8pPr>
            <a:lvl9pPr marL="3886200" indent="-228600" defTabSz="931863" eaLnBrk="0" fontAlgn="base" hangingPunct="0">
              <a:spcBef>
                <a:spcPct val="0"/>
              </a:spcBef>
              <a:spcAft>
                <a:spcPct val="0"/>
              </a:spcAft>
              <a:defRPr>
                <a:solidFill>
                  <a:schemeClr val="tx1"/>
                </a:solidFill>
                <a:latin typeface="Tahoma" pitchFamily="34" charset="0"/>
              </a:defRPr>
            </a:lvl9pPr>
          </a:lstStyle>
          <a:p>
            <a:pPr algn="r" eaLnBrk="1" hangingPunct="1"/>
            <a:fld id="{6DCDCFCC-064C-4EEF-AE44-9642C3BCF13A}" type="slidenum">
              <a:rPr lang="en-US" sz="1200">
                <a:latin typeface="Arial" charset="0"/>
                <a:cs typeface="Arial" charset="0"/>
              </a:rPr>
              <a:pPr algn="r" eaLnBrk="1" hangingPunct="1"/>
              <a:t>9</a:t>
            </a:fld>
            <a:endParaRPr lang="en-US" sz="1200">
              <a:latin typeface="Arial" charset="0"/>
              <a:cs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FBB0971-1B7A-443F-8AB4-9BB048C4FC25}" type="slidenum">
              <a:rPr lang="en-GB" smtClean="0"/>
              <a:pPr eaLnBrk="1" hangingPunct="1"/>
              <a:t>15</a:t>
            </a:fld>
            <a:endParaRPr lang="en-GB" smtClean="0"/>
          </a:p>
        </p:txBody>
      </p:sp>
      <p:sp>
        <p:nvSpPr>
          <p:cNvPr id="65539" name="Rectangle 2"/>
          <p:cNvSpPr>
            <a:spLocks noGrp="1" noRot="1" noChangeAspect="1" noChangeArrowheads="1" noTextEdit="1"/>
          </p:cNvSpPr>
          <p:nvPr>
            <p:ph type="sldImg"/>
          </p:nvPr>
        </p:nvSpPr>
        <p:spPr>
          <a:xfrm>
            <a:off x="879901" y="685838"/>
            <a:ext cx="5103096" cy="3429182"/>
          </a:xfrm>
          <a:ln/>
        </p:spPr>
      </p:sp>
      <p:sp>
        <p:nvSpPr>
          <p:cNvPr id="65540" name="Rectangle 3"/>
          <p:cNvSpPr>
            <a:spLocks noGrp="1" noChangeArrowheads="1"/>
          </p:cNvSpPr>
          <p:nvPr>
            <p:ph type="body" idx="1"/>
          </p:nvPr>
        </p:nvSpPr>
        <p:spPr>
          <a:xfrm>
            <a:off x="685637" y="4343144"/>
            <a:ext cx="5486727" cy="41150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275B1D6-A8D5-4F5A-A031-E10B6500A5C1}" type="slidenum">
              <a:rPr lang="en-GB" smtClean="0"/>
              <a:pPr eaLnBrk="1" hangingPunct="1"/>
              <a:t>16</a:t>
            </a:fld>
            <a:endParaRPr lang="en-GB" smtClean="0"/>
          </a:p>
        </p:txBody>
      </p:sp>
      <p:sp>
        <p:nvSpPr>
          <p:cNvPr id="64515" name="Rectangle 2"/>
          <p:cNvSpPr txBox="1">
            <a:spLocks noGrp="1" noChangeArrowheads="1"/>
          </p:cNvSpPr>
          <p:nvPr/>
        </p:nvSpPr>
        <p:spPr bwMode="auto">
          <a:xfrm>
            <a:off x="0" y="0"/>
            <a:ext cx="2971092" cy="45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71" tIns="45987" rIns="91971" bIns="45987"/>
          <a:lstStyle>
            <a:lvl1pPr defTabSz="920750" eaLnBrk="0" hangingPunct="0">
              <a:defRPr>
                <a:solidFill>
                  <a:schemeClr val="tx1"/>
                </a:solidFill>
                <a:latin typeface="Arial" charset="0"/>
                <a:cs typeface="Arial" charset="0"/>
              </a:defRPr>
            </a:lvl1pPr>
            <a:lvl2pPr marL="742950" indent="-285750" defTabSz="920750" eaLnBrk="0" hangingPunct="0">
              <a:defRPr>
                <a:solidFill>
                  <a:schemeClr val="tx1"/>
                </a:solidFill>
                <a:latin typeface="Arial" charset="0"/>
                <a:cs typeface="Arial" charset="0"/>
              </a:defRPr>
            </a:lvl2pPr>
            <a:lvl3pPr marL="1143000" indent="-228600" defTabSz="920750" eaLnBrk="0" hangingPunct="0">
              <a:defRPr>
                <a:solidFill>
                  <a:schemeClr val="tx1"/>
                </a:solidFill>
                <a:latin typeface="Arial" charset="0"/>
                <a:cs typeface="Arial" charset="0"/>
              </a:defRPr>
            </a:lvl3pPr>
            <a:lvl4pPr marL="1600200" indent="-228600" defTabSz="920750" eaLnBrk="0" hangingPunct="0">
              <a:defRPr>
                <a:solidFill>
                  <a:schemeClr val="tx1"/>
                </a:solidFill>
                <a:latin typeface="Arial" charset="0"/>
                <a:cs typeface="Arial" charset="0"/>
              </a:defRPr>
            </a:lvl4pPr>
            <a:lvl5pPr marL="2057400" indent="-228600" defTabSz="920750" eaLnBrk="0" hangingPunct="0">
              <a:defRPr>
                <a:solidFill>
                  <a:schemeClr val="tx1"/>
                </a:solidFill>
                <a:latin typeface="Arial" charset="0"/>
                <a:cs typeface="Arial" charset="0"/>
              </a:defRPr>
            </a:lvl5pPr>
            <a:lvl6pPr marL="2514600" indent="-228600" defTabSz="920750" eaLnBrk="0" fontAlgn="base" hangingPunct="0">
              <a:spcBef>
                <a:spcPct val="0"/>
              </a:spcBef>
              <a:spcAft>
                <a:spcPct val="0"/>
              </a:spcAft>
              <a:defRPr>
                <a:solidFill>
                  <a:schemeClr val="tx1"/>
                </a:solidFill>
                <a:latin typeface="Arial" charset="0"/>
                <a:cs typeface="Arial" charset="0"/>
              </a:defRPr>
            </a:lvl6pPr>
            <a:lvl7pPr marL="2971800" indent="-228600" defTabSz="920750" eaLnBrk="0" fontAlgn="base" hangingPunct="0">
              <a:spcBef>
                <a:spcPct val="0"/>
              </a:spcBef>
              <a:spcAft>
                <a:spcPct val="0"/>
              </a:spcAft>
              <a:defRPr>
                <a:solidFill>
                  <a:schemeClr val="tx1"/>
                </a:solidFill>
                <a:latin typeface="Arial" charset="0"/>
                <a:cs typeface="Arial" charset="0"/>
              </a:defRPr>
            </a:lvl7pPr>
            <a:lvl8pPr marL="3429000" indent="-228600" defTabSz="920750" eaLnBrk="0" fontAlgn="base" hangingPunct="0">
              <a:spcBef>
                <a:spcPct val="0"/>
              </a:spcBef>
              <a:spcAft>
                <a:spcPct val="0"/>
              </a:spcAft>
              <a:defRPr>
                <a:solidFill>
                  <a:schemeClr val="tx1"/>
                </a:solidFill>
                <a:latin typeface="Arial" charset="0"/>
                <a:cs typeface="Arial" charset="0"/>
              </a:defRPr>
            </a:lvl8pPr>
            <a:lvl9pPr marL="3886200" indent="-228600" defTabSz="920750" eaLnBrk="0" fontAlgn="base" hangingPunct="0">
              <a:spcBef>
                <a:spcPct val="0"/>
              </a:spcBef>
              <a:spcAft>
                <a:spcPct val="0"/>
              </a:spcAft>
              <a:defRPr>
                <a:solidFill>
                  <a:schemeClr val="tx1"/>
                </a:solidFill>
                <a:latin typeface="Arial" charset="0"/>
                <a:cs typeface="Arial" charset="0"/>
              </a:defRPr>
            </a:lvl9pPr>
          </a:lstStyle>
          <a:p>
            <a:pPr rtl="1" eaLnBrk="1" hangingPunct="1"/>
            <a:r>
              <a:rPr lang="en-GB" sz="1200"/>
              <a:t>World Health Organization</a:t>
            </a:r>
          </a:p>
        </p:txBody>
      </p:sp>
      <p:sp>
        <p:nvSpPr>
          <p:cNvPr id="64516" name="Rectangle 3"/>
          <p:cNvSpPr txBox="1">
            <a:spLocks noGrp="1" noChangeArrowheads="1"/>
          </p:cNvSpPr>
          <p:nvPr/>
        </p:nvSpPr>
        <p:spPr bwMode="auto">
          <a:xfrm>
            <a:off x="3885275" y="0"/>
            <a:ext cx="2971092" cy="45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71" tIns="45987" rIns="91971" bIns="45987"/>
          <a:lstStyle>
            <a:lvl1pPr defTabSz="920750" eaLnBrk="0" hangingPunct="0">
              <a:defRPr>
                <a:solidFill>
                  <a:schemeClr val="tx1"/>
                </a:solidFill>
                <a:latin typeface="Arial" charset="0"/>
                <a:cs typeface="Arial" charset="0"/>
              </a:defRPr>
            </a:lvl1pPr>
            <a:lvl2pPr marL="742950" indent="-285750" defTabSz="920750" eaLnBrk="0" hangingPunct="0">
              <a:defRPr>
                <a:solidFill>
                  <a:schemeClr val="tx1"/>
                </a:solidFill>
                <a:latin typeface="Arial" charset="0"/>
                <a:cs typeface="Arial" charset="0"/>
              </a:defRPr>
            </a:lvl2pPr>
            <a:lvl3pPr marL="1143000" indent="-228600" defTabSz="920750" eaLnBrk="0" hangingPunct="0">
              <a:defRPr>
                <a:solidFill>
                  <a:schemeClr val="tx1"/>
                </a:solidFill>
                <a:latin typeface="Arial" charset="0"/>
                <a:cs typeface="Arial" charset="0"/>
              </a:defRPr>
            </a:lvl3pPr>
            <a:lvl4pPr marL="1600200" indent="-228600" defTabSz="920750" eaLnBrk="0" hangingPunct="0">
              <a:defRPr>
                <a:solidFill>
                  <a:schemeClr val="tx1"/>
                </a:solidFill>
                <a:latin typeface="Arial" charset="0"/>
                <a:cs typeface="Arial" charset="0"/>
              </a:defRPr>
            </a:lvl4pPr>
            <a:lvl5pPr marL="2057400" indent="-228600" defTabSz="920750" eaLnBrk="0" hangingPunct="0">
              <a:defRPr>
                <a:solidFill>
                  <a:schemeClr val="tx1"/>
                </a:solidFill>
                <a:latin typeface="Arial" charset="0"/>
                <a:cs typeface="Arial" charset="0"/>
              </a:defRPr>
            </a:lvl5pPr>
            <a:lvl6pPr marL="2514600" indent="-228600" defTabSz="920750" eaLnBrk="0" fontAlgn="base" hangingPunct="0">
              <a:spcBef>
                <a:spcPct val="0"/>
              </a:spcBef>
              <a:spcAft>
                <a:spcPct val="0"/>
              </a:spcAft>
              <a:defRPr>
                <a:solidFill>
                  <a:schemeClr val="tx1"/>
                </a:solidFill>
                <a:latin typeface="Arial" charset="0"/>
                <a:cs typeface="Arial" charset="0"/>
              </a:defRPr>
            </a:lvl6pPr>
            <a:lvl7pPr marL="2971800" indent="-228600" defTabSz="920750" eaLnBrk="0" fontAlgn="base" hangingPunct="0">
              <a:spcBef>
                <a:spcPct val="0"/>
              </a:spcBef>
              <a:spcAft>
                <a:spcPct val="0"/>
              </a:spcAft>
              <a:defRPr>
                <a:solidFill>
                  <a:schemeClr val="tx1"/>
                </a:solidFill>
                <a:latin typeface="Arial" charset="0"/>
                <a:cs typeface="Arial" charset="0"/>
              </a:defRPr>
            </a:lvl7pPr>
            <a:lvl8pPr marL="3429000" indent="-228600" defTabSz="920750" eaLnBrk="0" fontAlgn="base" hangingPunct="0">
              <a:spcBef>
                <a:spcPct val="0"/>
              </a:spcBef>
              <a:spcAft>
                <a:spcPct val="0"/>
              </a:spcAft>
              <a:defRPr>
                <a:solidFill>
                  <a:schemeClr val="tx1"/>
                </a:solidFill>
                <a:latin typeface="Arial" charset="0"/>
                <a:cs typeface="Arial" charset="0"/>
              </a:defRPr>
            </a:lvl8pPr>
            <a:lvl9pPr marL="3886200" indent="-228600" defTabSz="920750" eaLnBrk="0" fontAlgn="base" hangingPunct="0">
              <a:spcBef>
                <a:spcPct val="0"/>
              </a:spcBef>
              <a:spcAft>
                <a:spcPct val="0"/>
              </a:spcAft>
              <a:defRPr>
                <a:solidFill>
                  <a:schemeClr val="tx1"/>
                </a:solidFill>
                <a:latin typeface="Arial" charset="0"/>
                <a:cs typeface="Arial" charset="0"/>
              </a:defRPr>
            </a:lvl9pPr>
          </a:lstStyle>
          <a:p>
            <a:pPr algn="r" rtl="1" eaLnBrk="1" hangingPunct="1"/>
            <a:fld id="{5975F8CF-D349-4E36-8537-49467CB2A1E2}" type="datetime3">
              <a:rPr lang="en-GB" sz="1200"/>
              <a:pPr algn="r" rtl="1" eaLnBrk="1" hangingPunct="1"/>
              <a:t>16 March, 2021</a:t>
            </a:fld>
            <a:endParaRPr lang="en-GB" sz="1200"/>
          </a:p>
        </p:txBody>
      </p:sp>
      <p:sp>
        <p:nvSpPr>
          <p:cNvPr id="64517" name="Rectangle 7"/>
          <p:cNvSpPr txBox="1">
            <a:spLocks noGrp="1" noChangeArrowheads="1"/>
          </p:cNvSpPr>
          <p:nvPr/>
        </p:nvSpPr>
        <p:spPr bwMode="auto">
          <a:xfrm>
            <a:off x="3885275" y="8686288"/>
            <a:ext cx="2971092" cy="45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71" tIns="45987" rIns="91971" bIns="45987" anchor="b"/>
          <a:lstStyle>
            <a:lvl1pPr defTabSz="920750" eaLnBrk="0" hangingPunct="0">
              <a:defRPr>
                <a:solidFill>
                  <a:schemeClr val="tx1"/>
                </a:solidFill>
                <a:latin typeface="Arial" charset="0"/>
                <a:cs typeface="Arial" charset="0"/>
              </a:defRPr>
            </a:lvl1pPr>
            <a:lvl2pPr marL="742950" indent="-285750" defTabSz="920750" eaLnBrk="0" hangingPunct="0">
              <a:defRPr>
                <a:solidFill>
                  <a:schemeClr val="tx1"/>
                </a:solidFill>
                <a:latin typeface="Arial" charset="0"/>
                <a:cs typeface="Arial" charset="0"/>
              </a:defRPr>
            </a:lvl2pPr>
            <a:lvl3pPr marL="1143000" indent="-228600" defTabSz="920750" eaLnBrk="0" hangingPunct="0">
              <a:defRPr>
                <a:solidFill>
                  <a:schemeClr val="tx1"/>
                </a:solidFill>
                <a:latin typeface="Arial" charset="0"/>
                <a:cs typeface="Arial" charset="0"/>
              </a:defRPr>
            </a:lvl3pPr>
            <a:lvl4pPr marL="1600200" indent="-228600" defTabSz="920750" eaLnBrk="0" hangingPunct="0">
              <a:defRPr>
                <a:solidFill>
                  <a:schemeClr val="tx1"/>
                </a:solidFill>
                <a:latin typeface="Arial" charset="0"/>
                <a:cs typeface="Arial" charset="0"/>
              </a:defRPr>
            </a:lvl4pPr>
            <a:lvl5pPr marL="2057400" indent="-228600" defTabSz="920750" eaLnBrk="0" hangingPunct="0">
              <a:defRPr>
                <a:solidFill>
                  <a:schemeClr val="tx1"/>
                </a:solidFill>
                <a:latin typeface="Arial" charset="0"/>
                <a:cs typeface="Arial" charset="0"/>
              </a:defRPr>
            </a:lvl5pPr>
            <a:lvl6pPr marL="2514600" indent="-228600" defTabSz="920750" eaLnBrk="0" fontAlgn="base" hangingPunct="0">
              <a:spcBef>
                <a:spcPct val="0"/>
              </a:spcBef>
              <a:spcAft>
                <a:spcPct val="0"/>
              </a:spcAft>
              <a:defRPr>
                <a:solidFill>
                  <a:schemeClr val="tx1"/>
                </a:solidFill>
                <a:latin typeface="Arial" charset="0"/>
                <a:cs typeface="Arial" charset="0"/>
              </a:defRPr>
            </a:lvl6pPr>
            <a:lvl7pPr marL="2971800" indent="-228600" defTabSz="920750" eaLnBrk="0" fontAlgn="base" hangingPunct="0">
              <a:spcBef>
                <a:spcPct val="0"/>
              </a:spcBef>
              <a:spcAft>
                <a:spcPct val="0"/>
              </a:spcAft>
              <a:defRPr>
                <a:solidFill>
                  <a:schemeClr val="tx1"/>
                </a:solidFill>
                <a:latin typeface="Arial" charset="0"/>
                <a:cs typeface="Arial" charset="0"/>
              </a:defRPr>
            </a:lvl7pPr>
            <a:lvl8pPr marL="3429000" indent="-228600" defTabSz="920750" eaLnBrk="0" fontAlgn="base" hangingPunct="0">
              <a:spcBef>
                <a:spcPct val="0"/>
              </a:spcBef>
              <a:spcAft>
                <a:spcPct val="0"/>
              </a:spcAft>
              <a:defRPr>
                <a:solidFill>
                  <a:schemeClr val="tx1"/>
                </a:solidFill>
                <a:latin typeface="Arial" charset="0"/>
                <a:cs typeface="Arial" charset="0"/>
              </a:defRPr>
            </a:lvl8pPr>
            <a:lvl9pPr marL="3886200" indent="-228600" defTabSz="920750" eaLnBrk="0" fontAlgn="base" hangingPunct="0">
              <a:spcBef>
                <a:spcPct val="0"/>
              </a:spcBef>
              <a:spcAft>
                <a:spcPct val="0"/>
              </a:spcAft>
              <a:defRPr>
                <a:solidFill>
                  <a:schemeClr val="tx1"/>
                </a:solidFill>
                <a:latin typeface="Arial" charset="0"/>
                <a:cs typeface="Arial" charset="0"/>
              </a:defRPr>
            </a:lvl9pPr>
          </a:lstStyle>
          <a:p>
            <a:pPr algn="r" rtl="1" eaLnBrk="1" hangingPunct="1"/>
            <a:fld id="{A4229FB0-A4F7-4D26-906A-F267E323DBFB}" type="slidenum">
              <a:rPr lang="en-GB" sz="1200"/>
              <a:pPr algn="r" rtl="1" eaLnBrk="1" hangingPunct="1"/>
              <a:t>16</a:t>
            </a:fld>
            <a:endParaRPr lang="en-GB" sz="1200"/>
          </a:p>
        </p:txBody>
      </p:sp>
      <p:sp>
        <p:nvSpPr>
          <p:cNvPr id="64518" name="Rectangle 2"/>
          <p:cNvSpPr>
            <a:spLocks noGrp="1" noRot="1" noChangeAspect="1" noChangeArrowheads="1" noTextEdit="1"/>
          </p:cNvSpPr>
          <p:nvPr>
            <p:ph type="sldImg"/>
          </p:nvPr>
        </p:nvSpPr>
        <p:spPr>
          <a:xfrm>
            <a:off x="878268" y="685838"/>
            <a:ext cx="5103096" cy="3429182"/>
          </a:xfrm>
          <a:ln/>
        </p:spPr>
      </p:sp>
      <p:sp>
        <p:nvSpPr>
          <p:cNvPr id="64519" name="Rectangle 3"/>
          <p:cNvSpPr>
            <a:spLocks noGrp="1" noChangeArrowheads="1"/>
          </p:cNvSpPr>
          <p:nvPr>
            <p:ph type="body" idx="1"/>
          </p:nvPr>
        </p:nvSpPr>
        <p:spPr>
          <a:xfrm>
            <a:off x="685637" y="4343144"/>
            <a:ext cx="5486727" cy="41150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71" tIns="45987" rIns="91971" bIns="45987"/>
          <a:lstStyle/>
          <a:p>
            <a:pPr eaLnBrk="1" hangingPunct="1"/>
            <a:r>
              <a:rPr lang="en-US" smtClean="0"/>
              <a:t>The guiding framework of the initiative has been based on three pillars: </a:t>
            </a:r>
          </a:p>
          <a:p>
            <a:pPr eaLnBrk="1" hangingPunct="1"/>
            <a:endParaRPr lang="en-US" smtClean="0"/>
          </a:p>
          <a:p>
            <a:pPr eaLnBrk="1" hangingPunct="1">
              <a:buFontTx/>
              <a:buChar char="-"/>
            </a:pPr>
            <a:r>
              <a:rPr lang="en-US" smtClean="0"/>
              <a:t>A deliberate choice to serve  population health needs and expectations; in other words design the initiative to be responsive to the actual and evidence based needs of the communities </a:t>
            </a:r>
          </a:p>
          <a:p>
            <a:pPr eaLnBrk="1" hangingPunct="1">
              <a:buFontTx/>
              <a:buChar char="-"/>
            </a:pPr>
            <a:r>
              <a:rPr lang="en-US" smtClean="0"/>
              <a:t>An imperative to reform the education systems in a way to address the quantity of health professional, their competence, and the relevance of the knowledge and skills to health needs of the community they serve and to the system where they work. </a:t>
            </a:r>
          </a:p>
          <a:p>
            <a:pPr eaLnBrk="1" hangingPunct="1">
              <a:buFontTx/>
              <a:buChar char="-"/>
            </a:pPr>
            <a:r>
              <a:rPr lang="en-US" smtClean="0"/>
              <a:t>Inclusion of a measurement arm to the initiative through its impact on population health outcomes at large. </a:t>
            </a:r>
          </a:p>
          <a:p>
            <a:pPr eaLnBrk="1" hangingPunct="1">
              <a:buFontTx/>
              <a:buChar char="-"/>
            </a:pPr>
            <a:endParaRPr lang="en-US" smtClean="0"/>
          </a:p>
          <a:p>
            <a:pPr eaLnBrk="1" hangingPunct="1"/>
            <a:endParaRPr lang="en-US" smtClean="0"/>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1238A5-D85C-4390-B0EF-BE61475F6834}" type="slidenum">
              <a:rPr lang="en-US"/>
              <a:pPr/>
              <a:t>17</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FFDF00-66EE-46A8-B05E-8F546FF39168}"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330293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FFDF00-66EE-46A8-B05E-8F546FF39168}"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2190681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FFDF00-66EE-46A8-B05E-8F546FF39168}"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1629843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FFDF00-66EE-46A8-B05E-8F546FF39168}"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2619627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FFDF00-66EE-46A8-B05E-8F546FF39168}" type="datetimeFigureOut">
              <a:rPr lang="en-US" smtClean="0"/>
              <a:t>3/16/2021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1054531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FFDF00-66EE-46A8-B05E-8F546FF39168}" type="datetimeFigureOut">
              <a:rPr lang="en-US" smtClean="0"/>
              <a:t>3/16/2021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864306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FDF00-66EE-46A8-B05E-8F546FF39168}" type="datetimeFigureOut">
              <a:rPr lang="en-US" smtClean="0"/>
              <a:t>3/16/2021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446253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FFDF00-66EE-46A8-B05E-8F546FF39168}"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3490665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FFDF00-66EE-46A8-B05E-8F546FF39168}" type="datetimeFigureOut">
              <a:rPr lang="en-US" smtClean="0"/>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3021424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FFDF00-66EE-46A8-B05E-8F546FF39168}"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397869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FFDF00-66EE-46A8-B05E-8F546FF39168}" type="datetimeFigureOut">
              <a:rPr lang="en-US" smtClean="0"/>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C6F3-CEF2-4B58-AB92-8FAD841DCED6}" type="slidenum">
              <a:rPr lang="en-US" smtClean="0"/>
              <a:t>‹#›</a:t>
            </a:fld>
            <a:endParaRPr lang="en-US"/>
          </a:p>
        </p:txBody>
      </p:sp>
    </p:spTree>
    <p:extLst>
      <p:ext uri="{BB962C8B-B14F-4D97-AF65-F5344CB8AC3E}">
        <p14:creationId xmlns:p14="http://schemas.microsoft.com/office/powerpoint/2010/main" val="833419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FFDF00-66EE-46A8-B05E-8F546FF39168}" type="datetimeFigureOut">
              <a:rPr lang="en-US" smtClean="0"/>
              <a:t>3/16/2021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0C6F3-CEF2-4B58-AB92-8FAD841DCED6}" type="slidenum">
              <a:rPr lang="en-US" smtClean="0"/>
              <a:t>‹#›</a:t>
            </a:fld>
            <a:endParaRPr lang="en-US"/>
          </a:p>
        </p:txBody>
      </p:sp>
    </p:spTree>
    <p:extLst>
      <p:ext uri="{BB962C8B-B14F-4D97-AF65-F5344CB8AC3E}">
        <p14:creationId xmlns:p14="http://schemas.microsoft.com/office/powerpoint/2010/main" val="2384515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1.xml"/><Relationship Id="rId7"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emf"/><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COUNTRY HWF DEVELOPMENT</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Guiding Principles &amp; Frameworks</a:t>
            </a:r>
          </a:p>
          <a:p>
            <a:r>
              <a:rPr lang="en-US" dirty="0" smtClean="0"/>
              <a:t>Francis Omaswa</a:t>
            </a:r>
          </a:p>
          <a:p>
            <a:r>
              <a:rPr lang="en-US" dirty="0" smtClean="0"/>
              <a:t>Afro PHC Workshop</a:t>
            </a:r>
            <a:endParaRPr lang="en-US" dirty="0" smtClean="0"/>
          </a:p>
          <a:p>
            <a:r>
              <a:rPr lang="en-US" dirty="0" smtClean="0"/>
              <a:t>16 March, 2021</a:t>
            </a:r>
            <a:endParaRPr lang="en-US" dirty="0"/>
          </a:p>
        </p:txBody>
      </p:sp>
    </p:spTree>
    <p:extLst>
      <p:ext uri="{BB962C8B-B14F-4D97-AF65-F5344CB8AC3E}">
        <p14:creationId xmlns:p14="http://schemas.microsoft.com/office/powerpoint/2010/main" val="372150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idx="4294967295"/>
          </p:nvPr>
        </p:nvSpPr>
        <p:spPr>
          <a:xfrm>
            <a:off x="179388" y="0"/>
            <a:ext cx="8785225" cy="1295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sz="4000" smtClean="0">
                <a:effectLst/>
              </a:rPr>
              <a:t> </a:t>
            </a:r>
            <a:endParaRPr lang="en-US" sz="4000" smtClean="0">
              <a:effectLst/>
            </a:endParaRPr>
          </a:p>
        </p:txBody>
      </p:sp>
      <p:sp>
        <p:nvSpPr>
          <p:cNvPr id="118787" name="Rectangle 3"/>
          <p:cNvSpPr>
            <a:spLocks noGrp="1" noChangeArrowheads="1"/>
          </p:cNvSpPr>
          <p:nvPr>
            <p:ph type="body" idx="4294967295"/>
          </p:nvPr>
        </p:nvSpPr>
        <p:spPr>
          <a:xfrm>
            <a:off x="3495098" y="2209800"/>
            <a:ext cx="5111750"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0" indent="0" eaLnBrk="1" hangingPunct="1">
              <a:buFont typeface="Wingdings" pitchFamily="2" charset="2"/>
              <a:buNone/>
            </a:pPr>
            <a:endParaRPr lang="en-GB" sz="3600" i="1" smtClean="0">
              <a:effectLst/>
              <a:latin typeface="Times New Roman" pitchFamily="18" charset="0"/>
              <a:cs typeface="Times New Roman" pitchFamily="18" charset="0"/>
            </a:endParaRPr>
          </a:p>
          <a:p>
            <a:pPr marL="0" indent="0" eaLnBrk="1" hangingPunct="1">
              <a:buFont typeface="Wingdings" pitchFamily="2" charset="2"/>
              <a:buNone/>
            </a:pPr>
            <a:r>
              <a:rPr lang="en-GB" sz="3600" i="1" smtClean="0">
                <a:effectLst/>
                <a:latin typeface="Times New Roman" pitchFamily="18" charset="0"/>
                <a:cs typeface="Times New Roman" pitchFamily="18" charset="0"/>
              </a:rPr>
              <a:t>"To ensure access to a motivated, skilled &amp; supported health worker by every person, in every village, everywhere."</a:t>
            </a:r>
          </a:p>
        </p:txBody>
      </p:sp>
      <p:pic>
        <p:nvPicPr>
          <p:cNvPr id="118788" name="Picture 4" descr="dg_Lee_150pi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9138"/>
            <a:ext cx="2894012"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Rectangle 5"/>
          <p:cNvSpPr>
            <a:spLocks noChangeArrowheads="1"/>
          </p:cNvSpPr>
          <p:nvPr/>
        </p:nvSpPr>
        <p:spPr bwMode="auto">
          <a:xfrm>
            <a:off x="6050973" y="5562600"/>
            <a:ext cx="26289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r>
              <a:rPr lang="en-US" sz="1600" i="1" dirty="0" err="1">
                <a:latin typeface="Arial Narrow" pitchFamily="34" charset="0"/>
                <a:cs typeface="Arial" charset="0"/>
              </a:rPr>
              <a:t>Dr</a:t>
            </a:r>
            <a:r>
              <a:rPr lang="en-US" sz="1600" i="1" dirty="0">
                <a:latin typeface="Arial Narrow" pitchFamily="34" charset="0"/>
                <a:cs typeface="Arial" charset="0"/>
              </a:rPr>
              <a:t> LEE Jong-</a:t>
            </a:r>
            <a:r>
              <a:rPr lang="en-US" sz="1600" i="1" dirty="0" err="1">
                <a:latin typeface="Arial Narrow" pitchFamily="34" charset="0"/>
                <a:cs typeface="Arial" charset="0"/>
              </a:rPr>
              <a:t>wook</a:t>
            </a:r>
            <a:r>
              <a:rPr lang="en-US" sz="1600" i="1" dirty="0">
                <a:latin typeface="Arial Narrow" pitchFamily="34" charset="0"/>
                <a:cs typeface="Arial" charset="0"/>
              </a:rPr>
              <a:t>, 1945-2006</a:t>
            </a:r>
          </a:p>
          <a:p>
            <a:pPr eaLnBrk="1" hangingPunct="1"/>
            <a:r>
              <a:rPr lang="en-US" sz="1600" i="1" dirty="0">
                <a:latin typeface="Arial Narrow" pitchFamily="34" charset="0"/>
                <a:cs typeface="Arial" charset="0"/>
              </a:rPr>
              <a:t>WHO Director-General</a:t>
            </a:r>
          </a:p>
        </p:txBody>
      </p:sp>
      <p:sp>
        <p:nvSpPr>
          <p:cNvPr id="14344" name="Rectangle 8"/>
          <p:cNvSpPr>
            <a:spLocks noChangeArrowheads="1"/>
          </p:cNvSpPr>
          <p:nvPr/>
        </p:nvSpPr>
        <p:spPr bwMode="auto">
          <a:xfrm>
            <a:off x="457200" y="274638"/>
            <a:ext cx="8229600" cy="1143000"/>
          </a:xfrm>
          <a:prstGeom prst="rect">
            <a:avLst/>
          </a:prstGeom>
          <a:noFill/>
          <a:ln w="9525">
            <a:noFill/>
            <a:miter lim="800000"/>
            <a:headEnd/>
            <a:tailEnd/>
          </a:ln>
          <a:effectLst/>
        </p:spPr>
        <p:txBody>
          <a:bodyPr anchor="ctr"/>
          <a:lstStyle/>
          <a:p>
            <a:pPr algn="ctr" eaLnBrk="1" hangingPunct="1">
              <a:defRPr/>
            </a:pPr>
            <a:r>
              <a:rPr lang="en-GB" sz="2400" b="1">
                <a:solidFill>
                  <a:srgbClr val="0695AA"/>
                </a:solidFill>
                <a:effectLst>
                  <a:outerShdw blurRad="38100" dist="38100" dir="2700000" algn="tl">
                    <a:srgbClr val="C0C0C0"/>
                  </a:outerShdw>
                </a:effectLst>
                <a:latin typeface="Arial" charset="0"/>
                <a:cs typeface="Arial" charset="0"/>
              </a:rPr>
              <a:t>Health Workers for All and All for Health Workers</a:t>
            </a:r>
          </a:p>
        </p:txBody>
      </p:sp>
    </p:spTree>
    <p:extLst>
      <p:ext uri="{BB962C8B-B14F-4D97-AF65-F5344CB8AC3E}">
        <p14:creationId xmlns:p14="http://schemas.microsoft.com/office/powerpoint/2010/main" val="112726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a:effectLst>
                  <a:outerShdw blurRad="38100" dist="38100" dir="2700000" algn="tl">
                    <a:srgbClr val="C0C0C0"/>
                  </a:outerShdw>
                </a:effectLst>
              </a:rPr>
              <a:t>HRH: Global Wind of Change</a:t>
            </a:r>
          </a:p>
        </p:txBody>
      </p:sp>
      <p:sp>
        <p:nvSpPr>
          <p:cNvPr id="3" name="Content Placeholder 2"/>
          <p:cNvSpPr>
            <a:spLocks noGrp="1"/>
          </p:cNvSpPr>
          <p:nvPr>
            <p:ph idx="4294967295"/>
          </p:nvPr>
        </p:nvSpPr>
        <p:spPr/>
        <p:txBody>
          <a:bodyPr/>
          <a:lstStyle/>
          <a:p>
            <a:r>
              <a:rPr lang="en-US">
                <a:effectLst>
                  <a:outerShdw blurRad="38100" dist="38100" dir="2700000" algn="tl">
                    <a:srgbClr val="C0C0C0"/>
                  </a:outerShdw>
                </a:effectLst>
              </a:rPr>
              <a:t>Neglect to a Global Movement: GHWA</a:t>
            </a:r>
          </a:p>
          <a:p>
            <a:r>
              <a:rPr lang="en-US">
                <a:effectLst>
                  <a:outerShdw blurRad="38100" dist="38100" dir="2700000" algn="tl">
                    <a:srgbClr val="C0C0C0"/>
                  </a:outerShdw>
                </a:effectLst>
              </a:rPr>
              <a:t>Milestones: African crisis, Northern professionals frustration, JLI, HLF, Oslo, WHR 2006, GHWA, KD/AGA, Bangkok</a:t>
            </a:r>
          </a:p>
          <a:p>
            <a:r>
              <a:rPr lang="en-US">
                <a:effectLst>
                  <a:outerShdw blurRad="38100" dist="38100" dir="2700000" algn="tl">
                    <a:srgbClr val="C0C0C0"/>
                  </a:outerShdw>
                </a:effectLst>
              </a:rPr>
              <a:t>Initiatives: Task Shifting, SAMMS, Commsions, Socially Accountable Medical Education, WHO Global Guidelines on Transformative Medical and Nursing Education, MEPI &amp; NEPI</a:t>
            </a:r>
          </a:p>
        </p:txBody>
      </p:sp>
    </p:spTree>
    <p:extLst>
      <p:ext uri="{BB962C8B-B14F-4D97-AF65-F5344CB8AC3E}">
        <p14:creationId xmlns:p14="http://schemas.microsoft.com/office/powerpoint/2010/main" val="3954492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sz="2000" b="1">
                <a:solidFill>
                  <a:srgbClr val="0695AA"/>
                </a:solidFill>
                <a:latin typeface="Arial" charset="0"/>
                <a:cs typeface="Arial" charset="0"/>
              </a:rPr>
              <a:t>HRH availability and impact on MDG targets</a:t>
            </a:r>
          </a:p>
        </p:txBody>
      </p:sp>
      <p:graphicFrame>
        <p:nvGraphicFramePr>
          <p:cNvPr id="6147" name="Object 3"/>
          <p:cNvGraphicFramePr>
            <a:graphicFrameLocks noChangeAspect="1"/>
          </p:cNvGraphicFramePr>
          <p:nvPr/>
        </p:nvGraphicFramePr>
        <p:xfrm>
          <a:off x="304800" y="1295400"/>
          <a:ext cx="8458200" cy="4876800"/>
        </p:xfrm>
        <a:graphic>
          <a:graphicData uri="http://schemas.openxmlformats.org/presentationml/2006/ole">
            <mc:AlternateContent xmlns:mc="http://schemas.openxmlformats.org/markup-compatibility/2006">
              <mc:Choice xmlns:v="urn:schemas-microsoft-com:vml" Requires="v">
                <p:oleObj spid="_x0000_s3075" name="Chart" r:id="rId3" imgW="6076854" imgH="3781562" progId="Excel.Chart.8">
                  <p:embed/>
                </p:oleObj>
              </mc:Choice>
              <mc:Fallback>
                <p:oleObj name="Chart" r:id="rId3" imgW="6076854" imgH="378156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95400"/>
                        <a:ext cx="8458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4516" name="Text Box 4"/>
          <p:cNvSpPr txBox="1">
            <a:spLocks noChangeArrowheads="1"/>
          </p:cNvSpPr>
          <p:nvPr/>
        </p:nvSpPr>
        <p:spPr bwMode="auto">
          <a:xfrm>
            <a:off x="822325" y="6183313"/>
            <a:ext cx="3111500" cy="304800"/>
          </a:xfrm>
          <a:prstGeom prst="rect">
            <a:avLst/>
          </a:prstGeom>
          <a:noFill/>
          <a:ln w="9525">
            <a:noFill/>
            <a:miter lim="800000"/>
            <a:headEnd/>
            <a:tailEnd/>
          </a:ln>
          <a:effectLst/>
        </p:spPr>
        <p:txBody>
          <a:bodyPr wrap="none">
            <a:spAutoFit/>
          </a:bodyPr>
          <a:lstStyle/>
          <a:p>
            <a:pPr eaLnBrk="1" hangingPunct="1">
              <a:defRPr/>
            </a:pPr>
            <a:r>
              <a:rPr lang="en-US" sz="1400">
                <a:effectLst>
                  <a:outerShdw blurRad="38100" dist="38100" dir="2700000" algn="tl">
                    <a:srgbClr val="C0C0C0"/>
                  </a:outerShdw>
                </a:effectLst>
                <a:latin typeface="Arial" charset="0"/>
                <a:cs typeface="Arial" charset="0"/>
              </a:rPr>
              <a:t>Source: Anand &amp; Barnighausen 2004</a:t>
            </a:r>
          </a:p>
        </p:txBody>
      </p:sp>
    </p:spTree>
    <p:extLst>
      <p:ext uri="{BB962C8B-B14F-4D97-AF65-F5344CB8AC3E}">
        <p14:creationId xmlns:p14="http://schemas.microsoft.com/office/powerpoint/2010/main" val="1973321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4"/>
          <p:cNvSpPr txBox="1">
            <a:spLocks noGrp="1"/>
          </p:cNvSpPr>
          <p:nvPr/>
        </p:nvSpPr>
        <p:spPr bwMode="auto">
          <a:xfrm>
            <a:off x="6553200" y="6245225"/>
            <a:ext cx="2133600" cy="476250"/>
          </a:xfrm>
          <a:prstGeom prst="rect">
            <a:avLst/>
          </a:prstGeom>
          <a:noFill/>
          <a:ln>
            <a:miter lim="800000"/>
            <a:headEnd/>
            <a:tailEnd/>
          </a:ln>
        </p:spPr>
        <p:txBody>
          <a:bodyPr anchor="b"/>
          <a:lstStyle/>
          <a:p>
            <a:pPr algn="r" eaLnBrk="1" hangingPunct="1">
              <a:defRPr/>
            </a:pPr>
            <a:fld id="{A8C1FB67-2DDA-41ED-BDB7-F68524BD8F19}" type="slidenum">
              <a:rPr lang="sv-SE" sz="1400">
                <a:effectLst>
                  <a:outerShdw blurRad="38100" dist="38100" dir="2700000" algn="tl">
                    <a:srgbClr val="000000"/>
                  </a:outerShdw>
                </a:effectLst>
                <a:latin typeface="Arial" charset="0"/>
                <a:cs typeface="Arial" charset="0"/>
              </a:rPr>
              <a:pPr algn="r" eaLnBrk="1" hangingPunct="1">
                <a:defRPr/>
              </a:pPr>
              <a:t>5</a:t>
            </a:fld>
            <a:endParaRPr lang="sv-SE" sz="1400">
              <a:effectLst>
                <a:outerShdw blurRad="38100" dist="38100" dir="2700000" algn="tl">
                  <a:srgbClr val="000000"/>
                </a:outerShdw>
              </a:effectLst>
              <a:latin typeface="Arial" charset="0"/>
              <a:cs typeface="Arial" charset="0"/>
            </a:endParaRPr>
          </a:p>
        </p:txBody>
      </p:sp>
      <p:sp>
        <p:nvSpPr>
          <p:cNvPr id="9219" name="AutoShape 2" descr="image001"/>
          <p:cNvSpPr>
            <a:spLocks noChangeAspect="1" noChangeArrowheads="1"/>
          </p:cNvSpPr>
          <p:nvPr/>
        </p:nvSpPr>
        <p:spPr bwMode="auto">
          <a:xfrm>
            <a:off x="1449388" y="1462088"/>
            <a:ext cx="56673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cs typeface="Arial" charset="0"/>
            </a:endParaRPr>
          </a:p>
        </p:txBody>
      </p:sp>
      <p:sp>
        <p:nvSpPr>
          <p:cNvPr id="9220" name="AutoShape 3" descr="image001"/>
          <p:cNvSpPr>
            <a:spLocks noChangeAspect="1" noChangeArrowheads="1"/>
          </p:cNvSpPr>
          <p:nvPr/>
        </p:nvSpPr>
        <p:spPr bwMode="auto">
          <a:xfrm>
            <a:off x="127000" y="46038"/>
            <a:ext cx="56673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cs typeface="Arial" charset="0"/>
            </a:endParaRPr>
          </a:p>
        </p:txBody>
      </p:sp>
      <p:sp>
        <p:nvSpPr>
          <p:cNvPr id="9221" name="AutoShape 4" descr="image001"/>
          <p:cNvSpPr>
            <a:spLocks noChangeAspect="1" noChangeArrowheads="1"/>
          </p:cNvSpPr>
          <p:nvPr/>
        </p:nvSpPr>
        <p:spPr bwMode="auto">
          <a:xfrm>
            <a:off x="1449388" y="1462088"/>
            <a:ext cx="56673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b="1">
              <a:latin typeface="Arial" charset="0"/>
              <a:cs typeface="Arial" charset="0"/>
            </a:endParaRPr>
          </a:p>
        </p:txBody>
      </p:sp>
      <p:graphicFrame>
        <p:nvGraphicFramePr>
          <p:cNvPr id="9222" name="Object 5"/>
          <p:cNvGraphicFramePr>
            <a:graphicFrameLocks noChangeAspect="1"/>
          </p:cNvGraphicFramePr>
          <p:nvPr/>
        </p:nvGraphicFramePr>
        <p:xfrm>
          <a:off x="1187450" y="1709738"/>
          <a:ext cx="3382963" cy="2773362"/>
        </p:xfrm>
        <a:graphic>
          <a:graphicData uri="http://schemas.openxmlformats.org/presentationml/2006/ole">
            <mc:AlternateContent xmlns:mc="http://schemas.openxmlformats.org/markup-compatibility/2006">
              <mc:Choice xmlns:v="urn:schemas-microsoft-com:vml" Requires="v">
                <p:oleObj spid="_x0000_s4100" name="Chart" r:id="rId4" imgW="2752725" imgH="2257425" progId="MSGraph.Chart.8">
                  <p:embed/>
                </p:oleObj>
              </mc:Choice>
              <mc:Fallback>
                <p:oleObj name="Chart" r:id="rId4" imgW="2752725" imgH="2257425" progId="MSGraph.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1709738"/>
                        <a:ext cx="33829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3"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GB">
              <a:latin typeface="Arial" charset="0"/>
              <a:cs typeface="Arial" charset="0"/>
            </a:endParaRPr>
          </a:p>
        </p:txBody>
      </p:sp>
      <p:sp>
        <p:nvSpPr>
          <p:cNvPr id="9224" name="Rectangle 7"/>
          <p:cNvSpPr>
            <a:spLocks noChangeArrowheads="1"/>
          </p:cNvSpPr>
          <p:nvPr/>
        </p:nvSpPr>
        <p:spPr bwMode="auto">
          <a:xfrm>
            <a:off x="0" y="0"/>
            <a:ext cx="28067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endParaRPr lang="en-US">
              <a:cs typeface="Arial" charset="0"/>
            </a:endParaRPr>
          </a:p>
        </p:txBody>
      </p:sp>
      <p:sp>
        <p:nvSpPr>
          <p:cNvPr id="9225" name="Rectangle 8"/>
          <p:cNvSpPr>
            <a:spLocks noChangeArrowheads="1"/>
          </p:cNvSpPr>
          <p:nvPr/>
        </p:nvSpPr>
        <p:spPr bwMode="auto">
          <a:xfrm>
            <a:off x="0" y="0"/>
            <a:ext cx="26463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endParaRPr lang="en-US">
              <a:cs typeface="Arial" charset="0"/>
            </a:endParaRPr>
          </a:p>
        </p:txBody>
      </p:sp>
      <p:graphicFrame>
        <p:nvGraphicFramePr>
          <p:cNvPr id="96265" name="Group 9"/>
          <p:cNvGraphicFramePr>
            <a:graphicFrameLocks noGrp="1"/>
          </p:cNvGraphicFramePr>
          <p:nvPr/>
        </p:nvGraphicFramePr>
        <p:xfrm>
          <a:off x="1187450" y="1773238"/>
          <a:ext cx="6696075" cy="3384550"/>
        </p:xfrm>
        <a:graphic>
          <a:graphicData uri="http://schemas.openxmlformats.org/drawingml/2006/table">
            <a:tbl>
              <a:tblPr/>
              <a:tblGrid>
                <a:gridCol w="3240088"/>
                <a:gridCol w="3455987"/>
              </a:tblGrid>
              <a:tr h="3384550">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itchFamily="2" charset="2"/>
                        <a:buNone/>
                        <a:tabLst/>
                      </a:pPr>
                      <a:endParaRPr kumimoji="0" lang="en-GB" sz="36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itchFamily="2" charset="2"/>
                        <a:buNone/>
                        <a:tabLst/>
                      </a:pPr>
                      <a:endParaRPr kumimoji="0" lang="en-GB" sz="28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234" name="Rectangle 17"/>
          <p:cNvSpPr>
            <a:spLocks noChangeArrowheads="1"/>
          </p:cNvSpPr>
          <p:nvPr/>
        </p:nvSpPr>
        <p:spPr bwMode="auto">
          <a:xfrm>
            <a:off x="0" y="1662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GB">
              <a:latin typeface="Arial" charset="0"/>
              <a:cs typeface="Arial" charset="0"/>
            </a:endParaRPr>
          </a:p>
        </p:txBody>
      </p:sp>
      <p:graphicFrame>
        <p:nvGraphicFramePr>
          <p:cNvPr id="9235" name="Object 18"/>
          <p:cNvGraphicFramePr>
            <a:graphicFrameLocks noChangeAspect="1"/>
          </p:cNvGraphicFramePr>
          <p:nvPr>
            <p:ph idx="4294967295"/>
          </p:nvPr>
        </p:nvGraphicFramePr>
        <p:xfrm>
          <a:off x="4427538" y="1608138"/>
          <a:ext cx="3600450" cy="2841625"/>
        </p:xfrm>
        <a:graphic>
          <a:graphicData uri="http://schemas.openxmlformats.org/presentationml/2006/ole">
            <mc:AlternateContent xmlns:mc="http://schemas.openxmlformats.org/markup-compatibility/2006">
              <mc:Choice xmlns:v="urn:schemas-microsoft-com:vml" Requires="v">
                <p:oleObj spid="_x0000_s4101" name="Chart" r:id="rId6" imgW="2743200" imgH="1981200" progId="MSGraph.Chart.8">
                  <p:embed/>
                </p:oleObj>
              </mc:Choice>
              <mc:Fallback>
                <p:oleObj name="Chart" r:id="rId6" imgW="2743200" imgH="1981200" progId="MSGraph.Char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38" y="1608138"/>
                        <a:ext cx="3600450" cy="284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6275" name="Rectangle 19"/>
          <p:cNvSpPr>
            <a:spLocks noChangeArrowheads="1"/>
          </p:cNvSpPr>
          <p:nvPr/>
        </p:nvSpPr>
        <p:spPr bwMode="auto">
          <a:xfrm>
            <a:off x="827088" y="885825"/>
            <a:ext cx="7273925" cy="519113"/>
          </a:xfrm>
          <a:prstGeom prst="rect">
            <a:avLst/>
          </a:prstGeom>
          <a:noFill/>
          <a:ln w="9525">
            <a:noFill/>
            <a:miter lim="800000"/>
            <a:headEnd/>
            <a:tailEnd/>
          </a:ln>
          <a:effectLst/>
        </p:spPr>
        <p:txBody>
          <a:bodyPr anchor="ctr">
            <a:spAutoFit/>
          </a:bodyPr>
          <a:lstStyle/>
          <a:p>
            <a:pPr algn="ctr" eaLnBrk="1" hangingPunct="1">
              <a:defRPr/>
            </a:pPr>
            <a:r>
              <a:rPr lang="en-US" sz="2800" b="1">
                <a:solidFill>
                  <a:schemeClr val="hlink"/>
                </a:solidFill>
                <a:effectLst>
                  <a:outerShdw blurRad="38100" dist="38100" dir="2700000" algn="tl">
                    <a:srgbClr val="000000"/>
                  </a:outerShdw>
                </a:effectLst>
                <a:latin typeface="Arial" charset="0"/>
                <a:cs typeface="Arial" charset="0"/>
              </a:rPr>
              <a:t>The overwhelming burden for Africa</a:t>
            </a:r>
          </a:p>
        </p:txBody>
      </p:sp>
      <p:sp>
        <p:nvSpPr>
          <p:cNvPr id="9237" name="Text Box 20"/>
          <p:cNvSpPr txBox="1">
            <a:spLocks noChangeArrowheads="1"/>
          </p:cNvSpPr>
          <p:nvPr/>
        </p:nvSpPr>
        <p:spPr bwMode="auto">
          <a:xfrm>
            <a:off x="7793038" y="65897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en-GB">
              <a:cs typeface="Arial" charset="0"/>
            </a:endParaRPr>
          </a:p>
        </p:txBody>
      </p:sp>
      <p:sp>
        <p:nvSpPr>
          <p:cNvPr id="96277" name="Rectangle 21"/>
          <p:cNvSpPr>
            <a:spLocks noChangeArrowheads="1"/>
          </p:cNvSpPr>
          <p:nvPr/>
        </p:nvSpPr>
        <p:spPr bwMode="auto">
          <a:xfrm>
            <a:off x="1331913" y="1916113"/>
            <a:ext cx="2952750" cy="720725"/>
          </a:xfrm>
          <a:prstGeom prst="rect">
            <a:avLst/>
          </a:prstGeom>
          <a:solidFill>
            <a:schemeClr val="accent1"/>
          </a:solidFill>
          <a:ln w="9525">
            <a:solidFill>
              <a:schemeClr val="tx1"/>
            </a:solidFill>
            <a:miter lim="800000"/>
            <a:headEnd/>
            <a:tailEnd/>
          </a:ln>
          <a:effectLst/>
        </p:spPr>
        <p:txBody>
          <a:bodyPr wrap="none" anchor="ctr"/>
          <a:lstStyle/>
          <a:p>
            <a:pPr algn="ctr" eaLnBrk="1" hangingPunct="1">
              <a:defRPr/>
            </a:pPr>
            <a:r>
              <a:rPr lang="en-GB" b="1">
                <a:effectLst>
                  <a:outerShdw blurRad="38100" dist="38100" dir="2700000" algn="tl">
                    <a:srgbClr val="000000"/>
                  </a:outerShdw>
                </a:effectLst>
                <a:cs typeface="Arial" charset="0"/>
              </a:rPr>
              <a:t>Africa's share of the </a:t>
            </a:r>
          </a:p>
          <a:p>
            <a:pPr algn="ctr" eaLnBrk="1" hangingPunct="1">
              <a:defRPr/>
            </a:pPr>
            <a:r>
              <a:rPr lang="en-GB" b="1">
                <a:effectLst>
                  <a:outerShdw blurRad="38100" dist="38100" dir="2700000" algn="tl">
                    <a:srgbClr val="000000"/>
                  </a:outerShdw>
                </a:effectLst>
                <a:cs typeface="Arial" charset="0"/>
              </a:rPr>
              <a:t>global disease burden</a:t>
            </a:r>
            <a:endParaRPr lang="en-US" b="1">
              <a:effectLst>
                <a:outerShdw blurRad="38100" dist="38100" dir="2700000" algn="tl">
                  <a:srgbClr val="000000"/>
                </a:outerShdw>
              </a:effectLst>
              <a:cs typeface="Arial" charset="0"/>
            </a:endParaRPr>
          </a:p>
        </p:txBody>
      </p:sp>
      <p:sp>
        <p:nvSpPr>
          <p:cNvPr id="96278" name="Rectangle 22"/>
          <p:cNvSpPr>
            <a:spLocks noChangeArrowheads="1"/>
          </p:cNvSpPr>
          <p:nvPr/>
        </p:nvSpPr>
        <p:spPr bwMode="auto">
          <a:xfrm>
            <a:off x="4572000" y="1916113"/>
            <a:ext cx="3168650" cy="720725"/>
          </a:xfrm>
          <a:prstGeom prst="rect">
            <a:avLst/>
          </a:prstGeom>
          <a:solidFill>
            <a:schemeClr val="accent1"/>
          </a:solidFill>
          <a:ln w="9525">
            <a:solidFill>
              <a:schemeClr val="tx1"/>
            </a:solidFill>
            <a:miter lim="800000"/>
            <a:headEnd/>
            <a:tailEnd/>
          </a:ln>
          <a:effectLst/>
        </p:spPr>
        <p:txBody>
          <a:bodyPr wrap="none" anchor="ctr"/>
          <a:lstStyle/>
          <a:p>
            <a:pPr algn="ctr" eaLnBrk="1" hangingPunct="1">
              <a:defRPr/>
            </a:pPr>
            <a:r>
              <a:rPr lang="en-GB" b="1">
                <a:effectLst>
                  <a:outerShdw blurRad="38100" dist="38100" dir="2700000" algn="tl">
                    <a:srgbClr val="000000"/>
                  </a:outerShdw>
                </a:effectLst>
                <a:cs typeface="Arial" charset="0"/>
              </a:rPr>
              <a:t>Africa's share of the </a:t>
            </a:r>
          </a:p>
          <a:p>
            <a:pPr algn="ctr" eaLnBrk="1" hangingPunct="1">
              <a:defRPr/>
            </a:pPr>
            <a:r>
              <a:rPr lang="en-GB" b="1">
                <a:effectLst>
                  <a:outerShdw blurRad="38100" dist="38100" dir="2700000" algn="tl">
                    <a:srgbClr val="000000"/>
                  </a:outerShdw>
                </a:effectLst>
                <a:cs typeface="Arial" charset="0"/>
              </a:rPr>
              <a:t>world's health workforce</a:t>
            </a:r>
            <a:endParaRPr lang="en-US" b="1">
              <a:effectLst>
                <a:outerShdw blurRad="38100" dist="38100" dir="2700000" algn="tl">
                  <a:srgbClr val="000000"/>
                </a:outerShdw>
              </a:effectLst>
              <a:cs typeface="Arial" charset="0"/>
            </a:endParaRPr>
          </a:p>
        </p:txBody>
      </p:sp>
      <p:pic>
        <p:nvPicPr>
          <p:cNvPr id="9240" name="Picture 16" descr="F:\My Documents\achest.org\index_files\achest.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96200" y="5334000"/>
            <a:ext cx="12398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6860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20688"/>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rgbClr val="FFFFFF"/>
                </a:solidFill>
              </a:rPr>
              <a:t>MDG era: but words don’t always translate to action……</a:t>
            </a:r>
            <a:endParaRPr lang="en-US" sz="2800" dirty="0">
              <a:solidFill>
                <a:srgbClr val="FFFFFF"/>
              </a:solidFill>
            </a:endParaRPr>
          </a:p>
        </p:txBody>
      </p:sp>
      <p:grpSp>
        <p:nvGrpSpPr>
          <p:cNvPr id="7" name="Group 6"/>
          <p:cNvGrpSpPr/>
          <p:nvPr/>
        </p:nvGrpSpPr>
        <p:grpSpPr>
          <a:xfrm>
            <a:off x="0" y="6264696"/>
            <a:ext cx="9144000" cy="620688"/>
            <a:chOff x="-36512" y="6264696"/>
            <a:chExt cx="9180512" cy="620688"/>
          </a:xfrm>
        </p:grpSpPr>
        <p:sp>
          <p:nvSpPr>
            <p:cNvPr id="8" name="Rectangle 7"/>
            <p:cNvSpPr/>
            <p:nvPr/>
          </p:nvSpPr>
          <p:spPr>
            <a:xfrm>
              <a:off x="-36512" y="6264696"/>
              <a:ext cx="9180512" cy="62068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solidFill>
                  <a:srgbClr val="FFFFFF"/>
                </a:solidFill>
              </a:endParaRPr>
            </a:p>
          </p:txBody>
        </p:sp>
        <p:pic>
          <p:nvPicPr>
            <p:cNvPr id="9" name="Picture 8" descr="WHO-EN-BW-H"/>
            <p:cNvPicPr>
              <a:picLocks noChangeAspect="1" noChangeArrowheads="1"/>
            </p:cNvPicPr>
            <p:nvPr/>
          </p:nvPicPr>
          <p:blipFill>
            <a:blip r:embed="rId3" cstate="email">
              <a:lum contrast="12000"/>
              <a:grayscl/>
              <a:biLevel thresh="50000"/>
              <a:extLst>
                <a:ext uri="{28A0092B-C50C-407E-A947-70E740481C1C}">
                  <a14:useLocalDpi xmlns:a14="http://schemas.microsoft.com/office/drawing/2010/main"/>
                </a:ext>
              </a:extLst>
            </a:blip>
            <a:srcRect/>
            <a:stretch>
              <a:fillRect/>
            </a:stretch>
          </p:blipFill>
          <p:spPr bwMode="auto">
            <a:xfrm>
              <a:off x="7579618" y="6383163"/>
              <a:ext cx="1312862" cy="430213"/>
            </a:xfrm>
            <a:prstGeom prst="rect">
              <a:avLst/>
            </a:prstGeom>
            <a:noFill/>
            <a:ln w="9525">
              <a:noFill/>
              <a:miter lim="800000"/>
              <a:headEnd/>
              <a:tailEnd/>
            </a:ln>
          </p:spPr>
        </p:pic>
      </p:grpSp>
      <p:pic>
        <p:nvPicPr>
          <p:cNvPr id="10" name="Content Placehold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6381328"/>
            <a:ext cx="1000113" cy="432048"/>
          </a:xfrm>
          <a:prstGeom prst="rect">
            <a:avLst/>
          </a:prstGeom>
        </p:spPr>
      </p:pic>
      <p:pic>
        <p:nvPicPr>
          <p:cNvPr id="11" name="Content Placeholder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336" y="6309320"/>
            <a:ext cx="1368230" cy="431277"/>
          </a:xfrm>
          <a:prstGeom prst="rect">
            <a:avLst/>
          </a:prstGeom>
        </p:spPr>
      </p:pic>
      <p:pic>
        <p:nvPicPr>
          <p:cNvPr id="1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0528" y="1916332"/>
            <a:ext cx="10513168" cy="4248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51520" y="5888305"/>
            <a:ext cx="8676456" cy="276999"/>
          </a:xfrm>
          <a:prstGeom prst="rect">
            <a:avLst/>
          </a:prstGeom>
          <a:noFill/>
        </p:spPr>
        <p:txBody>
          <a:bodyPr wrap="square" rtlCol="0">
            <a:spAutoFit/>
          </a:bodyPr>
          <a:lstStyle/>
          <a:p>
            <a:r>
              <a:rPr lang="en-GB" sz="1200" dirty="0" smtClean="0">
                <a:latin typeface="Arial" panose="020B0604020202020204" pitchFamily="34" charset="0"/>
                <a:cs typeface="Arial" panose="020B0604020202020204" pitchFamily="34" charset="0"/>
              </a:rPr>
              <a:t>Sources: </a:t>
            </a:r>
            <a:r>
              <a:rPr lang="en-US" sz="1200" dirty="0" smtClean="0">
                <a:latin typeface="Arial" panose="020B0604020202020204" pitchFamily="34" charset="0"/>
                <a:cs typeface="Arial" panose="020B0604020202020204" pitchFamily="34" charset="0"/>
              </a:rPr>
              <a:t>WHR 2006; Global Health Observatory (2014 update)</a:t>
            </a:r>
            <a:r>
              <a:rPr lang="en-GB" sz="1200" dirty="0" smtClean="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p:txBody>
      </p:sp>
      <p:sp>
        <p:nvSpPr>
          <p:cNvPr id="15" name="Rectangle 14"/>
          <p:cNvSpPr/>
          <p:nvPr/>
        </p:nvSpPr>
        <p:spPr>
          <a:xfrm>
            <a:off x="251520" y="910461"/>
            <a:ext cx="8927976" cy="646331"/>
          </a:xfrm>
          <a:prstGeom prst="rect">
            <a:avLst/>
          </a:prstGeom>
        </p:spPr>
        <p:txBody>
          <a:bodyPr wrap="square">
            <a:spAutoFit/>
          </a:bodyPr>
          <a:lstStyle/>
          <a:p>
            <a:pPr algn="ctr"/>
            <a:r>
              <a:rPr lang="en-GB" b="1" dirty="0" smtClean="0">
                <a:latin typeface="Arial" panose="020B0604020202020204" pitchFamily="34" charset="0"/>
                <a:cs typeface="Arial" panose="020B0604020202020204" pitchFamily="34" charset="0"/>
              </a:rPr>
              <a:t>“24% burden </a:t>
            </a:r>
            <a:r>
              <a:rPr lang="en-GB" b="1" dirty="0">
                <a:latin typeface="Arial" panose="020B0604020202020204" pitchFamily="34" charset="0"/>
                <a:cs typeface="Arial" panose="020B0604020202020204" pitchFamily="34" charset="0"/>
              </a:rPr>
              <a:t>of disease, </a:t>
            </a:r>
            <a:r>
              <a:rPr lang="en-GB" b="1" dirty="0" smtClean="0">
                <a:latin typeface="Arial" panose="020B0604020202020204" pitchFamily="34" charset="0"/>
                <a:cs typeface="Arial" panose="020B0604020202020204" pitchFamily="34" charset="0"/>
              </a:rPr>
              <a:t>3% global health workforce” </a:t>
            </a:r>
          </a:p>
          <a:p>
            <a:pPr algn="ctr"/>
            <a:r>
              <a:rPr lang="en-GB" b="1" dirty="0" smtClean="0">
                <a:latin typeface="Arial" panose="020B0604020202020204" pitchFamily="34" charset="0"/>
                <a:cs typeface="Arial" panose="020B0604020202020204" pitchFamily="34" charset="0"/>
              </a:rPr>
              <a:t>(2004-2005 </a:t>
            </a:r>
            <a:r>
              <a:rPr lang="en-GB" b="1" dirty="0">
                <a:latin typeface="Arial" panose="020B0604020202020204" pitchFamily="34" charset="0"/>
                <a:cs typeface="Arial" panose="020B0604020202020204" pitchFamily="34" charset="0"/>
              </a:rPr>
              <a:t>vs 2013-2014) </a:t>
            </a:r>
          </a:p>
        </p:txBody>
      </p:sp>
      <p:sp>
        <p:nvSpPr>
          <p:cNvPr id="16" name="Oval 15"/>
          <p:cNvSpPr/>
          <p:nvPr/>
        </p:nvSpPr>
        <p:spPr>
          <a:xfrm>
            <a:off x="355532" y="2996952"/>
            <a:ext cx="64807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5004048" y="2996952"/>
            <a:ext cx="64807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7188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dirty="0" smtClean="0">
                <a:solidFill>
                  <a:schemeClr val="accent1"/>
                </a:solidFill>
              </a:rPr>
              <a:t> </a:t>
            </a:r>
            <a:r>
              <a:rPr lang="en-CA" dirty="0" smtClean="0"/>
              <a:t>Progress is Slow; Need is Growing!</a:t>
            </a:r>
            <a:r>
              <a:rPr lang="en-CA" sz="3600" dirty="0" smtClean="0"/>
              <a:t> </a:t>
            </a:r>
            <a:endParaRPr lang="en-CA" sz="3600" dirty="0"/>
          </a:p>
        </p:txBody>
      </p:sp>
      <p:sp>
        <p:nvSpPr>
          <p:cNvPr id="3" name="Content Placeholder 2"/>
          <p:cNvSpPr>
            <a:spLocks noGrp="1"/>
          </p:cNvSpPr>
          <p:nvPr>
            <p:ph idx="1"/>
          </p:nvPr>
        </p:nvSpPr>
        <p:spPr>
          <a:xfrm>
            <a:off x="461144" y="1340070"/>
            <a:ext cx="8225659" cy="4786100"/>
          </a:xfrm>
        </p:spPr>
        <p:txBody>
          <a:bodyPr>
            <a:normAutofit/>
          </a:bodyPr>
          <a:lstStyle/>
          <a:p>
            <a:pPr marL="0" indent="0">
              <a:buNone/>
            </a:pPr>
            <a:endParaRPr lang="en-CA" sz="2800" dirty="0"/>
          </a:p>
          <a:p>
            <a:pPr>
              <a:buClr>
                <a:srgbClr val="C00000"/>
              </a:buClr>
              <a:buFont typeface="Wingdings" pitchFamily="2" charset="2"/>
              <a:buChar char="§"/>
            </a:pPr>
            <a:r>
              <a:rPr lang="en-US" sz="2800" dirty="0" smtClean="0"/>
              <a:t>Weak leadership and governance of HRH</a:t>
            </a:r>
          </a:p>
          <a:p>
            <a:pPr>
              <a:buClr>
                <a:srgbClr val="C00000"/>
              </a:buClr>
              <a:buFont typeface="Wingdings" pitchFamily="2" charset="2"/>
              <a:buChar char="§"/>
            </a:pPr>
            <a:r>
              <a:rPr lang="en-US" sz="2800" dirty="0" smtClean="0"/>
              <a:t>Inadequate </a:t>
            </a:r>
            <a:r>
              <a:rPr lang="en-US" sz="2800" dirty="0"/>
              <a:t>HRH regulatory capacity</a:t>
            </a:r>
          </a:p>
          <a:p>
            <a:pPr>
              <a:buClr>
                <a:srgbClr val="C00000"/>
              </a:buClr>
              <a:buFont typeface="Wingdings" pitchFamily="2" charset="2"/>
              <a:buChar char="§"/>
            </a:pPr>
            <a:r>
              <a:rPr lang="en-US" sz="2800" dirty="0"/>
              <a:t>Weak education and training capacity</a:t>
            </a:r>
          </a:p>
          <a:p>
            <a:pPr>
              <a:buClr>
                <a:srgbClr val="C00000"/>
              </a:buClr>
              <a:buFont typeface="Wingdings" pitchFamily="2" charset="2"/>
              <a:buChar char="§"/>
            </a:pPr>
            <a:r>
              <a:rPr lang="en-US" sz="2800" dirty="0"/>
              <a:t>Inadequate utilization, retention and performance of the available health </a:t>
            </a:r>
            <a:r>
              <a:rPr lang="en-US" sz="2800" dirty="0" smtClean="0"/>
              <a:t>workforce, migration growing</a:t>
            </a:r>
            <a:endParaRPr lang="en-US" sz="2800" dirty="0"/>
          </a:p>
          <a:p>
            <a:pPr>
              <a:buClr>
                <a:srgbClr val="C00000"/>
              </a:buClr>
              <a:buFont typeface="Wingdings" pitchFamily="2" charset="2"/>
              <a:buChar char="§"/>
            </a:pPr>
            <a:r>
              <a:rPr lang="en-US" sz="2800" dirty="0"/>
              <a:t>I</a:t>
            </a:r>
            <a:r>
              <a:rPr lang="en-US" sz="2800" dirty="0" smtClean="0"/>
              <a:t>nsufficient </a:t>
            </a:r>
            <a:r>
              <a:rPr lang="en-US" sz="2800" dirty="0"/>
              <a:t>information and evidence </a:t>
            </a:r>
            <a:r>
              <a:rPr lang="en-US" sz="2800" dirty="0" smtClean="0"/>
              <a:t>base</a:t>
            </a:r>
            <a:endParaRPr lang="en-US" sz="2800" dirty="0"/>
          </a:p>
          <a:p>
            <a:pPr>
              <a:buClr>
                <a:srgbClr val="C00000"/>
              </a:buClr>
              <a:buFont typeface="Wingdings" pitchFamily="2" charset="2"/>
              <a:buChar char="§"/>
            </a:pPr>
            <a:r>
              <a:rPr lang="en-US" sz="2800" dirty="0"/>
              <a:t>Insufficient financial </a:t>
            </a:r>
            <a:r>
              <a:rPr lang="en-US" sz="2800" dirty="0" smtClean="0"/>
              <a:t>resources</a:t>
            </a:r>
            <a:endParaRPr lang="en-US" sz="2800" dirty="0"/>
          </a:p>
          <a:p>
            <a:pPr>
              <a:buClr>
                <a:srgbClr val="C00000"/>
              </a:buClr>
              <a:buFont typeface="Wingdings" pitchFamily="2" charset="2"/>
              <a:buChar char="§"/>
            </a:pPr>
            <a:r>
              <a:rPr lang="en-US" sz="2800" dirty="0"/>
              <a:t>Uncoordinated partnerships and weak </a:t>
            </a:r>
            <a:r>
              <a:rPr lang="en-US" sz="2800" dirty="0" smtClean="0"/>
              <a:t>dialogue</a:t>
            </a:r>
            <a:endParaRPr lang="en-US" sz="2800" dirty="0"/>
          </a:p>
          <a:p>
            <a:pPr>
              <a:buClr>
                <a:srgbClr val="C00000"/>
              </a:buClr>
              <a:buFont typeface="Wingdings" pitchFamily="2" charset="2"/>
              <a:buChar char="§"/>
            </a:pPr>
            <a:endParaRPr lang="en-US" dirty="0" smtClean="0"/>
          </a:p>
          <a:p>
            <a:pPr>
              <a:buClr>
                <a:srgbClr val="C00000"/>
              </a:buClr>
              <a:buFont typeface="Wingdings" pitchFamily="2" charset="2"/>
              <a:buChar char="§"/>
            </a:pPr>
            <a:endParaRPr lang="en-CA" dirty="0" smtClean="0"/>
          </a:p>
          <a:p>
            <a:pPr>
              <a:buFont typeface="Wingdings" pitchFamily="2" charset="2"/>
              <a:buChar char="§"/>
            </a:pPr>
            <a:endParaRPr lang="en-CA" dirty="0"/>
          </a:p>
        </p:txBody>
      </p:sp>
      <p:pic>
        <p:nvPicPr>
          <p:cNvPr id="11" name="Picture 10"/>
          <p:cNvPicPr>
            <a:picLocks noChangeAspect="1" noChangeArrowheads="1"/>
          </p:cNvPicPr>
          <p:nvPr/>
        </p:nvPicPr>
        <p:blipFill>
          <a:blip r:embed="rId2"/>
          <a:srcRect/>
          <a:stretch>
            <a:fillRect/>
          </a:stretch>
        </p:blipFill>
        <p:spPr bwMode="auto">
          <a:xfrm>
            <a:off x="7443787" y="6291427"/>
            <a:ext cx="1566206" cy="566573"/>
          </a:xfrm>
          <a:prstGeom prst="rect">
            <a:avLst/>
          </a:prstGeom>
          <a:noFill/>
          <a:ln w="9525">
            <a:noFill/>
            <a:miter lim="800000"/>
            <a:headEnd/>
            <a:tailEnd/>
          </a:ln>
        </p:spPr>
      </p:pic>
    </p:spTree>
    <p:extLst>
      <p:ext uri="{BB962C8B-B14F-4D97-AF65-F5344CB8AC3E}">
        <p14:creationId xmlns:p14="http://schemas.microsoft.com/office/powerpoint/2010/main" val="26581978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Grp="1" noChangeArrowheads="1"/>
          </p:cNvSpPr>
          <p:nvPr/>
        </p:nvSpPr>
        <p:spPr bwMode="auto">
          <a:xfrm>
            <a:off x="6553200" y="6245225"/>
            <a:ext cx="2133600" cy="476250"/>
          </a:xfrm>
          <a:prstGeom prst="rect">
            <a:avLst/>
          </a:prstGeom>
          <a:noFill/>
          <a:ln>
            <a:miter lim="800000"/>
            <a:headEnd/>
            <a:tailEnd/>
          </a:ln>
        </p:spPr>
        <p:txBody>
          <a:bodyPr anchor="b"/>
          <a:lstStyle/>
          <a:p>
            <a:pPr algn="r" eaLnBrk="1" hangingPunct="1">
              <a:defRPr/>
            </a:pPr>
            <a:fld id="{D61DDFA0-643F-4696-B880-4CC10DD1F474}" type="slidenum">
              <a:rPr lang="sv-SE" sz="1400">
                <a:effectLst>
                  <a:outerShdw blurRad="38100" dist="38100" dir="2700000" algn="tl">
                    <a:srgbClr val="000000"/>
                  </a:outerShdw>
                </a:effectLst>
                <a:latin typeface="Arial" charset="0"/>
                <a:cs typeface="Arial" charset="0"/>
              </a:rPr>
              <a:pPr algn="r" eaLnBrk="1" hangingPunct="1">
                <a:defRPr/>
              </a:pPr>
              <a:t>8</a:t>
            </a:fld>
            <a:endParaRPr lang="sv-SE" sz="1400">
              <a:effectLst>
                <a:outerShdw blurRad="38100" dist="38100" dir="2700000" algn="tl">
                  <a:srgbClr val="000000"/>
                </a:outerShdw>
              </a:effectLst>
              <a:latin typeface="Arial" charset="0"/>
              <a:cs typeface="Arial" charset="0"/>
            </a:endParaRPr>
          </a:p>
        </p:txBody>
      </p:sp>
      <p:sp>
        <p:nvSpPr>
          <p:cNvPr id="38914" name="Rectangle 2"/>
          <p:cNvSpPr>
            <a:spLocks noGrp="1" noChangeArrowheads="1"/>
          </p:cNvSpPr>
          <p:nvPr>
            <p:ph type="title" idx="4294967295"/>
          </p:nvPr>
        </p:nvSpPr>
        <p:spPr/>
        <p:txBody>
          <a:bodyPr>
            <a:normAutofit fontScale="90000"/>
          </a:bodyPr>
          <a:lstStyle/>
          <a:p>
            <a:pPr>
              <a:defRPr/>
            </a:pPr>
            <a:r>
              <a:rPr lang="en-GB" sz="4000" b="1" smtClean="0"/>
              <a:t>Kampala Declaration and Agenda for Global Action</a:t>
            </a:r>
            <a:endParaRPr lang="en-US" sz="4000" b="1" smtClean="0"/>
          </a:p>
        </p:txBody>
      </p:sp>
      <p:sp>
        <p:nvSpPr>
          <p:cNvPr id="24580" name="Rectangle 3"/>
          <p:cNvSpPr>
            <a:spLocks noGrp="1" noChangeArrowheads="1"/>
          </p:cNvSpPr>
          <p:nvPr>
            <p:ph type="body" idx="4294967295"/>
          </p:nvPr>
        </p:nvSpPr>
        <p:spPr>
          <a:xfrm>
            <a:off x="468313" y="1341438"/>
            <a:ext cx="82296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457200" indent="-457200">
              <a:lnSpc>
                <a:spcPct val="80000"/>
              </a:lnSpc>
              <a:buFont typeface="Wingdings" pitchFamily="2" charset="2"/>
              <a:buNone/>
            </a:pPr>
            <a:endParaRPr lang="en-AU" sz="2000" smtClean="0">
              <a:effectLst/>
            </a:endParaRPr>
          </a:p>
          <a:p>
            <a:pPr marL="457200" indent="-457200">
              <a:lnSpc>
                <a:spcPct val="80000"/>
              </a:lnSpc>
            </a:pPr>
            <a:r>
              <a:rPr lang="en-AU" sz="2400" smtClean="0">
                <a:effectLst/>
              </a:rPr>
              <a:t>Key elements:</a:t>
            </a:r>
          </a:p>
          <a:p>
            <a:pPr marL="457200" indent="-457200">
              <a:lnSpc>
                <a:spcPct val="80000"/>
              </a:lnSpc>
            </a:pPr>
            <a:endParaRPr lang="en-AU" sz="2400" smtClean="0">
              <a:effectLst/>
            </a:endParaRPr>
          </a:p>
          <a:p>
            <a:pPr marL="838200" lvl="1" indent="-381000">
              <a:lnSpc>
                <a:spcPct val="80000"/>
              </a:lnSpc>
            </a:pPr>
            <a:r>
              <a:rPr lang="en-AU" sz="2400" smtClean="0">
                <a:effectLst/>
              </a:rPr>
              <a:t>Building coherent national and global </a:t>
            </a:r>
            <a:r>
              <a:rPr lang="en-AU" sz="2400" b="1" smtClean="0">
                <a:solidFill>
                  <a:srgbClr val="0695AA"/>
                </a:solidFill>
                <a:effectLst/>
              </a:rPr>
              <a:t>leadership</a:t>
            </a:r>
            <a:r>
              <a:rPr lang="en-AU" sz="2400" smtClean="0">
                <a:effectLst/>
              </a:rPr>
              <a:t> for health workforce solutions</a:t>
            </a:r>
          </a:p>
          <a:p>
            <a:pPr marL="838200" lvl="1" indent="-381000">
              <a:lnSpc>
                <a:spcPct val="80000"/>
              </a:lnSpc>
            </a:pPr>
            <a:r>
              <a:rPr lang="en-AU" sz="2400" smtClean="0">
                <a:effectLst/>
              </a:rPr>
              <a:t>Ensuring </a:t>
            </a:r>
            <a:r>
              <a:rPr lang="en-AU" sz="2400" b="1" smtClean="0">
                <a:solidFill>
                  <a:srgbClr val="0695AA"/>
                </a:solidFill>
                <a:effectLst/>
              </a:rPr>
              <a:t>capacity</a:t>
            </a:r>
            <a:r>
              <a:rPr lang="en-AU" sz="2400" smtClean="0">
                <a:solidFill>
                  <a:srgbClr val="0695AA"/>
                </a:solidFill>
                <a:effectLst/>
              </a:rPr>
              <a:t> </a:t>
            </a:r>
            <a:r>
              <a:rPr lang="en-AU" sz="2400" smtClean="0">
                <a:effectLst/>
              </a:rPr>
              <a:t>for an informed response based on </a:t>
            </a:r>
            <a:r>
              <a:rPr lang="en-AU" sz="2400" b="1" smtClean="0">
                <a:solidFill>
                  <a:schemeClr val="hlink"/>
                </a:solidFill>
                <a:effectLst/>
              </a:rPr>
              <a:t>evidence </a:t>
            </a:r>
            <a:r>
              <a:rPr lang="en-AU" sz="2400" smtClean="0">
                <a:effectLst/>
              </a:rPr>
              <a:t>and joint learning</a:t>
            </a:r>
          </a:p>
          <a:p>
            <a:pPr marL="838200" lvl="1" indent="-381000">
              <a:lnSpc>
                <a:spcPct val="80000"/>
              </a:lnSpc>
            </a:pPr>
            <a:r>
              <a:rPr lang="en-AU" sz="2400" smtClean="0">
                <a:effectLst/>
              </a:rPr>
              <a:t>Scaling up health worker </a:t>
            </a:r>
            <a:r>
              <a:rPr lang="en-AU" sz="2400" b="1" smtClean="0">
                <a:solidFill>
                  <a:srgbClr val="0695AA"/>
                </a:solidFill>
                <a:effectLst/>
              </a:rPr>
              <a:t>education and training with needs based skill mix</a:t>
            </a:r>
          </a:p>
          <a:p>
            <a:pPr marL="838200" lvl="1" indent="-381000">
              <a:lnSpc>
                <a:spcPct val="80000"/>
              </a:lnSpc>
            </a:pPr>
            <a:r>
              <a:rPr lang="en-AU" sz="2400" b="1" smtClean="0">
                <a:solidFill>
                  <a:srgbClr val="0695AA"/>
                </a:solidFill>
                <a:effectLst/>
              </a:rPr>
              <a:t>Retaining</a:t>
            </a:r>
            <a:r>
              <a:rPr lang="en-AU" sz="2400" smtClean="0">
                <a:effectLst/>
              </a:rPr>
              <a:t> an effective, responsive and equitably distributed health workforce</a:t>
            </a:r>
          </a:p>
          <a:p>
            <a:pPr marL="838200" lvl="1" indent="-381000">
              <a:lnSpc>
                <a:spcPct val="80000"/>
              </a:lnSpc>
            </a:pPr>
            <a:r>
              <a:rPr lang="en-AU" sz="2400" smtClean="0">
                <a:effectLst/>
              </a:rPr>
              <a:t>Managing the pressures of the international health workforce market and its </a:t>
            </a:r>
            <a:r>
              <a:rPr lang="en-AU" sz="2400" b="1" smtClean="0">
                <a:solidFill>
                  <a:srgbClr val="0695AA"/>
                </a:solidFill>
                <a:effectLst/>
              </a:rPr>
              <a:t>impact on migration </a:t>
            </a:r>
          </a:p>
          <a:p>
            <a:pPr marL="838200" lvl="1" indent="-381000">
              <a:lnSpc>
                <a:spcPct val="80000"/>
              </a:lnSpc>
            </a:pPr>
            <a:r>
              <a:rPr lang="en-AU" sz="2400" smtClean="0">
                <a:effectLst/>
              </a:rPr>
              <a:t>Securing additional and more productive</a:t>
            </a:r>
            <a:r>
              <a:rPr lang="en-AU" sz="2400" b="1" smtClean="0">
                <a:effectLst/>
              </a:rPr>
              <a:t> </a:t>
            </a:r>
            <a:r>
              <a:rPr lang="en-AU" sz="2400" b="1" smtClean="0">
                <a:solidFill>
                  <a:srgbClr val="0695AA"/>
                </a:solidFill>
                <a:effectLst/>
              </a:rPr>
              <a:t>investment</a:t>
            </a:r>
            <a:r>
              <a:rPr lang="en-AU" sz="2400" b="1" smtClean="0">
                <a:effectLst/>
              </a:rPr>
              <a:t> </a:t>
            </a:r>
            <a:r>
              <a:rPr lang="en-AU" sz="2400" smtClean="0">
                <a:effectLst/>
              </a:rPr>
              <a:t>in the health workforce</a:t>
            </a:r>
          </a:p>
          <a:p>
            <a:pPr marL="838200" lvl="1" indent="-381000">
              <a:lnSpc>
                <a:spcPct val="80000"/>
              </a:lnSpc>
            </a:pPr>
            <a:endParaRPr lang="en-GB" sz="2400" smtClean="0">
              <a:effectLst/>
            </a:endParaRPr>
          </a:p>
          <a:p>
            <a:pPr marL="838200" lvl="1" indent="-381000">
              <a:lnSpc>
                <a:spcPct val="80000"/>
              </a:lnSpc>
              <a:buFontTx/>
              <a:buNone/>
            </a:pPr>
            <a:endParaRPr lang="en-US" sz="2400" smtClean="0">
              <a:effectLst/>
            </a:endParaRPr>
          </a:p>
        </p:txBody>
      </p:sp>
      <p:pic>
        <p:nvPicPr>
          <p:cNvPr id="24581" name="Picture 4" descr="F:\My Documents\achest.org\index_files\aches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5257800"/>
            <a:ext cx="139223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18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457200" y="274638"/>
            <a:ext cx="8229600" cy="922337"/>
          </a:xfrm>
        </p:spPr>
        <p:txBody>
          <a:bodyPr>
            <a:normAutofit fontScale="90000"/>
          </a:bodyPr>
          <a:lstStyle/>
          <a:p>
            <a:pPr eaLnBrk="1" hangingPunct="1">
              <a:defRPr/>
            </a:pPr>
            <a:r>
              <a:rPr lang="en-GB" b="1" smtClean="0"/>
              <a:t>Critical success factors for scaling up</a:t>
            </a:r>
            <a:endParaRPr lang="en-US" b="1" smtClean="0"/>
          </a:p>
        </p:txBody>
      </p:sp>
      <p:sp>
        <p:nvSpPr>
          <p:cNvPr id="25603" name="Rectangle 3"/>
          <p:cNvSpPr>
            <a:spLocks noGrp="1" noChangeArrowheads="1"/>
          </p:cNvSpPr>
          <p:nvPr>
            <p:ph type="body" idx="4294967295"/>
          </p:nvPr>
        </p:nvSpPr>
        <p:spPr>
          <a:xfrm>
            <a:off x="468313" y="1196975"/>
            <a:ext cx="8229600" cy="4857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Font typeface="Wingdings" pitchFamily="2" charset="2"/>
              <a:buNone/>
            </a:pPr>
            <a:endParaRPr lang="en-GB" sz="2000" b="1" smtClean="0">
              <a:effectLst/>
            </a:endParaRPr>
          </a:p>
          <a:p>
            <a:pPr eaLnBrk="1" hangingPunct="1">
              <a:lnSpc>
                <a:spcPct val="80000"/>
              </a:lnSpc>
              <a:buFont typeface="Wingdings" pitchFamily="2" charset="2"/>
              <a:buNone/>
            </a:pPr>
            <a:r>
              <a:rPr lang="en-GB" sz="2000" b="1" i="1" smtClean="0">
                <a:effectLst/>
              </a:rPr>
              <a:t>Study of GHWA Task Force on Education and Training </a:t>
            </a:r>
          </a:p>
          <a:p>
            <a:pPr eaLnBrk="1" hangingPunct="1">
              <a:lnSpc>
                <a:spcPct val="80000"/>
              </a:lnSpc>
            </a:pPr>
            <a:r>
              <a:rPr lang="en-GB" sz="1800" smtClean="0">
                <a:effectLst/>
              </a:rPr>
              <a:t>9 country experiences across regions</a:t>
            </a:r>
          </a:p>
          <a:p>
            <a:pPr lvl="1" eaLnBrk="1" hangingPunct="1">
              <a:lnSpc>
                <a:spcPct val="80000"/>
              </a:lnSpc>
            </a:pPr>
            <a:endParaRPr lang="en-GB" sz="1800" smtClean="0">
              <a:effectLst/>
            </a:endParaRPr>
          </a:p>
          <a:p>
            <a:pPr eaLnBrk="1" hangingPunct="1">
              <a:lnSpc>
                <a:spcPct val="80000"/>
              </a:lnSpc>
              <a:buFont typeface="Wingdings" pitchFamily="2" charset="2"/>
              <a:buNone/>
            </a:pPr>
            <a:r>
              <a:rPr lang="en-GB" sz="2000" b="1" smtClean="0">
                <a:effectLst/>
              </a:rPr>
              <a:t>Critical factors identified:</a:t>
            </a:r>
          </a:p>
          <a:p>
            <a:pPr eaLnBrk="1" hangingPunct="1">
              <a:lnSpc>
                <a:spcPct val="80000"/>
              </a:lnSpc>
              <a:buFont typeface="Wingdings" pitchFamily="2" charset="2"/>
              <a:buNone/>
            </a:pPr>
            <a:endParaRPr lang="en-GB" sz="2000" b="1" smtClean="0">
              <a:effectLst/>
            </a:endParaRPr>
          </a:p>
          <a:p>
            <a:pPr eaLnBrk="1" hangingPunct="1">
              <a:lnSpc>
                <a:spcPct val="80000"/>
              </a:lnSpc>
            </a:pPr>
            <a:r>
              <a:rPr lang="en-GB" sz="2000" b="1" smtClean="0">
                <a:solidFill>
                  <a:srgbClr val="0695AA"/>
                </a:solidFill>
                <a:effectLst/>
              </a:rPr>
              <a:t>Political commitment and good governance</a:t>
            </a:r>
          </a:p>
          <a:p>
            <a:pPr lvl="1" eaLnBrk="1" hangingPunct="1">
              <a:lnSpc>
                <a:spcPct val="80000"/>
              </a:lnSpc>
            </a:pPr>
            <a:r>
              <a:rPr lang="en-GB" sz="1800" smtClean="0">
                <a:effectLst/>
              </a:rPr>
              <a:t>Sustained high level support, 'one' country-led health plan, significant financial investment </a:t>
            </a:r>
            <a:br>
              <a:rPr lang="en-GB" sz="1800" smtClean="0">
                <a:effectLst/>
              </a:rPr>
            </a:br>
            <a:endParaRPr lang="en-GB" sz="1800" b="1" smtClean="0">
              <a:effectLst/>
            </a:endParaRPr>
          </a:p>
          <a:p>
            <a:pPr eaLnBrk="1" hangingPunct="1">
              <a:lnSpc>
                <a:spcPct val="80000"/>
              </a:lnSpc>
            </a:pPr>
            <a:r>
              <a:rPr lang="en-GB" sz="2000" b="1" smtClean="0">
                <a:solidFill>
                  <a:srgbClr val="0695AA"/>
                </a:solidFill>
                <a:effectLst/>
              </a:rPr>
              <a:t>Workforce planning</a:t>
            </a:r>
            <a:endParaRPr lang="en-GB" sz="2000" smtClean="0">
              <a:solidFill>
                <a:srgbClr val="0695AA"/>
              </a:solidFill>
              <a:effectLst/>
            </a:endParaRPr>
          </a:p>
          <a:p>
            <a:pPr lvl="1" eaLnBrk="1" hangingPunct="1">
              <a:lnSpc>
                <a:spcPct val="80000"/>
              </a:lnSpc>
            </a:pPr>
            <a:r>
              <a:rPr lang="en-GB" sz="1800" smtClean="0">
                <a:effectLst/>
              </a:rPr>
              <a:t>Plan long term, act short-term and update regularly, commitment to production / appropriate skill mix integrated teams, expansion of pre-service programmes</a:t>
            </a:r>
            <a:br>
              <a:rPr lang="en-GB" sz="1800" smtClean="0">
                <a:effectLst/>
              </a:rPr>
            </a:br>
            <a:endParaRPr lang="en-GB" sz="1800" b="1" smtClean="0">
              <a:effectLst/>
            </a:endParaRPr>
          </a:p>
          <a:p>
            <a:pPr eaLnBrk="1" hangingPunct="1">
              <a:lnSpc>
                <a:spcPct val="80000"/>
              </a:lnSpc>
            </a:pPr>
            <a:r>
              <a:rPr lang="en-GB" sz="2000" b="1" smtClean="0">
                <a:solidFill>
                  <a:srgbClr val="0695AA"/>
                </a:solidFill>
                <a:effectLst/>
              </a:rPr>
              <a:t>Enabling environment</a:t>
            </a:r>
            <a:endParaRPr lang="en-GB" sz="2000" smtClean="0">
              <a:solidFill>
                <a:srgbClr val="0695AA"/>
              </a:solidFill>
              <a:effectLst/>
            </a:endParaRPr>
          </a:p>
          <a:p>
            <a:pPr lvl="1" eaLnBrk="1" hangingPunct="1">
              <a:lnSpc>
                <a:spcPct val="80000"/>
              </a:lnSpc>
            </a:pPr>
            <a:r>
              <a:rPr lang="en-GB" sz="1800" smtClean="0">
                <a:effectLst/>
              </a:rPr>
              <a:t>Good information systems, effective management and leadership, labour market capacity and policy</a:t>
            </a:r>
            <a:endParaRPr lang="en-US" sz="1800" smtClean="0">
              <a:effectLst/>
            </a:endParaRPr>
          </a:p>
        </p:txBody>
      </p:sp>
    </p:spTree>
    <p:extLst>
      <p:ext uri="{BB962C8B-B14F-4D97-AF65-F5344CB8AC3E}">
        <p14:creationId xmlns:p14="http://schemas.microsoft.com/office/powerpoint/2010/main" val="556648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Foundations of HRH Program</a:t>
            </a:r>
            <a:endParaRPr lang="en-US" dirty="0"/>
          </a:p>
        </p:txBody>
      </p:sp>
      <p:sp>
        <p:nvSpPr>
          <p:cNvPr id="3" name="Content Placeholder 2"/>
          <p:cNvSpPr>
            <a:spLocks noGrp="1"/>
          </p:cNvSpPr>
          <p:nvPr>
            <p:ph idx="1"/>
          </p:nvPr>
        </p:nvSpPr>
        <p:spPr>
          <a:xfrm>
            <a:off x="457200" y="1066800"/>
            <a:ext cx="8229600" cy="5334000"/>
          </a:xfrm>
        </p:spPr>
        <p:txBody>
          <a:bodyPr>
            <a:normAutofit fontScale="92500" lnSpcReduction="10000"/>
          </a:bodyPr>
          <a:lstStyle/>
          <a:p>
            <a:r>
              <a:rPr lang="en-US" dirty="0" smtClean="0"/>
              <a:t>Comprehensive National Development Plan. Long term vision</a:t>
            </a:r>
          </a:p>
          <a:p>
            <a:r>
              <a:rPr lang="en-US" dirty="0" smtClean="0"/>
              <a:t>National Health Sector Development and Investment Plan</a:t>
            </a:r>
          </a:p>
          <a:p>
            <a:r>
              <a:rPr lang="en-US" dirty="0" smtClean="0"/>
              <a:t>National HRH Plan: “Health Worker for every person in every village, everywhere&gt;” (</a:t>
            </a:r>
            <a:r>
              <a:rPr lang="en-US" dirty="0" err="1" smtClean="0"/>
              <a:t>JWLee</a:t>
            </a:r>
            <a:r>
              <a:rPr lang="en-US" dirty="0" smtClean="0"/>
              <a:t>)</a:t>
            </a:r>
          </a:p>
          <a:p>
            <a:r>
              <a:rPr lang="en-US" dirty="0" smtClean="0"/>
              <a:t>CCF</a:t>
            </a:r>
          </a:p>
          <a:p>
            <a:r>
              <a:rPr lang="en-US" dirty="0"/>
              <a:t>Plan long term</a:t>
            </a:r>
          </a:p>
          <a:p>
            <a:r>
              <a:rPr lang="en-US" dirty="0"/>
              <a:t>Act short term</a:t>
            </a:r>
          </a:p>
          <a:p>
            <a:r>
              <a:rPr lang="en-US" dirty="0"/>
              <a:t>Review </a:t>
            </a:r>
            <a:r>
              <a:rPr lang="en-US" dirty="0" smtClean="0"/>
              <a:t>regularly. Quality Assurance.</a:t>
            </a:r>
            <a:endParaRPr lang="en-US" dirty="0"/>
          </a:p>
          <a:p>
            <a:r>
              <a:rPr lang="en-US" dirty="0"/>
              <a:t>Fit into resource envelop</a:t>
            </a:r>
          </a:p>
          <a:p>
            <a:endParaRPr lang="en-US" dirty="0"/>
          </a:p>
        </p:txBody>
      </p:sp>
      <p:pic>
        <p:nvPicPr>
          <p:cNvPr id="4" name="Picture 3"/>
          <p:cNvPicPr>
            <a:picLocks noChangeAspect="1" noChangeArrowheads="1"/>
          </p:cNvPicPr>
          <p:nvPr/>
        </p:nvPicPr>
        <p:blipFill>
          <a:blip r:embed="rId2"/>
          <a:srcRect/>
          <a:stretch>
            <a:fillRect/>
          </a:stretch>
        </p:blipFill>
        <p:spPr bwMode="auto">
          <a:xfrm>
            <a:off x="7443787" y="6143155"/>
            <a:ext cx="1566206" cy="566573"/>
          </a:xfrm>
          <a:prstGeom prst="rect">
            <a:avLst/>
          </a:prstGeom>
          <a:noFill/>
          <a:ln w="9525">
            <a:noFill/>
            <a:miter lim="800000"/>
            <a:headEnd/>
            <a:tailEnd/>
          </a:ln>
        </p:spPr>
      </p:pic>
    </p:spTree>
    <p:extLst>
      <p:ext uri="{BB962C8B-B14F-4D97-AF65-F5344CB8AC3E}">
        <p14:creationId xmlns:p14="http://schemas.microsoft.com/office/powerpoint/2010/main" val="40818537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pPr eaLnBrk="1" hangingPunct="1">
              <a:defRPr/>
            </a:pPr>
            <a:r>
              <a:rPr lang="en-GB" b="1" smtClean="0"/>
              <a:t>Pillars of Country HRH Programme</a:t>
            </a:r>
          </a:p>
        </p:txBody>
      </p:sp>
      <p:sp>
        <p:nvSpPr>
          <p:cNvPr id="26627" name="Rectangle 3"/>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p>
            <a:pPr eaLnBrk="1" hangingPunct="1"/>
            <a:r>
              <a:rPr lang="en-GB" smtClean="0">
                <a:effectLst/>
              </a:rPr>
              <a:t>Multi-sector Country Partnerships (Professionals, CSO, Politician, Private Sector) </a:t>
            </a:r>
          </a:p>
          <a:p>
            <a:pPr eaLnBrk="1" hangingPunct="1"/>
            <a:r>
              <a:rPr lang="en-GB" smtClean="0">
                <a:effectLst/>
              </a:rPr>
              <a:t>Health Sector Strategic Plan (HSSP)</a:t>
            </a:r>
          </a:p>
          <a:p>
            <a:pPr eaLnBrk="1" hangingPunct="1"/>
            <a:r>
              <a:rPr lang="en-GB" smtClean="0">
                <a:effectLst/>
              </a:rPr>
              <a:t>Comprehensive HRH Plan in line with HSSP </a:t>
            </a:r>
            <a:r>
              <a:rPr lang="en-GB" smtClean="0">
                <a:solidFill>
                  <a:srgbClr val="FF3300"/>
                </a:solidFill>
                <a:effectLst/>
              </a:rPr>
              <a:t>(Tools)</a:t>
            </a:r>
          </a:p>
          <a:p>
            <a:pPr eaLnBrk="1" hangingPunct="1"/>
            <a:r>
              <a:rPr lang="en-GB" smtClean="0">
                <a:effectLst/>
              </a:rPr>
              <a:t>HRH Information Systems (Observatories) with Annual Reporting and Response </a:t>
            </a:r>
            <a:r>
              <a:rPr lang="en-GB" smtClean="0">
                <a:solidFill>
                  <a:srgbClr val="FF3300"/>
                </a:solidFill>
                <a:effectLst/>
              </a:rPr>
              <a:t>(Tools)</a:t>
            </a:r>
          </a:p>
          <a:p>
            <a:pPr eaLnBrk="1" hangingPunct="1"/>
            <a:r>
              <a:rPr lang="en-GB" smtClean="0">
                <a:effectLst/>
              </a:rPr>
              <a:t>National, Regional, global, links/partnerships</a:t>
            </a:r>
          </a:p>
          <a:p>
            <a:pPr eaLnBrk="1" hangingPunct="1"/>
            <a:r>
              <a:rPr lang="en-GB" smtClean="0">
                <a:effectLst/>
              </a:rPr>
              <a:t>Strong Civil Society led Advocacy for Health and HRH</a:t>
            </a:r>
          </a:p>
          <a:p>
            <a:pPr eaLnBrk="1" hangingPunct="1"/>
            <a:r>
              <a:rPr lang="en-GB" smtClean="0">
                <a:effectLst/>
              </a:rPr>
              <a:t>Leadership and Management Capacity</a:t>
            </a:r>
          </a:p>
          <a:p>
            <a:pPr eaLnBrk="1" hangingPunct="1"/>
            <a:r>
              <a:rPr lang="en-GB" smtClean="0">
                <a:effectLst/>
              </a:rPr>
              <a:t>Strong Professional Associations and Unions</a:t>
            </a:r>
          </a:p>
        </p:txBody>
      </p:sp>
    </p:spTree>
    <p:extLst>
      <p:ext uri="{BB962C8B-B14F-4D97-AF65-F5344CB8AC3E}">
        <p14:creationId xmlns:p14="http://schemas.microsoft.com/office/powerpoint/2010/main" val="12935681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4000"/>
              <a:t>Membership of the HRH Committee</a:t>
            </a:r>
          </a:p>
        </p:txBody>
      </p:sp>
      <p:sp>
        <p:nvSpPr>
          <p:cNvPr id="15363" name="Rectangle 3"/>
          <p:cNvSpPr>
            <a:spLocks noGrp="1" noChangeArrowheads="1"/>
          </p:cNvSpPr>
          <p:nvPr>
            <p:ph type="body" idx="1"/>
          </p:nvPr>
        </p:nvSpPr>
        <p:spPr/>
        <p:txBody>
          <a:bodyPr/>
          <a:lstStyle/>
          <a:p>
            <a:pPr>
              <a:lnSpc>
                <a:spcPct val="90000"/>
              </a:lnSpc>
            </a:pPr>
            <a:endParaRPr lang="en-US" sz="2400"/>
          </a:p>
          <a:p>
            <a:pPr>
              <a:lnSpc>
                <a:spcPct val="90000"/>
              </a:lnSpc>
            </a:pPr>
            <a:r>
              <a:rPr lang="en-US" sz="2400"/>
              <a:t>HRH committees in countries should include professional</a:t>
            </a:r>
          </a:p>
          <a:p>
            <a:pPr>
              <a:lnSpc>
                <a:spcPct val="90000"/>
              </a:lnSpc>
            </a:pPr>
            <a:r>
              <a:rPr lang="en-US" sz="2400"/>
              <a:t>associations; training institutions; non-governmental</a:t>
            </a:r>
          </a:p>
          <a:p>
            <a:pPr>
              <a:lnSpc>
                <a:spcPct val="90000"/>
              </a:lnSpc>
            </a:pPr>
            <a:r>
              <a:rPr lang="en-US" sz="2400"/>
              <a:t>organizations (NGOs) and faith-based organizations</a:t>
            </a:r>
          </a:p>
          <a:p>
            <a:pPr>
              <a:lnSpc>
                <a:spcPct val="90000"/>
              </a:lnSpc>
            </a:pPr>
            <a:r>
              <a:rPr lang="en-US" sz="2400"/>
              <a:t>(FBOs); private sector partners; representatives from</a:t>
            </a:r>
          </a:p>
          <a:p>
            <a:pPr>
              <a:lnSpc>
                <a:spcPct val="90000"/>
              </a:lnSpc>
            </a:pPr>
            <a:r>
              <a:rPr lang="en-US" sz="2400"/>
              <a:t>Ministries of Finance, Education, Labour, local government</a:t>
            </a:r>
          </a:p>
          <a:p>
            <a:pPr>
              <a:lnSpc>
                <a:spcPct val="90000"/>
              </a:lnSpc>
            </a:pPr>
            <a:r>
              <a:rPr lang="en-US" sz="2400"/>
              <a:t>and other relevant entities; public service commissions</a:t>
            </a:r>
          </a:p>
          <a:p>
            <a:pPr>
              <a:lnSpc>
                <a:spcPct val="90000"/>
              </a:lnSpc>
            </a:pPr>
            <a:r>
              <a:rPr lang="en-US" sz="2400"/>
              <a:t>or agencies; multilateral and bilateral development</a:t>
            </a:r>
          </a:p>
          <a:p>
            <a:pPr>
              <a:lnSpc>
                <a:spcPct val="90000"/>
              </a:lnSpc>
            </a:pPr>
            <a:r>
              <a:rPr lang="en-US" sz="2400"/>
              <a:t>partners and regulatory bodies.</a:t>
            </a:r>
          </a:p>
          <a:p>
            <a:pPr>
              <a:lnSpc>
                <a:spcPct val="90000"/>
              </a:lnSpc>
            </a:pPr>
            <a:r>
              <a:rPr lang="en-US" sz="2400"/>
              <a:t>A stakeholder analysis should be employed to ensure</a:t>
            </a:r>
          </a:p>
        </p:txBody>
      </p:sp>
    </p:spTree>
    <p:extLst>
      <p:ext uri="{BB962C8B-B14F-4D97-AF65-F5344CB8AC3E}">
        <p14:creationId xmlns:p14="http://schemas.microsoft.com/office/powerpoint/2010/main" val="3248413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Expected Outcomes of the CCF</a:t>
            </a:r>
          </a:p>
        </p:txBody>
      </p:sp>
      <p:sp>
        <p:nvSpPr>
          <p:cNvPr id="16387" name="Rectangle 3"/>
          <p:cNvSpPr>
            <a:spLocks noGrp="1" noChangeArrowheads="1"/>
          </p:cNvSpPr>
          <p:nvPr>
            <p:ph type="body" idx="1"/>
          </p:nvPr>
        </p:nvSpPr>
        <p:spPr/>
        <p:txBody>
          <a:bodyPr/>
          <a:lstStyle/>
          <a:p>
            <a:pPr>
              <a:lnSpc>
                <a:spcPct val="90000"/>
              </a:lnSpc>
            </a:pPr>
            <a:r>
              <a:rPr lang="en-US"/>
              <a:t> One comprehensive, costed, evidence-based HRH plan integrated with: National Vision, NDP, HSSIP, Swaps </a:t>
            </a:r>
          </a:p>
          <a:p>
            <a:pPr>
              <a:lnSpc>
                <a:spcPct val="90000"/>
              </a:lnSpc>
            </a:pPr>
            <a:r>
              <a:rPr lang="en-US"/>
              <a:t> Financing of the HRH plan </a:t>
            </a:r>
          </a:p>
          <a:p>
            <a:pPr>
              <a:lnSpc>
                <a:spcPct val="90000"/>
              </a:lnSpc>
            </a:pPr>
            <a:r>
              <a:rPr lang="en-US"/>
              <a:t> Capacity building of stakeholders</a:t>
            </a:r>
          </a:p>
          <a:p>
            <a:pPr>
              <a:lnSpc>
                <a:spcPct val="90000"/>
              </a:lnSpc>
            </a:pPr>
            <a:r>
              <a:rPr lang="en-US"/>
              <a:t> Consistency in implementation of the HRH plan </a:t>
            </a:r>
          </a:p>
          <a:p>
            <a:pPr>
              <a:lnSpc>
                <a:spcPct val="90000"/>
              </a:lnSpc>
            </a:pPr>
            <a:r>
              <a:rPr lang="en-US"/>
              <a:t> A unified monitoring and evaluation framework </a:t>
            </a:r>
          </a:p>
        </p:txBody>
      </p:sp>
    </p:spTree>
    <p:extLst>
      <p:ext uri="{BB962C8B-B14F-4D97-AF65-F5344CB8AC3E}">
        <p14:creationId xmlns:p14="http://schemas.microsoft.com/office/powerpoint/2010/main" val="3955179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sz="3200" smtClean="0"/>
              <a:t>Relevance: Skill Mix</a:t>
            </a:r>
          </a:p>
        </p:txBody>
      </p:sp>
      <p:pic>
        <p:nvPicPr>
          <p:cNvPr id="27651" name="Picture 5" descr="accul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1360488"/>
            <a:ext cx="6302375"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638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en-US" smtClean="0"/>
              <a:t>Working lifespan strategies to build capacity and performance</a:t>
            </a:r>
          </a:p>
        </p:txBody>
      </p:sp>
      <p:sp>
        <p:nvSpPr>
          <p:cNvPr id="35843" name="Rectangle 3"/>
          <p:cNvSpPr>
            <a:spLocks noChangeArrowheads="1"/>
          </p:cNvSpPr>
          <p:nvPr/>
        </p:nvSpPr>
        <p:spPr bwMode="auto">
          <a:xfrm>
            <a:off x="4056063" y="5595938"/>
            <a:ext cx="45450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4" tIns="45712" rIns="91424" bIns="45712">
            <a:spAutoFit/>
          </a:bodyPr>
          <a:lstStyle/>
          <a:p>
            <a:pPr defTabSz="1041400"/>
            <a:r>
              <a:rPr lang="en-US" sz="900"/>
              <a:t>Source: WHO (2006). </a:t>
            </a:r>
            <a:r>
              <a:rPr lang="en-US" sz="900" i="1"/>
              <a:t>The World Health Report 2006 – Working Together for Health.</a:t>
            </a:r>
            <a:r>
              <a:rPr lang="en-US" sz="900"/>
              <a:t> </a:t>
            </a:r>
            <a:br>
              <a:rPr lang="en-US" sz="900"/>
            </a:br>
            <a:r>
              <a:rPr lang="en-US" sz="900"/>
              <a:t>Geneva, World Health Organization </a:t>
            </a:r>
          </a:p>
        </p:txBody>
      </p:sp>
      <p:sp>
        <p:nvSpPr>
          <p:cNvPr id="35844" name="Text Box 4"/>
          <p:cNvSpPr txBox="1">
            <a:spLocks noChangeArrowheads="1"/>
          </p:cNvSpPr>
          <p:nvPr/>
        </p:nvSpPr>
        <p:spPr bwMode="auto">
          <a:xfrm>
            <a:off x="6238875" y="2530475"/>
            <a:ext cx="2435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2" rIns="91424" bIns="45712">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200" b="1"/>
              <a:t>WORKFORCE PERFORMANCE</a:t>
            </a:r>
          </a:p>
        </p:txBody>
      </p:sp>
      <p:sp>
        <p:nvSpPr>
          <p:cNvPr id="35845" name="Text Box 5"/>
          <p:cNvSpPr txBox="1">
            <a:spLocks noChangeArrowheads="1"/>
          </p:cNvSpPr>
          <p:nvPr/>
        </p:nvSpPr>
        <p:spPr bwMode="auto">
          <a:xfrm>
            <a:off x="6437313" y="3008313"/>
            <a:ext cx="19875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2" rIns="91424" bIns="45712">
            <a:spAutoFit/>
          </a:bodyPr>
          <a:lstStyle>
            <a:lvl1pPr defTabSz="1041400" eaLnBrk="0" hangingPunct="0">
              <a:defRPr>
                <a:solidFill>
                  <a:schemeClr val="tx1"/>
                </a:solidFill>
                <a:latin typeface="Arial" charset="0"/>
                <a:cs typeface="Arial" charset="0"/>
              </a:defRPr>
            </a:lvl1pPr>
            <a:lvl2pPr marL="742950" indent="-285750" defTabSz="1041400" eaLnBrk="0" hangingPunct="0">
              <a:defRPr>
                <a:solidFill>
                  <a:schemeClr val="tx1"/>
                </a:solidFill>
                <a:latin typeface="Arial" charset="0"/>
                <a:cs typeface="Arial" charset="0"/>
              </a:defRPr>
            </a:lvl2pPr>
            <a:lvl3pPr marL="1143000" indent="-228600" defTabSz="1041400" eaLnBrk="0" hangingPunct="0">
              <a:defRPr>
                <a:solidFill>
                  <a:schemeClr val="tx1"/>
                </a:solidFill>
                <a:latin typeface="Arial" charset="0"/>
                <a:cs typeface="Arial" charset="0"/>
              </a:defRPr>
            </a:lvl3pPr>
            <a:lvl4pPr marL="1600200" indent="-228600" defTabSz="1041400" eaLnBrk="0" hangingPunct="0">
              <a:defRPr>
                <a:solidFill>
                  <a:schemeClr val="tx1"/>
                </a:solidFill>
                <a:latin typeface="Arial" charset="0"/>
                <a:cs typeface="Arial" charset="0"/>
              </a:defRPr>
            </a:lvl4pPr>
            <a:lvl5pPr marL="2057400" indent="-228600" defTabSz="1041400" eaLnBrk="0" hangingPunct="0">
              <a:defRPr>
                <a:solidFill>
                  <a:schemeClr val="tx1"/>
                </a:solidFill>
                <a:latin typeface="Arial" charset="0"/>
                <a:cs typeface="Arial" charset="0"/>
              </a:defRPr>
            </a:lvl5pPr>
            <a:lvl6pPr marL="2514600" indent="-228600" defTabSz="1041400" eaLnBrk="0" fontAlgn="base" hangingPunct="0">
              <a:spcBef>
                <a:spcPct val="0"/>
              </a:spcBef>
              <a:spcAft>
                <a:spcPct val="0"/>
              </a:spcAft>
              <a:defRPr>
                <a:solidFill>
                  <a:schemeClr val="tx1"/>
                </a:solidFill>
                <a:latin typeface="Arial" charset="0"/>
                <a:cs typeface="Arial" charset="0"/>
              </a:defRPr>
            </a:lvl6pPr>
            <a:lvl7pPr marL="2971800" indent="-228600" defTabSz="1041400" eaLnBrk="0" fontAlgn="base" hangingPunct="0">
              <a:spcBef>
                <a:spcPct val="0"/>
              </a:spcBef>
              <a:spcAft>
                <a:spcPct val="0"/>
              </a:spcAft>
              <a:defRPr>
                <a:solidFill>
                  <a:schemeClr val="tx1"/>
                </a:solidFill>
                <a:latin typeface="Arial" charset="0"/>
                <a:cs typeface="Arial" charset="0"/>
              </a:defRPr>
            </a:lvl7pPr>
            <a:lvl8pPr marL="3429000" indent="-228600" defTabSz="1041400" eaLnBrk="0" fontAlgn="base" hangingPunct="0">
              <a:spcBef>
                <a:spcPct val="0"/>
              </a:spcBef>
              <a:spcAft>
                <a:spcPct val="0"/>
              </a:spcAft>
              <a:defRPr>
                <a:solidFill>
                  <a:schemeClr val="tx1"/>
                </a:solidFill>
                <a:latin typeface="Arial" charset="0"/>
                <a:cs typeface="Arial" charset="0"/>
              </a:defRPr>
            </a:lvl8pPr>
            <a:lvl9pPr marL="3886200" indent="-228600" defTabSz="1041400" eaLnBrk="0" fontAlgn="base" hangingPunct="0">
              <a:spcBef>
                <a:spcPct val="0"/>
              </a:spcBef>
              <a:spcAft>
                <a:spcPct val="0"/>
              </a:spcAft>
              <a:defRPr>
                <a:solidFill>
                  <a:schemeClr val="tx1"/>
                </a:solidFill>
                <a:latin typeface="Arial" charset="0"/>
                <a:cs typeface="Arial" charset="0"/>
              </a:defRPr>
            </a:lvl9pPr>
          </a:lstStyle>
          <a:p>
            <a:pPr rtl="1" eaLnBrk="1" hangingPunct="1"/>
            <a:r>
              <a:rPr lang="en-GB" b="1">
                <a:solidFill>
                  <a:srgbClr val="CC3300"/>
                </a:solidFill>
              </a:rPr>
              <a:t>Availability</a:t>
            </a:r>
          </a:p>
          <a:p>
            <a:pPr rtl="1" eaLnBrk="1" hangingPunct="1"/>
            <a:r>
              <a:rPr lang="en-GB" b="1">
                <a:solidFill>
                  <a:srgbClr val="CC3300"/>
                </a:solidFill>
              </a:rPr>
              <a:t>Competence</a:t>
            </a:r>
          </a:p>
          <a:p>
            <a:pPr rtl="1" eaLnBrk="1" hangingPunct="1"/>
            <a:r>
              <a:rPr lang="en-GB" b="1">
                <a:solidFill>
                  <a:srgbClr val="CC3300"/>
                </a:solidFill>
              </a:rPr>
              <a:t>Responsiveness</a:t>
            </a:r>
          </a:p>
          <a:p>
            <a:pPr rtl="1" eaLnBrk="1" hangingPunct="1"/>
            <a:r>
              <a:rPr lang="en-GB" b="1">
                <a:solidFill>
                  <a:srgbClr val="CC3300"/>
                </a:solidFill>
              </a:rPr>
              <a:t>Productivity</a:t>
            </a:r>
            <a:endParaRPr lang="en-US" b="1">
              <a:solidFill>
                <a:srgbClr val="CC3300"/>
              </a:solidFill>
            </a:endParaRPr>
          </a:p>
        </p:txBody>
      </p:sp>
      <p:sp>
        <p:nvSpPr>
          <p:cNvPr id="35846" name="Oval 6"/>
          <p:cNvSpPr>
            <a:spLocks noChangeArrowheads="1"/>
          </p:cNvSpPr>
          <p:nvPr/>
        </p:nvSpPr>
        <p:spPr bwMode="auto">
          <a:xfrm>
            <a:off x="3517900" y="2532063"/>
            <a:ext cx="2193925" cy="2244725"/>
          </a:xfrm>
          <a:prstGeom prst="ellipse">
            <a:avLst/>
          </a:prstGeom>
          <a:solidFill>
            <a:srgbClr val="CC3300">
              <a:alpha val="12941"/>
            </a:srgbClr>
          </a:solidFill>
          <a:ln w="9525">
            <a:solidFill>
              <a:srgbClr val="CC3300"/>
            </a:solidFill>
            <a:round/>
            <a:headEnd/>
            <a:tailEnd/>
          </a:ln>
        </p:spPr>
        <p:txBody>
          <a:bodyPr wrap="none" lIns="91424" tIns="45712" rIns="91424" bIns="45712" anchor="ctr"/>
          <a:lstStyle/>
          <a:p>
            <a:pPr algn="ctr" defTabSz="1041400" rtl="1"/>
            <a:r>
              <a:rPr lang="en-GB" sz="1400" b="1"/>
              <a:t>WORKFORCE:</a:t>
            </a:r>
          </a:p>
          <a:p>
            <a:pPr algn="ctr" defTabSz="1041400" rtl="1"/>
            <a:r>
              <a:rPr lang="en-GB" sz="1400" b="1"/>
              <a:t>Enhancing worker </a:t>
            </a:r>
            <a:br>
              <a:rPr lang="en-GB" sz="1400" b="1"/>
            </a:br>
            <a:r>
              <a:rPr lang="en-GB" sz="1400" b="1"/>
              <a:t>performance</a:t>
            </a:r>
          </a:p>
          <a:p>
            <a:pPr algn="ctr" defTabSz="1041400" rtl="1"/>
            <a:endParaRPr lang="en-GB" sz="1400"/>
          </a:p>
          <a:p>
            <a:pPr algn="ctr" defTabSz="1041400" rtl="1"/>
            <a:r>
              <a:rPr lang="en-GB" sz="1400"/>
              <a:t>Supervision</a:t>
            </a:r>
          </a:p>
          <a:p>
            <a:pPr algn="ctr" defTabSz="1041400" rtl="1"/>
            <a:r>
              <a:rPr lang="en-GB" sz="1400"/>
              <a:t>Compensation</a:t>
            </a:r>
          </a:p>
          <a:p>
            <a:pPr algn="ctr" defTabSz="1041400" rtl="1"/>
            <a:r>
              <a:rPr lang="en-GB" sz="1400"/>
              <a:t>Systems support</a:t>
            </a:r>
          </a:p>
          <a:p>
            <a:pPr algn="ctr" defTabSz="1041400" rtl="1"/>
            <a:r>
              <a:rPr lang="en-GB" sz="1400"/>
              <a:t>Lifelong learning</a:t>
            </a:r>
            <a:endParaRPr lang="en-US" sz="1400"/>
          </a:p>
        </p:txBody>
      </p:sp>
      <p:sp>
        <p:nvSpPr>
          <p:cNvPr id="35847" name="Oval 7"/>
          <p:cNvSpPr>
            <a:spLocks noChangeArrowheads="1"/>
          </p:cNvSpPr>
          <p:nvPr/>
        </p:nvSpPr>
        <p:spPr bwMode="auto">
          <a:xfrm>
            <a:off x="973138" y="1333500"/>
            <a:ext cx="2193925" cy="2244725"/>
          </a:xfrm>
          <a:prstGeom prst="ellipse">
            <a:avLst/>
          </a:prstGeom>
          <a:solidFill>
            <a:srgbClr val="CC3300">
              <a:alpha val="12941"/>
            </a:srgbClr>
          </a:solidFill>
          <a:ln w="9525">
            <a:solidFill>
              <a:srgbClr val="CC3300"/>
            </a:solidFill>
            <a:round/>
            <a:headEnd/>
            <a:tailEnd/>
          </a:ln>
        </p:spPr>
        <p:txBody>
          <a:bodyPr wrap="none" lIns="91424" tIns="45712" rIns="91424" bIns="45712" anchor="ctr"/>
          <a:lstStyle/>
          <a:p>
            <a:pPr algn="ctr" defTabSz="1041400" rtl="1"/>
            <a:r>
              <a:rPr lang="en-GB" sz="1400" b="1"/>
              <a:t>ENTRY:</a:t>
            </a:r>
            <a:br>
              <a:rPr lang="en-GB" sz="1400" b="1"/>
            </a:br>
            <a:r>
              <a:rPr lang="en-GB" sz="1400" b="1"/>
              <a:t>Preparing the </a:t>
            </a:r>
            <a:br>
              <a:rPr lang="en-GB" sz="1400" b="1"/>
            </a:br>
            <a:r>
              <a:rPr lang="en-GB" sz="1400" b="1"/>
              <a:t>workforce</a:t>
            </a:r>
          </a:p>
          <a:p>
            <a:pPr algn="ctr" defTabSz="1041400" rtl="1"/>
            <a:endParaRPr lang="en-GB" sz="1400"/>
          </a:p>
          <a:p>
            <a:pPr algn="ctr" defTabSz="1041400" rtl="1"/>
            <a:r>
              <a:rPr lang="en-GB" sz="1400"/>
              <a:t>Planning</a:t>
            </a:r>
          </a:p>
          <a:p>
            <a:pPr algn="ctr" defTabSz="1041400" rtl="1"/>
            <a:r>
              <a:rPr lang="en-GB" sz="1400"/>
              <a:t>Education</a:t>
            </a:r>
          </a:p>
          <a:p>
            <a:pPr algn="ctr" defTabSz="1041400" rtl="1"/>
            <a:r>
              <a:rPr lang="en-GB" sz="1400"/>
              <a:t>Recruitment</a:t>
            </a:r>
            <a:endParaRPr lang="en-US" sz="1400"/>
          </a:p>
        </p:txBody>
      </p:sp>
      <p:sp>
        <p:nvSpPr>
          <p:cNvPr id="35848" name="Oval 8"/>
          <p:cNvSpPr>
            <a:spLocks noChangeArrowheads="1"/>
          </p:cNvSpPr>
          <p:nvPr/>
        </p:nvSpPr>
        <p:spPr bwMode="auto">
          <a:xfrm>
            <a:off x="993775" y="3816350"/>
            <a:ext cx="2193925" cy="2244725"/>
          </a:xfrm>
          <a:prstGeom prst="ellipse">
            <a:avLst/>
          </a:prstGeom>
          <a:solidFill>
            <a:srgbClr val="CC3300">
              <a:alpha val="12941"/>
            </a:srgbClr>
          </a:solidFill>
          <a:ln w="9525">
            <a:solidFill>
              <a:srgbClr val="CC3300"/>
            </a:solidFill>
            <a:round/>
            <a:headEnd/>
            <a:tailEnd/>
          </a:ln>
        </p:spPr>
        <p:txBody>
          <a:bodyPr wrap="none" lIns="91424" tIns="45712" rIns="91424" bIns="45712" anchor="ctr"/>
          <a:lstStyle/>
          <a:p>
            <a:pPr algn="ctr" defTabSz="1041400" rtl="1"/>
            <a:r>
              <a:rPr lang="en-GB" sz="1400" b="1"/>
              <a:t>EXIT:</a:t>
            </a:r>
            <a:br>
              <a:rPr lang="en-GB" sz="1400" b="1"/>
            </a:br>
            <a:r>
              <a:rPr lang="en-GB" sz="1400" b="1"/>
              <a:t>Managing attrition</a:t>
            </a:r>
          </a:p>
          <a:p>
            <a:pPr algn="ctr" defTabSz="1041400" rtl="1"/>
            <a:endParaRPr lang="en-GB" sz="1400"/>
          </a:p>
          <a:p>
            <a:pPr algn="ctr" defTabSz="1041400" rtl="1"/>
            <a:r>
              <a:rPr lang="en-GB" sz="1400"/>
              <a:t>Migration</a:t>
            </a:r>
          </a:p>
          <a:p>
            <a:pPr algn="ctr" defTabSz="1041400" rtl="1"/>
            <a:r>
              <a:rPr lang="en-GB" sz="1400"/>
              <a:t>Career choice</a:t>
            </a:r>
          </a:p>
          <a:p>
            <a:pPr algn="ctr" defTabSz="1041400" rtl="1"/>
            <a:r>
              <a:rPr lang="en-GB" sz="1400"/>
              <a:t>Health and safety</a:t>
            </a:r>
          </a:p>
          <a:p>
            <a:pPr algn="ctr" defTabSz="1041400" rtl="1"/>
            <a:r>
              <a:rPr lang="en-GB" sz="1400"/>
              <a:t>Retirement</a:t>
            </a:r>
            <a:endParaRPr lang="en-US" sz="1400"/>
          </a:p>
        </p:txBody>
      </p:sp>
      <p:sp>
        <p:nvSpPr>
          <p:cNvPr id="35849" name="Line 9"/>
          <p:cNvSpPr>
            <a:spLocks noChangeShapeType="1"/>
          </p:cNvSpPr>
          <p:nvPr/>
        </p:nvSpPr>
        <p:spPr bwMode="auto">
          <a:xfrm>
            <a:off x="3209925" y="2603500"/>
            <a:ext cx="487363" cy="280988"/>
          </a:xfrm>
          <a:prstGeom prst="line">
            <a:avLst/>
          </a:prstGeom>
          <a:noFill/>
          <a:ln w="76200">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0" name="Line 10"/>
          <p:cNvSpPr>
            <a:spLocks noChangeShapeType="1"/>
          </p:cNvSpPr>
          <p:nvPr/>
        </p:nvSpPr>
        <p:spPr bwMode="auto">
          <a:xfrm flipH="1">
            <a:off x="3235325" y="4351338"/>
            <a:ext cx="401638" cy="331787"/>
          </a:xfrm>
          <a:prstGeom prst="line">
            <a:avLst/>
          </a:prstGeom>
          <a:noFill/>
          <a:ln w="76200">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51" name="Line 11"/>
          <p:cNvSpPr>
            <a:spLocks noChangeShapeType="1"/>
          </p:cNvSpPr>
          <p:nvPr/>
        </p:nvSpPr>
        <p:spPr bwMode="auto">
          <a:xfrm>
            <a:off x="5832475" y="3665538"/>
            <a:ext cx="504825" cy="3175"/>
          </a:xfrm>
          <a:prstGeom prst="line">
            <a:avLst/>
          </a:prstGeom>
          <a:noFill/>
          <a:ln w="76200">
            <a:solidFill>
              <a:srgbClr val="99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685013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2"/>
          <p:cNvSpPr>
            <a:spLocks noChangeArrowheads="1"/>
          </p:cNvSpPr>
          <p:nvPr/>
        </p:nvSpPr>
        <p:spPr bwMode="auto">
          <a:xfrm>
            <a:off x="3676650" y="2779713"/>
            <a:ext cx="189388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47" tIns="40074" rIns="80147" bIns="40074">
            <a:spAutoFit/>
          </a:bodyPr>
          <a:lstStyle/>
          <a:p>
            <a:pPr rtl="1"/>
            <a:r>
              <a:rPr lang="en-GB" sz="3400" b="1">
                <a:solidFill>
                  <a:srgbClr val="FFFFFF"/>
                </a:solidFill>
              </a:rPr>
              <a:t>Quantity</a:t>
            </a:r>
          </a:p>
        </p:txBody>
      </p:sp>
      <p:sp>
        <p:nvSpPr>
          <p:cNvPr id="31747" name="Title 7"/>
          <p:cNvSpPr>
            <a:spLocks/>
          </p:cNvSpPr>
          <p:nvPr/>
        </p:nvSpPr>
        <p:spPr bwMode="auto">
          <a:xfrm>
            <a:off x="0" y="0"/>
            <a:ext cx="9144000" cy="1238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endParaRPr lang="en-US" sz="2600" b="1">
              <a:solidFill>
                <a:srgbClr val="000066"/>
              </a:solidFill>
            </a:endParaRPr>
          </a:p>
        </p:txBody>
      </p:sp>
      <p:sp>
        <p:nvSpPr>
          <p:cNvPr id="31748" name="Title 1"/>
          <p:cNvSpPr>
            <a:spLocks/>
          </p:cNvSpPr>
          <p:nvPr/>
        </p:nvSpPr>
        <p:spPr bwMode="auto">
          <a:xfrm>
            <a:off x="254000" y="317500"/>
            <a:ext cx="8890000" cy="844550"/>
          </a:xfrm>
          <a:prstGeom prst="rect">
            <a:avLst/>
          </a:prstGeom>
          <a:noFill/>
          <a:ln>
            <a:noFill/>
          </a:ln>
          <a:effectLst>
            <a:outerShdw dist="17961" dir="2700000" algn="ctr" rotWithShape="0">
              <a:srgbClr val="96CCEE">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b"/>
          <a:lstStyle/>
          <a:p>
            <a:r>
              <a:rPr lang="en-US" sz="3200" b="1">
                <a:solidFill>
                  <a:srgbClr val="000066"/>
                </a:solidFill>
              </a:rPr>
              <a:t>The guiding framework </a:t>
            </a:r>
          </a:p>
        </p:txBody>
      </p:sp>
      <p:pic>
        <p:nvPicPr>
          <p:cNvPr id="31749" name="Picture 6" descr="Fig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7138" y="1346200"/>
            <a:ext cx="6092825"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Rectangle 7"/>
          <p:cNvSpPr>
            <a:spLocks noChangeArrowheads="1"/>
          </p:cNvSpPr>
          <p:nvPr/>
        </p:nvSpPr>
        <p:spPr bwMode="auto">
          <a:xfrm>
            <a:off x="519113" y="5160963"/>
            <a:ext cx="8291512"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25000"/>
              </a:spcBef>
              <a:buClr>
                <a:srgbClr val="1E7FB8"/>
              </a:buClr>
              <a:buSzPct val="75000"/>
              <a:buFont typeface="Wingdings" pitchFamily="2" charset="2"/>
              <a:buNone/>
            </a:pPr>
            <a:r>
              <a:rPr lang="en-GB" sz="2100">
                <a:solidFill>
                  <a:srgbClr val="000066"/>
                </a:solidFill>
              </a:rPr>
              <a:t>The Goal: To transform and scale-up the education and training of health professionals so as to contribute to health systems strengthening and to improve health outcomes.</a:t>
            </a:r>
          </a:p>
        </p:txBody>
      </p:sp>
    </p:spTree>
    <p:extLst>
      <p:ext uri="{BB962C8B-B14F-4D97-AF65-F5344CB8AC3E}">
        <p14:creationId xmlns:p14="http://schemas.microsoft.com/office/powerpoint/2010/main" val="1096947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1908175" y="4724400"/>
            <a:ext cx="4211638" cy="779463"/>
          </a:xfrm>
          <a:prstGeom prst="rect">
            <a:avLst/>
          </a:prstGeom>
          <a:solidFill>
            <a:srgbClr val="CCFF66"/>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endParaRPr lang="en-GB">
              <a:latin typeface="Arial Narrow" pitchFamily="34" charset="0"/>
              <a:cs typeface="Arial" charset="0"/>
            </a:endParaRPr>
          </a:p>
          <a:p>
            <a:pPr algn="ctr">
              <a:spcBef>
                <a:spcPct val="50000"/>
              </a:spcBef>
            </a:pPr>
            <a:r>
              <a:rPr lang="en-GB" b="1">
                <a:latin typeface="Arial Narrow" pitchFamily="34" charset="0"/>
                <a:cs typeface="Arial" charset="0"/>
              </a:rPr>
              <a:t>Household &amp; community</a:t>
            </a:r>
            <a:endParaRPr lang="en-US" b="1">
              <a:latin typeface="Arial Narrow" pitchFamily="34" charset="0"/>
              <a:cs typeface="Arial" charset="0"/>
            </a:endParaRPr>
          </a:p>
        </p:txBody>
      </p:sp>
      <p:sp>
        <p:nvSpPr>
          <p:cNvPr id="150531" name="Rectangle 3"/>
          <p:cNvSpPr>
            <a:spLocks noChangeArrowheads="1"/>
          </p:cNvSpPr>
          <p:nvPr/>
        </p:nvSpPr>
        <p:spPr bwMode="auto">
          <a:xfrm>
            <a:off x="2195513" y="4005263"/>
            <a:ext cx="3240087" cy="779462"/>
          </a:xfrm>
          <a:prstGeom prst="rect">
            <a:avLst/>
          </a:prstGeom>
          <a:solidFill>
            <a:srgbClr val="99FF66"/>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endParaRPr lang="en-GB">
              <a:cs typeface="Arial" charset="0"/>
            </a:endParaRPr>
          </a:p>
          <a:p>
            <a:pPr algn="ctr">
              <a:spcBef>
                <a:spcPct val="50000"/>
              </a:spcBef>
            </a:pPr>
            <a:r>
              <a:rPr lang="en-GB" b="1">
                <a:latin typeface="Arial Narrow" pitchFamily="34" charset="0"/>
                <a:cs typeface="Arial" charset="0"/>
              </a:rPr>
              <a:t>Sub-district level </a:t>
            </a:r>
            <a:endParaRPr lang="en-US" b="1">
              <a:latin typeface="Arial Narrow" pitchFamily="34" charset="0"/>
              <a:cs typeface="Arial" charset="0"/>
            </a:endParaRPr>
          </a:p>
        </p:txBody>
      </p:sp>
      <p:sp>
        <p:nvSpPr>
          <p:cNvPr id="150532" name="Rectangle 4"/>
          <p:cNvSpPr>
            <a:spLocks noChangeArrowheads="1"/>
          </p:cNvSpPr>
          <p:nvPr/>
        </p:nvSpPr>
        <p:spPr bwMode="auto">
          <a:xfrm>
            <a:off x="2700338" y="3284538"/>
            <a:ext cx="2230437" cy="779462"/>
          </a:xfrm>
          <a:prstGeom prst="rect">
            <a:avLst/>
          </a:prstGeom>
          <a:solidFill>
            <a:srgbClr val="66FF66"/>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endParaRPr lang="en-GB" b="1">
              <a:latin typeface="Arial Narrow" pitchFamily="34" charset="0"/>
              <a:cs typeface="Arial" charset="0"/>
            </a:endParaRPr>
          </a:p>
          <a:p>
            <a:pPr algn="ctr">
              <a:spcBef>
                <a:spcPct val="50000"/>
              </a:spcBef>
            </a:pPr>
            <a:r>
              <a:rPr lang="en-GB" b="1">
                <a:latin typeface="Arial Narrow" pitchFamily="34" charset="0"/>
                <a:cs typeface="Arial" charset="0"/>
              </a:rPr>
              <a:t>District level   </a:t>
            </a:r>
            <a:endParaRPr lang="en-US" b="1">
              <a:latin typeface="Arial Narrow" pitchFamily="34" charset="0"/>
              <a:cs typeface="Arial" charset="0"/>
            </a:endParaRPr>
          </a:p>
        </p:txBody>
      </p:sp>
      <p:sp>
        <p:nvSpPr>
          <p:cNvPr id="150533" name="Rectangle 5"/>
          <p:cNvSpPr>
            <a:spLocks noChangeArrowheads="1"/>
          </p:cNvSpPr>
          <p:nvPr/>
        </p:nvSpPr>
        <p:spPr bwMode="auto">
          <a:xfrm>
            <a:off x="2916238" y="2565400"/>
            <a:ext cx="1728787" cy="779463"/>
          </a:xfrm>
          <a:prstGeom prst="rect">
            <a:avLst/>
          </a:prstGeom>
          <a:solidFill>
            <a:srgbClr val="00FF00"/>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GB" b="1">
                <a:latin typeface="Arial Narrow" pitchFamily="34" charset="0"/>
                <a:cs typeface="Arial" charset="0"/>
              </a:rPr>
              <a:t>Regional </a:t>
            </a:r>
          </a:p>
          <a:p>
            <a:pPr algn="ctr">
              <a:spcBef>
                <a:spcPct val="50000"/>
              </a:spcBef>
            </a:pPr>
            <a:r>
              <a:rPr lang="en-GB" b="1">
                <a:latin typeface="Arial Narrow" pitchFamily="34" charset="0"/>
                <a:cs typeface="Arial" charset="0"/>
              </a:rPr>
              <a:t>referral</a:t>
            </a:r>
            <a:endParaRPr lang="en-US" b="1">
              <a:latin typeface="Arial Narrow" pitchFamily="34" charset="0"/>
              <a:cs typeface="Arial" charset="0"/>
            </a:endParaRPr>
          </a:p>
        </p:txBody>
      </p:sp>
      <p:sp>
        <p:nvSpPr>
          <p:cNvPr id="150534" name="Rectangle 6"/>
          <p:cNvSpPr>
            <a:spLocks noChangeArrowheads="1"/>
          </p:cNvSpPr>
          <p:nvPr/>
        </p:nvSpPr>
        <p:spPr bwMode="auto">
          <a:xfrm>
            <a:off x="3276600" y="981075"/>
            <a:ext cx="1079500" cy="1604963"/>
          </a:xfrm>
          <a:prstGeom prst="rect">
            <a:avLst/>
          </a:prstGeom>
          <a:solidFill>
            <a:srgbClr val="00CC66"/>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endParaRPr lang="en-GB">
              <a:latin typeface="Arial Narrow" pitchFamily="34" charset="0"/>
              <a:cs typeface="Arial" charset="0"/>
            </a:endParaRPr>
          </a:p>
          <a:p>
            <a:pPr algn="ctr">
              <a:spcBef>
                <a:spcPct val="50000"/>
              </a:spcBef>
            </a:pPr>
            <a:endParaRPr lang="en-GB">
              <a:latin typeface="Arial Narrow" pitchFamily="34" charset="0"/>
              <a:cs typeface="Arial" charset="0"/>
            </a:endParaRPr>
          </a:p>
          <a:p>
            <a:pPr algn="ctr">
              <a:spcBef>
                <a:spcPct val="50000"/>
              </a:spcBef>
            </a:pPr>
            <a:r>
              <a:rPr lang="en-GB" b="1">
                <a:latin typeface="Arial Narrow" pitchFamily="34" charset="0"/>
                <a:cs typeface="Arial" charset="0"/>
              </a:rPr>
              <a:t>Nat'l</a:t>
            </a:r>
          </a:p>
          <a:p>
            <a:pPr algn="ctr">
              <a:spcBef>
                <a:spcPct val="50000"/>
              </a:spcBef>
            </a:pPr>
            <a:r>
              <a:rPr lang="en-GB" b="1">
                <a:latin typeface="Arial Narrow" pitchFamily="34" charset="0"/>
                <a:cs typeface="Arial" charset="0"/>
              </a:rPr>
              <a:t>referral</a:t>
            </a:r>
            <a:endParaRPr lang="en-US" b="1">
              <a:latin typeface="Arial Narrow" pitchFamily="34" charset="0"/>
              <a:cs typeface="Arial" charset="0"/>
            </a:endParaRPr>
          </a:p>
        </p:txBody>
      </p:sp>
      <p:sp>
        <p:nvSpPr>
          <p:cNvPr id="150535" name="Rectangle 7"/>
          <p:cNvSpPr>
            <a:spLocks noChangeArrowheads="1"/>
          </p:cNvSpPr>
          <p:nvPr/>
        </p:nvSpPr>
        <p:spPr bwMode="auto">
          <a:xfrm rot="4179209">
            <a:off x="2453482" y="2739231"/>
            <a:ext cx="5461000" cy="1081087"/>
          </a:xfrm>
          <a:prstGeom prst="rect">
            <a:avLst/>
          </a:prstGeom>
          <a:solidFill>
            <a:srgbClr val="FFFFFF"/>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36" name="Rectangle 8"/>
          <p:cNvSpPr>
            <a:spLocks noGrp="1" noChangeArrowheads="1"/>
          </p:cNvSpPr>
          <p:nvPr>
            <p:ph type="title"/>
          </p:nvPr>
        </p:nvSpPr>
        <p:spPr>
          <a:xfrm>
            <a:off x="468313" y="0"/>
            <a:ext cx="8229600" cy="1143000"/>
          </a:xfrm>
        </p:spPr>
        <p:txBody>
          <a:bodyPr/>
          <a:lstStyle/>
          <a:p>
            <a:r>
              <a:rPr lang="en-GB" b="1">
                <a:effectLst>
                  <a:outerShdw blurRad="38100" dist="38100" dir="2700000" algn="tl">
                    <a:srgbClr val="C0C0C0"/>
                  </a:outerShdw>
                </a:effectLst>
              </a:rPr>
              <a:t>More than just a health issue</a:t>
            </a:r>
            <a:endParaRPr lang="en-US" b="1">
              <a:effectLst>
                <a:outerShdw blurRad="38100" dist="38100" dir="2700000" algn="tl">
                  <a:srgbClr val="C0C0C0"/>
                </a:outerShdw>
              </a:effectLst>
            </a:endParaRPr>
          </a:p>
        </p:txBody>
      </p:sp>
      <p:sp>
        <p:nvSpPr>
          <p:cNvPr id="150537" name="Rectangle 9"/>
          <p:cNvSpPr>
            <a:spLocks noGrp="1" noChangeArrowheads="1"/>
          </p:cNvSpPr>
          <p:nvPr>
            <p:ph type="body" idx="1"/>
          </p:nvPr>
        </p:nvSpPr>
        <p:spPr>
          <a:xfrm>
            <a:off x="6588125" y="765175"/>
            <a:ext cx="3178175" cy="5073650"/>
          </a:xfrm>
        </p:spPr>
        <p:txBody>
          <a:bodyPr/>
          <a:lstStyle/>
          <a:p>
            <a:pPr>
              <a:buFontTx/>
              <a:buNone/>
            </a:pPr>
            <a:endParaRPr lang="en-GB"/>
          </a:p>
          <a:p>
            <a:pPr>
              <a:buFontTx/>
              <a:buNone/>
            </a:pPr>
            <a:endParaRPr lang="en-GB"/>
          </a:p>
          <a:p>
            <a:pPr>
              <a:buFontTx/>
              <a:buNone/>
            </a:pPr>
            <a:r>
              <a:rPr lang="en-GB"/>
              <a:t>Super-specialists </a:t>
            </a:r>
          </a:p>
          <a:p>
            <a:pPr>
              <a:buFontTx/>
              <a:buNone/>
            </a:pPr>
            <a:endParaRPr lang="en-GB"/>
          </a:p>
          <a:p>
            <a:pPr>
              <a:buFontTx/>
              <a:buNone/>
            </a:pPr>
            <a:r>
              <a:rPr lang="en-GB"/>
              <a:t>Specialists</a:t>
            </a:r>
          </a:p>
          <a:p>
            <a:pPr>
              <a:buFontTx/>
              <a:buNone/>
            </a:pPr>
            <a:endParaRPr lang="en-GB"/>
          </a:p>
          <a:p>
            <a:pPr>
              <a:buFontTx/>
              <a:buNone/>
            </a:pPr>
            <a:r>
              <a:rPr lang="en-GB"/>
              <a:t>Mid-level</a:t>
            </a:r>
          </a:p>
          <a:p>
            <a:pPr>
              <a:buFontTx/>
              <a:buNone/>
            </a:pPr>
            <a:r>
              <a:rPr lang="en-GB"/>
              <a:t>CHWs</a:t>
            </a:r>
          </a:p>
          <a:p>
            <a:pPr>
              <a:buFontTx/>
              <a:buNone/>
            </a:pPr>
            <a:endParaRPr lang="en-GB"/>
          </a:p>
          <a:p>
            <a:pPr>
              <a:buFontTx/>
              <a:buNone/>
            </a:pPr>
            <a:endParaRPr lang="en-US"/>
          </a:p>
        </p:txBody>
      </p:sp>
      <p:sp>
        <p:nvSpPr>
          <p:cNvPr id="150538" name="AutoShape 10"/>
          <p:cNvSpPr>
            <a:spLocks noChangeArrowheads="1"/>
          </p:cNvSpPr>
          <p:nvPr/>
        </p:nvSpPr>
        <p:spPr bwMode="auto">
          <a:xfrm>
            <a:off x="4932363" y="1628775"/>
            <a:ext cx="1439862" cy="504825"/>
          </a:xfrm>
          <a:prstGeom prst="leftArrow">
            <a:avLst>
              <a:gd name="adj1" fmla="val 50000"/>
              <a:gd name="adj2" fmla="val 71305"/>
            </a:avLst>
          </a:prstGeom>
          <a:solidFill>
            <a:srgbClr val="339933"/>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39" name="AutoShape 11"/>
          <p:cNvSpPr>
            <a:spLocks noChangeArrowheads="1"/>
          </p:cNvSpPr>
          <p:nvPr/>
        </p:nvSpPr>
        <p:spPr bwMode="auto">
          <a:xfrm>
            <a:off x="5003800" y="3860800"/>
            <a:ext cx="1487488" cy="504825"/>
          </a:xfrm>
          <a:prstGeom prst="leftArrow">
            <a:avLst>
              <a:gd name="adj1" fmla="val 50000"/>
              <a:gd name="adj2" fmla="val 73664"/>
            </a:avLst>
          </a:prstGeom>
          <a:solidFill>
            <a:srgbClr val="339933"/>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40" name="AutoShape 12"/>
          <p:cNvSpPr>
            <a:spLocks noChangeArrowheads="1"/>
          </p:cNvSpPr>
          <p:nvPr/>
        </p:nvSpPr>
        <p:spPr bwMode="auto">
          <a:xfrm>
            <a:off x="5148263" y="4797425"/>
            <a:ext cx="1474787" cy="504825"/>
          </a:xfrm>
          <a:prstGeom prst="leftArrow">
            <a:avLst>
              <a:gd name="adj1" fmla="val 50000"/>
              <a:gd name="adj2" fmla="val 73035"/>
            </a:avLst>
          </a:prstGeom>
          <a:solidFill>
            <a:srgbClr val="339933"/>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41" name="AutoShape 13"/>
          <p:cNvSpPr>
            <a:spLocks/>
          </p:cNvSpPr>
          <p:nvPr/>
        </p:nvSpPr>
        <p:spPr bwMode="auto">
          <a:xfrm>
            <a:off x="8305800" y="4572000"/>
            <a:ext cx="341313" cy="1295400"/>
          </a:xfrm>
          <a:prstGeom prst="rightBrace">
            <a:avLst>
              <a:gd name="adj1" fmla="val 31628"/>
              <a:gd name="adj2" fmla="val 50000"/>
            </a:avLst>
          </a:prstGeom>
          <a:noFill/>
          <a:ln w="38100">
            <a:solidFill>
              <a:srgbClr val="339933"/>
            </a:solidFill>
            <a:round/>
            <a:headEnd/>
            <a:tailEnd/>
          </a:ln>
          <a:effectLst/>
          <a:extLst>
            <a:ext uri="{909E8E84-426E-40DD-AFC4-6F175D3DCCD1}">
              <a14:hiddenFill xmlns:a14="http://schemas.microsoft.com/office/drawing/2010/main">
                <a:solidFill>
                  <a:srgbClr val="33993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42" name="AutoShape 14"/>
          <p:cNvSpPr>
            <a:spLocks noChangeArrowheads="1"/>
          </p:cNvSpPr>
          <p:nvPr/>
        </p:nvSpPr>
        <p:spPr bwMode="auto">
          <a:xfrm>
            <a:off x="4932363" y="2636838"/>
            <a:ext cx="1439862" cy="504825"/>
          </a:xfrm>
          <a:prstGeom prst="leftArrow">
            <a:avLst>
              <a:gd name="adj1" fmla="val 50000"/>
              <a:gd name="adj2" fmla="val 71305"/>
            </a:avLst>
          </a:prstGeom>
          <a:solidFill>
            <a:srgbClr val="339933"/>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43" name="Rectangle 15"/>
          <p:cNvSpPr>
            <a:spLocks noChangeArrowheads="1"/>
          </p:cNvSpPr>
          <p:nvPr/>
        </p:nvSpPr>
        <p:spPr bwMode="auto">
          <a:xfrm>
            <a:off x="6884988" y="3940175"/>
            <a:ext cx="496887"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0544" name="Rectangle 16"/>
          <p:cNvSpPr>
            <a:spLocks noChangeArrowheads="1"/>
          </p:cNvSpPr>
          <p:nvPr/>
        </p:nvSpPr>
        <p:spPr bwMode="auto">
          <a:xfrm>
            <a:off x="7218363" y="463232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endParaRPr lang="en-US">
              <a:cs typeface="Arial" charset="0"/>
            </a:endParaRPr>
          </a:p>
        </p:txBody>
      </p:sp>
      <p:sp>
        <p:nvSpPr>
          <p:cNvPr id="150545" name="AutoShape 17"/>
          <p:cNvSpPr>
            <a:spLocks/>
          </p:cNvSpPr>
          <p:nvPr/>
        </p:nvSpPr>
        <p:spPr bwMode="auto">
          <a:xfrm>
            <a:off x="4500563" y="2636838"/>
            <a:ext cx="417512" cy="1466850"/>
          </a:xfrm>
          <a:prstGeom prst="rightBrace">
            <a:avLst>
              <a:gd name="adj1" fmla="val 29278"/>
              <a:gd name="adj2" fmla="val 50000"/>
            </a:avLst>
          </a:prstGeom>
          <a:noFill/>
          <a:ln w="38100">
            <a:solidFill>
              <a:srgbClr val="339933"/>
            </a:solidFill>
            <a:round/>
            <a:headEnd/>
            <a:tailEnd/>
          </a:ln>
          <a:effectLst/>
          <a:extLst>
            <a:ext uri="{909E8E84-426E-40DD-AFC4-6F175D3DCCD1}">
              <a14:hiddenFill xmlns:a14="http://schemas.microsoft.com/office/drawing/2010/main">
                <a:solidFill>
                  <a:srgbClr val="33993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0546" name="Text Box 18"/>
          <p:cNvSpPr txBox="1">
            <a:spLocks noChangeArrowheads="1"/>
          </p:cNvSpPr>
          <p:nvPr/>
        </p:nvSpPr>
        <p:spPr bwMode="auto">
          <a:xfrm>
            <a:off x="8532813" y="4267200"/>
            <a:ext cx="611187"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ctr">
              <a:spcBef>
                <a:spcPct val="50000"/>
              </a:spcBef>
            </a:pPr>
            <a:r>
              <a:rPr lang="en-GB" sz="2800" b="1">
                <a:solidFill>
                  <a:srgbClr val="FF6600"/>
                </a:solidFill>
                <a:cs typeface="Arial" charset="0"/>
              </a:rPr>
              <a:t>SHARED</a:t>
            </a:r>
            <a:endParaRPr lang="en-US" sz="2800" b="1">
              <a:solidFill>
                <a:srgbClr val="FF6600"/>
              </a:solidFill>
              <a:cs typeface="Arial" charset="0"/>
            </a:endParaRPr>
          </a:p>
        </p:txBody>
      </p:sp>
      <p:sp>
        <p:nvSpPr>
          <p:cNvPr id="150547" name="Rectangle 19"/>
          <p:cNvSpPr>
            <a:spLocks noChangeArrowheads="1"/>
          </p:cNvSpPr>
          <p:nvPr/>
        </p:nvSpPr>
        <p:spPr bwMode="auto">
          <a:xfrm rot="10800000">
            <a:off x="-133350" y="1654175"/>
            <a:ext cx="2557463" cy="490538"/>
          </a:xfrm>
          <a:prstGeom prst="rect">
            <a:avLst/>
          </a:prstGeom>
          <a:solidFill>
            <a:srgbClr val="FFFFFF"/>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150548" name="Text Box 20"/>
          <p:cNvSpPr txBox="1">
            <a:spLocks noChangeArrowheads="1"/>
          </p:cNvSpPr>
          <p:nvPr/>
        </p:nvSpPr>
        <p:spPr bwMode="auto">
          <a:xfrm rot="16200000">
            <a:off x="207963" y="1168400"/>
            <a:ext cx="2935288" cy="284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pPr>
            <a:r>
              <a:rPr lang="en-GB" sz="2400" b="1">
                <a:solidFill>
                  <a:srgbClr val="FF6600"/>
                </a:solidFill>
                <a:cs typeface="Arial" charset="0"/>
              </a:rPr>
              <a:t>Contributing factors:</a:t>
            </a:r>
          </a:p>
          <a:p>
            <a:pPr>
              <a:spcBef>
                <a:spcPct val="50000"/>
              </a:spcBef>
              <a:buFontTx/>
              <a:buChar char="•"/>
            </a:pPr>
            <a:r>
              <a:rPr lang="en-GB" sz="1400" b="1">
                <a:cs typeface="Arial" charset="0"/>
              </a:rPr>
              <a:t>Good governance, law and order</a:t>
            </a:r>
          </a:p>
          <a:p>
            <a:pPr>
              <a:spcBef>
                <a:spcPct val="50000"/>
              </a:spcBef>
              <a:buFontTx/>
              <a:buChar char="•"/>
            </a:pPr>
            <a:r>
              <a:rPr lang="en-GB" sz="1400" b="1">
                <a:cs typeface="Arial" charset="0"/>
              </a:rPr>
              <a:t>Gender</a:t>
            </a:r>
          </a:p>
          <a:p>
            <a:pPr>
              <a:spcBef>
                <a:spcPct val="50000"/>
              </a:spcBef>
              <a:buFontTx/>
              <a:buChar char="•"/>
            </a:pPr>
            <a:r>
              <a:rPr lang="en-GB" sz="1400" b="1">
                <a:cs typeface="Arial" charset="0"/>
              </a:rPr>
              <a:t>Social justice</a:t>
            </a:r>
          </a:p>
          <a:p>
            <a:pPr>
              <a:spcBef>
                <a:spcPct val="50000"/>
              </a:spcBef>
              <a:buFontTx/>
              <a:buChar char="•"/>
            </a:pPr>
            <a:r>
              <a:rPr lang="en-GB" sz="1400" b="1">
                <a:cs typeface="Arial" charset="0"/>
              </a:rPr>
              <a:t>Social and economic development</a:t>
            </a:r>
          </a:p>
          <a:p>
            <a:pPr>
              <a:spcBef>
                <a:spcPct val="50000"/>
              </a:spcBef>
            </a:pPr>
            <a:endParaRPr lang="en-US" sz="1400" b="1">
              <a:cs typeface="Arial" charset="0"/>
            </a:endParaRPr>
          </a:p>
        </p:txBody>
      </p:sp>
      <p:sp>
        <p:nvSpPr>
          <p:cNvPr id="150549" name="Rectangle 21"/>
          <p:cNvSpPr>
            <a:spLocks noChangeArrowheads="1"/>
          </p:cNvSpPr>
          <p:nvPr/>
        </p:nvSpPr>
        <p:spPr bwMode="auto">
          <a:xfrm rot="-4278940">
            <a:off x="-34131" y="3074194"/>
            <a:ext cx="5461000" cy="576262"/>
          </a:xfrm>
          <a:prstGeom prst="rect">
            <a:avLst/>
          </a:prstGeom>
          <a:solidFill>
            <a:srgbClr val="FFFFFF"/>
          </a:solidFill>
          <a:ln>
            <a:noFill/>
          </a:ln>
          <a:effectLst/>
          <a:extLst>
            <a:ext uri="{91240B29-F687-4F45-9708-019B960494DF}">
              <a14:hiddenLine xmlns:a14="http://schemas.microsoft.com/office/drawing/2010/main" w="38100" algn="ctr">
                <a:solidFill>
                  <a:srgbClr val="C03B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extLst>
      <p:ext uri="{BB962C8B-B14F-4D97-AF65-F5344CB8AC3E}">
        <p14:creationId xmlns:p14="http://schemas.microsoft.com/office/powerpoint/2010/main" val="35425520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ction Fiel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38200"/>
            <a:ext cx="4076700" cy="3933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823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5"/>
          <p:cNvSpPr txBox="1">
            <a:spLocks noGrp="1"/>
          </p:cNvSpPr>
          <p:nvPr/>
        </p:nvSpPr>
        <p:spPr bwMode="auto">
          <a:xfrm>
            <a:off x="6553200" y="6245225"/>
            <a:ext cx="2133600" cy="476250"/>
          </a:xfrm>
          <a:prstGeom prst="rect">
            <a:avLst/>
          </a:prstGeom>
          <a:noFill/>
          <a:ln>
            <a:miter lim="800000"/>
            <a:headEnd/>
            <a:tailEnd/>
          </a:ln>
        </p:spPr>
        <p:txBody>
          <a:bodyPr anchor="b"/>
          <a:lstStyle/>
          <a:p>
            <a:pPr algn="r" eaLnBrk="1" hangingPunct="1">
              <a:defRPr/>
            </a:pPr>
            <a:fld id="{C7437938-44E1-4775-9215-FD9D8174A856}" type="slidenum">
              <a:rPr lang="sv-SE" sz="1400">
                <a:effectLst>
                  <a:outerShdw blurRad="38100" dist="38100" dir="2700000" algn="tl">
                    <a:srgbClr val="000000"/>
                  </a:outerShdw>
                </a:effectLst>
                <a:latin typeface="Arial" charset="0"/>
                <a:cs typeface="Arial" charset="0"/>
              </a:rPr>
              <a:pPr algn="r" eaLnBrk="1" hangingPunct="1">
                <a:defRPr/>
              </a:pPr>
              <a:t>19</a:t>
            </a:fld>
            <a:endParaRPr lang="sv-SE" sz="1400">
              <a:effectLst>
                <a:outerShdw blurRad="38100" dist="38100" dir="2700000" algn="tl">
                  <a:srgbClr val="000000"/>
                </a:outerShdw>
              </a:effectLst>
              <a:latin typeface="Arial" charset="0"/>
              <a:cs typeface="Arial" charset="0"/>
            </a:endParaRPr>
          </a:p>
        </p:txBody>
      </p:sp>
      <p:sp>
        <p:nvSpPr>
          <p:cNvPr id="73730" name="Rectangle 2"/>
          <p:cNvSpPr>
            <a:spLocks noGrp="1" noChangeArrowheads="1"/>
          </p:cNvSpPr>
          <p:nvPr>
            <p:ph type="title" idx="4294967295"/>
          </p:nvPr>
        </p:nvSpPr>
        <p:spPr>
          <a:xfrm>
            <a:off x="468313" y="188913"/>
            <a:ext cx="8229600" cy="661987"/>
          </a:xfrm>
        </p:spPr>
        <p:txBody>
          <a:bodyPr>
            <a:normAutofit fontScale="90000"/>
          </a:bodyPr>
          <a:lstStyle/>
          <a:p>
            <a:pPr>
              <a:defRPr/>
            </a:pPr>
            <a:r>
              <a:rPr lang="en-GB" sz="4800" b="1" smtClean="0"/>
              <a:t>Scale-up framework</a:t>
            </a:r>
            <a:endParaRPr lang="en-US" sz="4800" b="1" smtClean="0"/>
          </a:p>
        </p:txBody>
      </p:sp>
      <p:sp>
        <p:nvSpPr>
          <p:cNvPr id="23556" name="Rectangle 3"/>
          <p:cNvSpPr>
            <a:spLocks noChangeArrowheads="1"/>
          </p:cNvSpPr>
          <p:nvPr/>
        </p:nvSpPr>
        <p:spPr bwMode="auto">
          <a:xfrm>
            <a:off x="0" y="1052513"/>
            <a:ext cx="91440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r>
              <a:rPr lang="en-GB" altLang="zh-CN" sz="2200" b="1" u="sng">
                <a:solidFill>
                  <a:srgbClr val="FF3300"/>
                </a:solidFill>
                <a:latin typeface="Arial" charset="0"/>
                <a:ea typeface="SimSun" pitchFamily="2" charset="-122"/>
                <a:cs typeface="Arial" charset="0"/>
              </a:rPr>
              <a:t>GOAL: HEALTH OUTCOMES</a:t>
            </a:r>
            <a:r>
              <a:rPr lang="en-US" altLang="zh-CN" sz="2200" b="1" u="sng">
                <a:solidFill>
                  <a:srgbClr val="000066"/>
                </a:solidFill>
                <a:latin typeface="Arial" charset="0"/>
                <a:ea typeface="SimSun" pitchFamily="2" charset="-122"/>
                <a:cs typeface="Arial" charset="0"/>
              </a:rPr>
              <a:t> </a:t>
            </a:r>
          </a:p>
        </p:txBody>
      </p:sp>
      <p:sp>
        <p:nvSpPr>
          <p:cNvPr id="23557" name="Rectangle 4"/>
          <p:cNvSpPr>
            <a:spLocks noChangeArrowheads="1"/>
          </p:cNvSpPr>
          <p:nvPr/>
        </p:nvSpPr>
        <p:spPr bwMode="auto">
          <a:xfrm rot="10800000" flipV="1">
            <a:off x="0" y="1916113"/>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r>
              <a:rPr lang="en-GB" sz="2000" b="1">
                <a:solidFill>
                  <a:srgbClr val="000066"/>
                </a:solidFill>
                <a:latin typeface="Arial" charset="0"/>
                <a:cs typeface="Arial" charset="0"/>
              </a:rPr>
              <a:t>BASIC PACKAGE OF SERVICES</a:t>
            </a:r>
          </a:p>
        </p:txBody>
      </p:sp>
      <p:sp>
        <p:nvSpPr>
          <p:cNvPr id="23558" name="Rectangle 5"/>
          <p:cNvSpPr>
            <a:spLocks noChangeArrowheads="1"/>
          </p:cNvSpPr>
          <p:nvPr/>
        </p:nvSpPr>
        <p:spPr bwMode="auto">
          <a:xfrm>
            <a:off x="0" y="278130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r>
              <a:rPr lang="en-GB" sz="2000" b="1">
                <a:solidFill>
                  <a:srgbClr val="000066"/>
                </a:solidFill>
                <a:latin typeface="Arial" charset="0"/>
                <a:cs typeface="Arial" charset="0"/>
              </a:rPr>
              <a:t>SKILL MIX</a:t>
            </a:r>
          </a:p>
        </p:txBody>
      </p:sp>
      <p:sp>
        <p:nvSpPr>
          <p:cNvPr id="23559" name="Rectangle 6"/>
          <p:cNvSpPr>
            <a:spLocks noChangeArrowheads="1"/>
          </p:cNvSpPr>
          <p:nvPr/>
        </p:nvSpPr>
        <p:spPr bwMode="auto">
          <a:xfrm>
            <a:off x="0" y="3644900"/>
            <a:ext cx="9282113"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rtl="1" eaLnBrk="1" hangingPunct="1"/>
            <a:r>
              <a:rPr lang="en-GB" sz="2000" b="1">
                <a:solidFill>
                  <a:srgbClr val="000066"/>
                </a:solidFill>
                <a:latin typeface="Arial" charset="0"/>
                <a:cs typeface="Arial" charset="0"/>
              </a:rPr>
              <a:t>"CLOSE-TO-CLIENT HEALTH TEAMS"</a:t>
            </a:r>
            <a:endParaRPr lang="en-US" sz="2000" b="1">
              <a:solidFill>
                <a:srgbClr val="000066"/>
              </a:solidFill>
              <a:latin typeface="Arial" charset="0"/>
              <a:cs typeface="Arial" charset="0"/>
            </a:endParaRPr>
          </a:p>
          <a:p>
            <a:pPr algn="ctr" eaLnBrk="1" hangingPunct="1"/>
            <a:r>
              <a:rPr lang="en-GB" b="1" i="1">
                <a:solidFill>
                  <a:srgbClr val="000066"/>
                </a:solidFill>
                <a:latin typeface="Arial" charset="0"/>
                <a:cs typeface="Arial" charset="0"/>
              </a:rPr>
              <a:t>Defined within country context</a:t>
            </a:r>
          </a:p>
        </p:txBody>
      </p:sp>
      <p:sp>
        <p:nvSpPr>
          <p:cNvPr id="23560" name="Rectangle 7"/>
          <p:cNvSpPr>
            <a:spLocks noChangeArrowheads="1"/>
          </p:cNvSpPr>
          <p:nvPr/>
        </p:nvSpPr>
        <p:spPr bwMode="auto">
          <a:xfrm>
            <a:off x="0" y="3073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US">
              <a:cs typeface="Arial" charset="0"/>
            </a:endParaRPr>
          </a:p>
        </p:txBody>
      </p:sp>
      <p:sp>
        <p:nvSpPr>
          <p:cNvPr id="23561" name="Rectangle 8"/>
          <p:cNvSpPr>
            <a:spLocks noChangeArrowheads="1"/>
          </p:cNvSpPr>
          <p:nvPr/>
        </p:nvSpPr>
        <p:spPr bwMode="auto">
          <a:xfrm>
            <a:off x="1187450" y="4308475"/>
            <a:ext cx="7416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r>
              <a:rPr lang="en-GB" sz="1400" b="1">
                <a:solidFill>
                  <a:srgbClr val="C03B00"/>
                </a:solidFill>
                <a:latin typeface="Gill Sans MT" pitchFamily="34" charset="0"/>
                <a:ea typeface="SimSun" pitchFamily="2" charset="-122"/>
                <a:cs typeface="Arial Unicode MS" pitchFamily="34" charset="-128"/>
              </a:rPr>
              <a:t>EXISTING CAPACITY</a:t>
            </a:r>
            <a:r>
              <a:rPr lang="en-GB" sz="1400" b="1">
                <a:solidFill>
                  <a:schemeClr val="tx2"/>
                </a:solidFill>
                <a:latin typeface="Gill Sans MT" pitchFamily="34" charset="0"/>
                <a:ea typeface="SimSun" pitchFamily="2" charset="-122"/>
                <a:cs typeface="Arial Unicode MS" pitchFamily="34" charset="-128"/>
              </a:rPr>
              <a:t>	      	</a:t>
            </a:r>
            <a:r>
              <a:rPr lang="en-GB" sz="1400" b="1">
                <a:solidFill>
                  <a:srgbClr val="C03B00"/>
                </a:solidFill>
                <a:latin typeface="Gill Sans MT" pitchFamily="34" charset="0"/>
                <a:ea typeface="SimSun" pitchFamily="2" charset="-122"/>
                <a:cs typeface="Arial Unicode MS" pitchFamily="34" charset="-128"/>
              </a:rPr>
              <a:t>DEVELOPMENT OF NEW CAPACITIES </a:t>
            </a:r>
            <a:endParaRPr lang="en-GB" sz="1400">
              <a:solidFill>
                <a:srgbClr val="C03B00"/>
              </a:solidFill>
              <a:latin typeface="Gill Sans MT" pitchFamily="34" charset="0"/>
              <a:ea typeface="SimSun" pitchFamily="2" charset="-122"/>
              <a:cs typeface="Arial Unicode MS" pitchFamily="34" charset="-128"/>
            </a:endParaRPr>
          </a:p>
        </p:txBody>
      </p:sp>
      <p:graphicFrame>
        <p:nvGraphicFramePr>
          <p:cNvPr id="73737" name="Group 9"/>
          <p:cNvGraphicFramePr>
            <a:graphicFrameLocks noGrp="1"/>
          </p:cNvGraphicFramePr>
          <p:nvPr>
            <p:ph idx="4294967295"/>
          </p:nvPr>
        </p:nvGraphicFramePr>
        <p:xfrm>
          <a:off x="395288" y="4581525"/>
          <a:ext cx="8291512" cy="2621256"/>
        </p:xfrm>
        <a:graphic>
          <a:graphicData uri="http://schemas.openxmlformats.org/drawingml/2006/table">
            <a:tbl>
              <a:tblPr rtl="1"/>
              <a:tblGrid>
                <a:gridCol w="2763837"/>
                <a:gridCol w="2763838"/>
                <a:gridCol w="2763837"/>
              </a:tblGrid>
              <a:tr h="396192">
                <a:tc>
                  <a:txBody>
                    <a:bodyPr/>
                    <a:lstStyle/>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rgbClr val="0695AA"/>
                          </a:solidFill>
                          <a:effectLst/>
                          <a:latin typeface="Gill Sans MT" pitchFamily="34" charset="0"/>
                          <a:ea typeface="SimSun" pitchFamily="2" charset="-122"/>
                        </a:rPr>
                        <a:t>  FINANCIAL</a:t>
                      </a:r>
                      <a:endParaRPr kumimoji="0" lang="en-GB" sz="2000" b="0" i="0" u="none" strike="noStrike" cap="none" normalizeH="0" baseline="0" smtClean="0">
                        <a:ln>
                          <a:noFill/>
                        </a:ln>
                        <a:solidFill>
                          <a:srgbClr val="0695AA"/>
                        </a:solidFill>
                        <a:effectLst/>
                        <a:latin typeface="Gill Sans MT"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rgbClr val="0695AA"/>
                          </a:solidFill>
                          <a:effectLst/>
                          <a:latin typeface="Gill Sans MT" pitchFamily="34" charset="0"/>
                          <a:ea typeface="SimSun" pitchFamily="2" charset="-122"/>
                        </a:rPr>
                        <a:t>  POLITICAL  </a:t>
                      </a:r>
                      <a:endParaRPr kumimoji="0" lang="en-GB" sz="2000" b="0" i="0" u="none" strike="noStrike" cap="none" normalizeH="0" baseline="0" smtClean="0">
                        <a:ln>
                          <a:noFill/>
                        </a:ln>
                        <a:solidFill>
                          <a:srgbClr val="0695AA"/>
                        </a:solidFill>
                        <a:effectLst/>
                        <a:latin typeface="Gill Sans MT"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rgbClr val="0695AA"/>
                          </a:solidFill>
                          <a:effectLst/>
                          <a:latin typeface="Gill Sans MT" pitchFamily="34" charset="0"/>
                          <a:ea typeface="SimSun" pitchFamily="2" charset="-122"/>
                        </a:rPr>
                        <a:t>  TECHNICAL</a:t>
                      </a:r>
                      <a:endParaRPr kumimoji="0" lang="en-GB" sz="2000" b="0" i="0" u="none" strike="noStrike" cap="none" normalizeH="0" baseline="0" smtClean="0">
                        <a:ln>
                          <a:noFill/>
                        </a:ln>
                        <a:solidFill>
                          <a:srgbClr val="0695AA"/>
                        </a:solidFill>
                        <a:effectLst/>
                        <a:latin typeface="Gill Sans MT"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24771">
                <a:tc>
                  <a:txBody>
                    <a:bodyPr/>
                    <a:lstStyle/>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Resources</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Incentives</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Partnerships</a:t>
                      </a:r>
                      <a:endParaRPr kumimoji="0" lang="en-GB" sz="2000" b="1" i="0" u="none" strike="noStrike" cap="none" normalizeH="0" baseline="0" smtClean="0">
                        <a:ln>
                          <a:noFill/>
                        </a:ln>
                        <a:solidFill>
                          <a:schemeClr val="tx1"/>
                        </a:solidFill>
                        <a:effectLst/>
                        <a:latin typeface="Tahoma"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Supportive environment</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Leadership</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Commitment</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Legislation</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Policy</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Partnerships</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Training</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Institutions</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Infrastructure</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Connectivity</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hlink"/>
                        </a:buClr>
                        <a:buSzPct val="80000"/>
                        <a:buFont typeface="Wingdings" pitchFamily="2" charset="2"/>
                        <a:buNone/>
                        <a:tabLst/>
                      </a:pPr>
                      <a:r>
                        <a:rPr kumimoji="0" lang="en-GB" sz="2000" b="1" i="0" u="none" strike="noStrike" cap="none" normalizeH="0" baseline="0" smtClean="0">
                          <a:ln>
                            <a:noFill/>
                          </a:ln>
                          <a:solidFill>
                            <a:schemeClr val="tx1"/>
                          </a:solidFill>
                          <a:effectLst/>
                          <a:latin typeface="Times New Roman" pitchFamily="18" charset="0"/>
                          <a:ea typeface="SimSun" pitchFamily="2" charset="-122"/>
                        </a:rPr>
                        <a:t>- Partnerships</a:t>
                      </a:r>
                      <a:endParaRPr kumimoji="0" lang="en-US" sz="2000" b="1" i="0" u="none" strike="noStrike" cap="none" normalizeH="0" baseline="0" smtClean="0">
                        <a:ln>
                          <a:noFill/>
                        </a:ln>
                        <a:solidFill>
                          <a:schemeClr val="tx1"/>
                        </a:solidFill>
                        <a:effectLst/>
                        <a:latin typeface="Times New Roman" pitchFamily="18" charset="0"/>
                        <a:cs typeface="Times New Roman"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3576" name="Line 23"/>
          <p:cNvSpPr>
            <a:spLocks noChangeShapeType="1"/>
          </p:cNvSpPr>
          <p:nvPr/>
        </p:nvSpPr>
        <p:spPr bwMode="auto">
          <a:xfrm>
            <a:off x="4643438" y="4292600"/>
            <a:ext cx="0" cy="2889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77" name="AutoShape 24"/>
          <p:cNvSpPr>
            <a:spLocks noChangeArrowheads="1"/>
          </p:cNvSpPr>
          <p:nvPr/>
        </p:nvSpPr>
        <p:spPr bwMode="auto">
          <a:xfrm>
            <a:off x="4500563" y="2349500"/>
            <a:ext cx="215900" cy="431800"/>
          </a:xfrm>
          <a:prstGeom prst="upArrow">
            <a:avLst>
              <a:gd name="adj1" fmla="val 50000"/>
              <a:gd name="adj2" fmla="val 50000"/>
            </a:avLst>
          </a:prstGeom>
          <a:solidFill>
            <a:schemeClr val="accent1"/>
          </a:solidFill>
          <a:ln w="38100" algn="ctr">
            <a:solidFill>
              <a:srgbClr val="C03B00"/>
            </a:solidFill>
            <a:miter lim="800000"/>
            <a:headEnd/>
            <a:tailEnd/>
          </a:ln>
        </p:spPr>
        <p:txBody>
          <a:bodyPr wrap="none" anchor="ctr"/>
          <a:lstStyle/>
          <a:p>
            <a:pPr eaLnBrk="1" hangingPunct="1"/>
            <a:endParaRPr lang="en-US">
              <a:cs typeface="Arial" charset="0"/>
            </a:endParaRPr>
          </a:p>
        </p:txBody>
      </p:sp>
      <p:sp>
        <p:nvSpPr>
          <p:cNvPr id="23578" name="AutoShape 25"/>
          <p:cNvSpPr>
            <a:spLocks noChangeArrowheads="1"/>
          </p:cNvSpPr>
          <p:nvPr/>
        </p:nvSpPr>
        <p:spPr bwMode="auto">
          <a:xfrm>
            <a:off x="4500563" y="1484313"/>
            <a:ext cx="215900" cy="431800"/>
          </a:xfrm>
          <a:prstGeom prst="upArrow">
            <a:avLst>
              <a:gd name="adj1" fmla="val 50000"/>
              <a:gd name="adj2" fmla="val 50000"/>
            </a:avLst>
          </a:prstGeom>
          <a:solidFill>
            <a:schemeClr val="accent1"/>
          </a:solidFill>
          <a:ln w="38100" algn="ctr">
            <a:solidFill>
              <a:srgbClr val="C03B00"/>
            </a:solidFill>
            <a:miter lim="800000"/>
            <a:headEnd/>
            <a:tailEnd/>
          </a:ln>
        </p:spPr>
        <p:txBody>
          <a:bodyPr wrap="none" anchor="ctr"/>
          <a:lstStyle/>
          <a:p>
            <a:pPr eaLnBrk="1" hangingPunct="1"/>
            <a:endParaRPr lang="en-US">
              <a:cs typeface="Arial" charset="0"/>
            </a:endParaRPr>
          </a:p>
        </p:txBody>
      </p:sp>
      <p:sp>
        <p:nvSpPr>
          <p:cNvPr id="23579" name="AutoShape 26"/>
          <p:cNvSpPr>
            <a:spLocks noChangeArrowheads="1"/>
          </p:cNvSpPr>
          <p:nvPr/>
        </p:nvSpPr>
        <p:spPr bwMode="auto">
          <a:xfrm>
            <a:off x="4500563" y="3213100"/>
            <a:ext cx="215900" cy="431800"/>
          </a:xfrm>
          <a:prstGeom prst="upArrow">
            <a:avLst>
              <a:gd name="adj1" fmla="val 50000"/>
              <a:gd name="adj2" fmla="val 50000"/>
            </a:avLst>
          </a:prstGeom>
          <a:solidFill>
            <a:schemeClr val="accent1"/>
          </a:solidFill>
          <a:ln w="38100" algn="ctr">
            <a:solidFill>
              <a:srgbClr val="C03B00"/>
            </a:solidFill>
            <a:miter lim="800000"/>
            <a:headEnd/>
            <a:tailEnd/>
          </a:ln>
        </p:spPr>
        <p:txBody>
          <a:bodyPr wrap="none" anchor="ctr"/>
          <a:lstStyle/>
          <a:p>
            <a:pPr eaLnBrk="1" hangingPunct="1"/>
            <a:endParaRPr lang="en-US">
              <a:cs typeface="Arial" charset="0"/>
            </a:endParaRPr>
          </a:p>
        </p:txBody>
      </p:sp>
      <p:sp>
        <p:nvSpPr>
          <p:cNvPr id="23580" name="Oval 27"/>
          <p:cNvSpPr>
            <a:spLocks noChangeArrowheads="1"/>
          </p:cNvSpPr>
          <p:nvPr/>
        </p:nvSpPr>
        <p:spPr bwMode="auto">
          <a:xfrm>
            <a:off x="395288" y="908050"/>
            <a:ext cx="1944687" cy="1079500"/>
          </a:xfrm>
          <a:prstGeom prst="ellipse">
            <a:avLst/>
          </a:prstGeom>
          <a:solidFill>
            <a:schemeClr val="accent1"/>
          </a:solidFill>
          <a:ln w="38100" algn="ctr">
            <a:solidFill>
              <a:srgbClr val="C03B00"/>
            </a:solidFill>
            <a:round/>
            <a:headEnd/>
            <a:tailEnd/>
          </a:ln>
        </p:spPr>
        <p:txBody>
          <a:bodyPr wrap="none" anchor="ctr"/>
          <a:lstStyle/>
          <a:p>
            <a:pPr algn="ctr" eaLnBrk="1" hangingPunct="1"/>
            <a:r>
              <a:rPr lang="en-GB" b="1">
                <a:solidFill>
                  <a:srgbClr val="000066"/>
                </a:solidFill>
                <a:latin typeface="Gill Sans MT" pitchFamily="34" charset="0"/>
                <a:cs typeface="Arial" charset="0"/>
              </a:rPr>
              <a:t>INDICATOR: </a:t>
            </a:r>
          </a:p>
          <a:p>
            <a:pPr algn="ctr" eaLnBrk="1" hangingPunct="1"/>
            <a:r>
              <a:rPr lang="en-GB" b="1">
                <a:solidFill>
                  <a:srgbClr val="000066"/>
                </a:solidFill>
                <a:latin typeface="Gill Sans MT" pitchFamily="34" charset="0"/>
                <a:cs typeface="Arial" charset="0"/>
              </a:rPr>
              <a:t>MDGs</a:t>
            </a:r>
            <a:endParaRPr lang="en-US" b="1">
              <a:solidFill>
                <a:srgbClr val="000066"/>
              </a:solidFill>
              <a:latin typeface="Gill Sans MT" pitchFamily="34" charset="0"/>
              <a:cs typeface="Arial" charset="0"/>
            </a:endParaRPr>
          </a:p>
        </p:txBody>
      </p:sp>
      <p:sp>
        <p:nvSpPr>
          <p:cNvPr id="23581" name="AutoShape 28"/>
          <p:cNvSpPr>
            <a:spLocks noChangeArrowheads="1"/>
          </p:cNvSpPr>
          <p:nvPr/>
        </p:nvSpPr>
        <p:spPr bwMode="auto">
          <a:xfrm>
            <a:off x="1763713" y="3860800"/>
            <a:ext cx="360362" cy="431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38100" algn="ctr">
            <a:solidFill>
              <a:srgbClr val="C03B00"/>
            </a:solidFill>
            <a:miter lim="800000"/>
            <a:headEnd/>
            <a:tailEnd/>
          </a:ln>
        </p:spPr>
        <p:txBody>
          <a:bodyPr wrap="none" anchor="ctr"/>
          <a:lstStyle/>
          <a:p>
            <a:endParaRPr lang="en-US"/>
          </a:p>
        </p:txBody>
      </p:sp>
      <p:sp>
        <p:nvSpPr>
          <p:cNvPr id="23582" name="AutoShape 29"/>
          <p:cNvSpPr>
            <a:spLocks noChangeArrowheads="1"/>
          </p:cNvSpPr>
          <p:nvPr/>
        </p:nvSpPr>
        <p:spPr bwMode="auto">
          <a:xfrm flipH="1">
            <a:off x="7019925" y="3860800"/>
            <a:ext cx="360363" cy="431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38100" algn="ctr">
            <a:solidFill>
              <a:srgbClr val="C03B00"/>
            </a:solidFill>
            <a:miter lim="800000"/>
            <a:headEnd/>
            <a:tailEnd/>
          </a:ln>
        </p:spPr>
        <p:txBody>
          <a:bodyPr wrap="none" anchor="ctr"/>
          <a:lstStyle/>
          <a:p>
            <a:endParaRPr lang="en-US"/>
          </a:p>
        </p:txBody>
      </p:sp>
    </p:spTree>
    <p:extLst>
      <p:ext uri="{BB962C8B-B14F-4D97-AF65-F5344CB8AC3E}">
        <p14:creationId xmlns:p14="http://schemas.microsoft.com/office/powerpoint/2010/main" val="39067174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909</Words>
  <Application>Microsoft Office PowerPoint</Application>
  <PresentationFormat>On-screen Show (4:3)</PresentationFormat>
  <Paragraphs>193</Paragraphs>
  <Slides>19</Slides>
  <Notes>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2" baseType="lpstr">
      <vt:lpstr>Office Theme</vt:lpstr>
      <vt:lpstr>Chart</vt:lpstr>
      <vt:lpstr>Microsoft Graph Chart</vt:lpstr>
      <vt:lpstr>COUNTRY HWF DEVELOPMENT</vt:lpstr>
      <vt:lpstr> </vt:lpstr>
      <vt:lpstr>HRH: Global Wind of Change</vt:lpstr>
      <vt:lpstr>PowerPoint Presentation</vt:lpstr>
      <vt:lpstr>PowerPoint Presentation</vt:lpstr>
      <vt:lpstr>PowerPoint Presentation</vt:lpstr>
      <vt:lpstr> Progress is Slow; Need is Growing! </vt:lpstr>
      <vt:lpstr>Kampala Declaration and Agenda for Global Action</vt:lpstr>
      <vt:lpstr>Critical success factors for scaling up</vt:lpstr>
      <vt:lpstr>Foundations of HRH Program</vt:lpstr>
      <vt:lpstr>Pillars of Country HRH Programme</vt:lpstr>
      <vt:lpstr>Membership of the HRH Committee</vt:lpstr>
      <vt:lpstr>Expected Outcomes of the CCF</vt:lpstr>
      <vt:lpstr>Relevance: Skill Mix</vt:lpstr>
      <vt:lpstr>Working lifespan strategies to build capacity and performance</vt:lpstr>
      <vt:lpstr>PowerPoint Presentation</vt:lpstr>
      <vt:lpstr>More than just a health issue</vt:lpstr>
      <vt:lpstr>PowerPoint Presentation</vt:lpstr>
      <vt:lpstr>Scale-up framework</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WONCA</dc:title>
  <dc:creator>Francis Omaswa</dc:creator>
  <cp:lastModifiedBy> Francis Omaswa</cp:lastModifiedBy>
  <cp:revision>7</cp:revision>
  <dcterms:created xsi:type="dcterms:W3CDTF">2021-03-15T11:37:56Z</dcterms:created>
  <dcterms:modified xsi:type="dcterms:W3CDTF">2021-03-16T06:26:41Z</dcterms:modified>
</cp:coreProperties>
</file>