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57" r:id="rId4"/>
    <p:sldId id="279" r:id="rId5"/>
    <p:sldId id="278" r:id="rId6"/>
    <p:sldId id="280" r:id="rId7"/>
    <p:sldId id="260" r:id="rId8"/>
  </p:sldIdLst>
  <p:sldSz cx="9144000" cy="54864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account" initials="Ma" lastIdx="1" clrIdx="0">
    <p:extLst>
      <p:ext uri="{19B8F6BF-5375-455C-9EA6-DF929625EA0E}">
        <p15:presenceInfo xmlns:p15="http://schemas.microsoft.com/office/powerpoint/2012/main" userId="f831104f8338f01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F1FE"/>
    <a:srgbClr val="213977"/>
    <a:srgbClr val="FC78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 snapToGrid="0">
      <p:cViewPr>
        <p:scale>
          <a:sx n="100" d="100"/>
          <a:sy n="100" d="100"/>
        </p:scale>
        <p:origin x="37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97890"/>
            <a:ext cx="6858000" cy="191008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881630"/>
            <a:ext cx="6858000" cy="1324610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1E8FA-7F48-4789-A006-E22929F79338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DC68E-E331-437C-8E9A-549E43CAF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964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1E8FA-7F48-4789-A006-E22929F79338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DC68E-E331-437C-8E9A-549E43CAF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667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367791"/>
            <a:ext cx="7886700" cy="228219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671571"/>
            <a:ext cx="7886700" cy="120015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1E8FA-7F48-4789-A006-E22929F79338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DC68E-E331-437C-8E9A-549E43CAF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524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460500"/>
            <a:ext cx="3886200" cy="348107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460500"/>
            <a:ext cx="3886200" cy="348107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1E8FA-7F48-4789-A006-E22929F79338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DC68E-E331-437C-8E9A-549E43CAF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372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92101"/>
            <a:ext cx="7886700" cy="106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344930"/>
            <a:ext cx="3868340" cy="659130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04060"/>
            <a:ext cx="3868340" cy="294767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344930"/>
            <a:ext cx="3887391" cy="659130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04060"/>
            <a:ext cx="3887391" cy="294767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1E8FA-7F48-4789-A006-E22929F79338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DC68E-E331-437C-8E9A-549E43CAF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835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1E8FA-7F48-4789-A006-E22929F79338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DC68E-E331-437C-8E9A-549E43CAF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637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1E8FA-7F48-4789-A006-E22929F79338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DC68E-E331-437C-8E9A-549E43CAF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545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760"/>
            <a:ext cx="2949178" cy="128016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89940"/>
            <a:ext cx="4629150" cy="38989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645920"/>
            <a:ext cx="2949178" cy="304927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1E8FA-7F48-4789-A006-E22929F79338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DC68E-E331-437C-8E9A-549E43CAF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208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760"/>
            <a:ext cx="2949178" cy="128016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89940"/>
            <a:ext cx="4629150" cy="3898900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645920"/>
            <a:ext cx="2949178" cy="304927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1E8FA-7F48-4789-A006-E22929F79338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DC68E-E331-437C-8E9A-549E43CAF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540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1E8FA-7F48-4789-A006-E22929F79338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DC68E-E331-437C-8E9A-549E43CAF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583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92100"/>
            <a:ext cx="1971675" cy="464947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92100"/>
            <a:ext cx="5800725" cy="464947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1E8FA-7F48-4789-A006-E22929F79338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DC68E-E331-437C-8E9A-549E43CAF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536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92101"/>
            <a:ext cx="7886700" cy="1060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460500"/>
            <a:ext cx="7886700" cy="34810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5085080"/>
            <a:ext cx="2057400" cy="292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1E8FA-7F48-4789-A006-E22929F79338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085080"/>
            <a:ext cx="3086100" cy="292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5085080"/>
            <a:ext cx="2057400" cy="292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4DC68E-E331-437C-8E9A-549E43CAF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385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mailto:africanpharmanetwork@gmail.com" TargetMode="Externa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africanpharmanetwork@gmail.com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464088" y="0"/>
            <a:ext cx="4679912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 smtClean="0">
              <a:solidFill>
                <a:schemeClr val="tx1"/>
              </a:solidFill>
              <a:latin typeface="Segoe UI Emoji" panose="020B0502040204020203" pitchFamily="34" charset="0"/>
              <a:ea typeface="Segoe UI Emoji" panose="020B0502040204020203" pitchFamily="34" charset="0"/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877" y="83647"/>
            <a:ext cx="1780950" cy="94930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0"/>
            <a:ext cx="4464090" cy="5486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0" r="23194"/>
          <a:stretch/>
        </p:blipFill>
        <p:spPr>
          <a:xfrm>
            <a:off x="990600" y="1032955"/>
            <a:ext cx="3479800" cy="3420488"/>
          </a:xfrm>
          <a:prstGeom prst="flowChartConnector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973845" y="5023527"/>
            <a:ext cx="3660398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>
              <a:lnSpc>
                <a:spcPct val="125000"/>
              </a:lnSpc>
            </a:pPr>
            <a:r>
              <a:rPr lang="en-US" sz="14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Email</a:t>
            </a:r>
            <a:r>
              <a:rPr lang="en-US" sz="1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: </a:t>
            </a:r>
            <a:r>
              <a:rPr lang="en-US" sz="1400" dirty="0" smtClean="0">
                <a:latin typeface="Segoe UI" panose="020B0502040204020203" pitchFamily="34" charset="0"/>
                <a:cs typeface="Segoe UI" panose="020B0502040204020203" pitchFamily="34" charset="0"/>
                <a:hlinkClick r:id="rId5"/>
              </a:rPr>
              <a:t>africanpharmanetwork@gmail.com</a:t>
            </a:r>
            <a:r>
              <a:rPr lang="en-US" sz="1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pic>
        <p:nvPicPr>
          <p:cNvPr id="7" name="Picture 6" descr="C:\Users\FRANCIS\Desktop\Logo 1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370" y="410547"/>
            <a:ext cx="1675455" cy="62240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4592486" y="2050701"/>
            <a:ext cx="441680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>
                <a:latin typeface="Segoe UI Emoji" panose="020B0502040204020203" pitchFamily="34" charset="0"/>
                <a:ea typeface="Segoe UI Emoji" panose="020B0502040204020203" pitchFamily="34" charset="0"/>
              </a:rPr>
              <a:t>Modelling </a:t>
            </a:r>
            <a:r>
              <a:rPr lang="en-GB" sz="1400" b="1" dirty="0">
                <a:latin typeface="Segoe UI Emoji" panose="020B0502040204020203" pitchFamily="34" charset="0"/>
                <a:ea typeface="Segoe UI Emoji" panose="020B0502040204020203" pitchFamily="34" charset="0"/>
              </a:rPr>
              <a:t>the Integration of Pharmacists in Primary Healthcare towards realization of SDG 3 </a:t>
            </a:r>
          </a:p>
          <a:p>
            <a:pPr algn="ctr"/>
            <a:endParaRPr lang="en-US" sz="1400" b="1" dirty="0">
              <a:latin typeface="Segoe UI Emoji" panose="020B0502040204020203" pitchFamily="34" charset="0"/>
              <a:ea typeface="Segoe UI Emoji" panose="020B0502040204020203" pitchFamily="34" charset="0"/>
            </a:endParaRPr>
          </a:p>
          <a:p>
            <a:pPr algn="ctr"/>
            <a:endParaRPr lang="en-US" sz="1400" dirty="0" smtClean="0">
              <a:latin typeface="Segoe UI Emoji" panose="020B0502040204020203" pitchFamily="34" charset="0"/>
              <a:ea typeface="Segoe UI Emoji" panose="020B0502040204020203" pitchFamily="34" charset="0"/>
            </a:endParaRPr>
          </a:p>
          <a:p>
            <a:pPr algn="ctr"/>
            <a:endParaRPr lang="en-US" sz="1400" dirty="0">
              <a:latin typeface="Segoe UI Emoji" panose="020B0502040204020203" pitchFamily="34" charset="0"/>
              <a:ea typeface="Segoe UI Emoji" panose="020B0502040204020203" pitchFamily="34" charset="0"/>
            </a:endParaRPr>
          </a:p>
          <a:p>
            <a:pPr algn="ctr"/>
            <a:r>
              <a:rPr lang="en-US" sz="1400" dirty="0" smtClean="0">
                <a:latin typeface="Segoe UI Emoji" panose="020B0502040204020203" pitchFamily="34" charset="0"/>
                <a:ea typeface="Segoe UI Emoji" panose="020B0502040204020203" pitchFamily="34" charset="0"/>
              </a:rPr>
              <a:t>Dr </a:t>
            </a:r>
            <a:r>
              <a:rPr lang="en-US" sz="1400" dirty="0">
                <a:latin typeface="Segoe UI Emoji" panose="020B0502040204020203" pitchFamily="34" charset="0"/>
                <a:ea typeface="Segoe UI Emoji" panose="020B0502040204020203" pitchFamily="34" charset="0"/>
              </a:rPr>
              <a:t>Odhiambo </a:t>
            </a:r>
            <a:r>
              <a:rPr lang="en-US" sz="1400" dirty="0" smtClean="0">
                <a:latin typeface="Segoe UI Emoji" panose="020B0502040204020203" pitchFamily="34" charset="0"/>
                <a:ea typeface="Segoe UI Emoji" panose="020B0502040204020203" pitchFamily="34" charset="0"/>
              </a:rPr>
              <a:t>David </a:t>
            </a:r>
          </a:p>
          <a:p>
            <a:pPr algn="ctr"/>
            <a:r>
              <a:rPr lang="en-US" sz="1100" dirty="0" smtClean="0">
                <a:latin typeface="Segoe UI Emoji" panose="020B0502040204020203" pitchFamily="34" charset="0"/>
                <a:ea typeface="Segoe UI Emoji" panose="020B0502040204020203" pitchFamily="34" charset="0"/>
              </a:rPr>
              <a:t>Curator, African Pharmaceutical Network (APN)</a:t>
            </a:r>
          </a:p>
        </p:txBody>
      </p:sp>
    </p:spTree>
    <p:extLst>
      <p:ext uri="{BB962C8B-B14F-4D97-AF65-F5344CB8AC3E}">
        <p14:creationId xmlns:p14="http://schemas.microsoft.com/office/powerpoint/2010/main" val="3443733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464088" y="0"/>
            <a:ext cx="4679912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-11110" y="-13652"/>
            <a:ext cx="4475198" cy="550005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39550" y="454273"/>
            <a:ext cx="2724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Segoe UI" panose="020B0502040204020203" pitchFamily="34" charset="0"/>
                <a:cs typeface="Segoe UI" panose="020B0502040204020203" pitchFamily="34" charset="0"/>
              </a:rPr>
              <a:t>Introduction</a:t>
            </a:r>
            <a:endParaRPr lang="en-US" sz="36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64088" y="1273387"/>
            <a:ext cx="467991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5000"/>
              </a:lnSpc>
              <a:buFontTx/>
              <a:buChar char="-"/>
            </a:pPr>
            <a:r>
              <a:rPr lang="en-GB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“Primary Healthcare (PHC) </a:t>
            </a:r>
            <a:r>
              <a:rPr lang="en-GB" sz="1200" dirty="0">
                <a:latin typeface="Segoe UI" panose="020B0502040204020203" pitchFamily="34" charset="0"/>
                <a:cs typeface="Segoe UI" panose="020B0502040204020203" pitchFamily="34" charset="0"/>
              </a:rPr>
              <a:t>is a whole-of-society approach to health that aims at ensuring the highest possible level of health and well-being and their equitable distribution by focusing on people’s needs </a:t>
            </a:r>
            <a:r>
              <a:rPr lang="en-GB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as </a:t>
            </a:r>
            <a:r>
              <a:rPr lang="en-GB" sz="1200" dirty="0">
                <a:latin typeface="Segoe UI" panose="020B0502040204020203" pitchFamily="34" charset="0"/>
                <a:cs typeface="Segoe UI" panose="020B0502040204020203" pitchFamily="34" charset="0"/>
              </a:rPr>
              <a:t>early as possible along the continuum </a:t>
            </a:r>
            <a:r>
              <a:rPr lang="en-GB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from;</a:t>
            </a:r>
          </a:p>
          <a:p>
            <a:pPr marL="742950" lvl="1" indent="-285750">
              <a:lnSpc>
                <a:spcPct val="125000"/>
              </a:lnSpc>
              <a:buFontTx/>
              <a:buChar char="-"/>
            </a:pPr>
            <a:r>
              <a:rPr lang="en-GB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health promotion and disease </a:t>
            </a:r>
            <a:r>
              <a:rPr lang="en-GB" sz="1200" dirty="0">
                <a:latin typeface="Segoe UI" panose="020B0502040204020203" pitchFamily="34" charset="0"/>
                <a:cs typeface="Segoe UI" panose="020B0502040204020203" pitchFamily="34" charset="0"/>
              </a:rPr>
              <a:t>prevention </a:t>
            </a:r>
            <a:r>
              <a:rPr lang="en-GB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to</a:t>
            </a:r>
          </a:p>
          <a:p>
            <a:pPr marL="742950" lvl="1" indent="-285750">
              <a:lnSpc>
                <a:spcPct val="125000"/>
              </a:lnSpc>
              <a:buFontTx/>
              <a:buChar char="-"/>
            </a:pPr>
            <a:r>
              <a:rPr lang="en-GB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treatment</a:t>
            </a:r>
            <a:r>
              <a:rPr lang="en-GB" sz="1200" dirty="0">
                <a:latin typeface="Segoe UI" panose="020B0502040204020203" pitchFamily="34" charset="0"/>
                <a:cs typeface="Segoe UI" panose="020B0502040204020203" pitchFamily="34" charset="0"/>
              </a:rPr>
              <a:t>, rehabilitation and palliative care, </a:t>
            </a:r>
            <a:r>
              <a:rPr lang="en-GB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and</a:t>
            </a:r>
          </a:p>
          <a:p>
            <a:pPr marL="742950" lvl="1" indent="-285750">
              <a:lnSpc>
                <a:spcPct val="125000"/>
              </a:lnSpc>
              <a:buFontTx/>
              <a:buChar char="-"/>
            </a:pPr>
            <a:r>
              <a:rPr lang="en-GB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as </a:t>
            </a:r>
            <a:r>
              <a:rPr lang="en-GB" sz="1200" dirty="0">
                <a:latin typeface="Segoe UI" panose="020B0502040204020203" pitchFamily="34" charset="0"/>
                <a:cs typeface="Segoe UI" panose="020B0502040204020203" pitchFamily="34" charset="0"/>
              </a:rPr>
              <a:t>close as feasible to people’s everyday environment." WHO and UNICEF. </a:t>
            </a:r>
            <a:r>
              <a:rPr lang="en-GB" sz="1200" i="1" dirty="0">
                <a:latin typeface="Segoe UI" panose="020B0502040204020203" pitchFamily="34" charset="0"/>
                <a:cs typeface="Segoe UI" panose="020B0502040204020203" pitchFamily="34" charset="0"/>
              </a:rPr>
              <a:t>A vision for primary health care in the 21st century: Towards UHC and the </a:t>
            </a:r>
            <a:r>
              <a:rPr lang="en-GB" sz="1200" i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SDGs.</a:t>
            </a:r>
          </a:p>
          <a:p>
            <a:pPr marL="285750" indent="-285750">
              <a:lnSpc>
                <a:spcPct val="125000"/>
              </a:lnSpc>
              <a:buFontTx/>
              <a:buChar char="-"/>
            </a:pPr>
            <a:r>
              <a:rPr lang="en-US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Pharmacists are often the first point of contact for most patients with healthcare systems with pharmacies as the most accessible healthcare outlets.</a:t>
            </a:r>
          </a:p>
          <a:p>
            <a:pPr marL="285750" indent="-285750">
              <a:lnSpc>
                <a:spcPct val="125000"/>
              </a:lnSpc>
              <a:buFontTx/>
              <a:buChar char="-"/>
            </a:pPr>
            <a:r>
              <a:rPr lang="en-US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SDG 3 – Good Health and Wellbeing for All. </a:t>
            </a:r>
            <a:endParaRPr lang="en-US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462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449" y="477194"/>
            <a:ext cx="53974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Segoe UI" panose="020B0502040204020203" pitchFamily="34" charset="0"/>
                <a:cs typeface="Segoe UI" panose="020B0502040204020203" pitchFamily="34" charset="0"/>
              </a:rPr>
              <a:t>Pharmacists Interventions </a:t>
            </a:r>
            <a:endParaRPr lang="en-US" sz="36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10514" y="1521679"/>
            <a:ext cx="4664317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1" indent="-285750">
              <a:lnSpc>
                <a:spcPct val="125000"/>
              </a:lnSpc>
              <a:buFontTx/>
              <a:buChar char="-"/>
            </a:pPr>
            <a:r>
              <a:rPr lang="en-US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Pharmacists play a critical role in advancing access to quality healthcare services. Some of pharmacists interventions include:</a:t>
            </a:r>
          </a:p>
          <a:p>
            <a:pPr marL="742950" lvl="2" indent="-285750">
              <a:lnSpc>
                <a:spcPct val="125000"/>
              </a:lnSpc>
              <a:buFontTx/>
              <a:buChar char="-"/>
            </a:pPr>
            <a:r>
              <a:rPr lang="en-US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Health education &amp; awareness creation </a:t>
            </a:r>
          </a:p>
          <a:p>
            <a:pPr marL="742950" lvl="2" indent="-285750">
              <a:lnSpc>
                <a:spcPct val="125000"/>
              </a:lnSpc>
              <a:buFontTx/>
              <a:buChar char="-"/>
            </a:pPr>
            <a:r>
              <a:rPr lang="en-US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Access to health products &amp; technologies </a:t>
            </a:r>
          </a:p>
          <a:p>
            <a:pPr marL="742950" lvl="2" indent="-285750">
              <a:lnSpc>
                <a:spcPct val="125000"/>
              </a:lnSpc>
              <a:buFontTx/>
              <a:buChar char="-"/>
            </a:pPr>
            <a:r>
              <a:rPr lang="en-US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Pharmaceutical care: medication therapy monitoring, medicines reconciliation, adherence counseling etc.</a:t>
            </a:r>
          </a:p>
          <a:p>
            <a:pPr marL="742950" lvl="2" indent="-285750">
              <a:lnSpc>
                <a:spcPct val="125000"/>
              </a:lnSpc>
              <a:buFontTx/>
              <a:buChar char="-"/>
            </a:pPr>
            <a:r>
              <a:rPr lang="en-US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Health programs management </a:t>
            </a:r>
          </a:p>
          <a:p>
            <a:pPr marL="742950" lvl="2" indent="-285750">
              <a:lnSpc>
                <a:spcPct val="125000"/>
              </a:lnSpc>
              <a:buFontTx/>
              <a:buChar char="-"/>
            </a:pPr>
            <a:r>
              <a:rPr lang="en-US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Pharmacovigilance</a:t>
            </a:r>
          </a:p>
          <a:p>
            <a:pPr marL="742950" lvl="2" indent="-285750">
              <a:lnSpc>
                <a:spcPct val="125000"/>
              </a:lnSpc>
              <a:buFontTx/>
              <a:buChar char="-"/>
            </a:pPr>
            <a:r>
              <a:rPr lang="en-US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Referral/signposting </a:t>
            </a:r>
          </a:p>
          <a:p>
            <a:pPr marL="285750" lvl="1" indent="-285750">
              <a:lnSpc>
                <a:spcPct val="125000"/>
              </a:lnSpc>
              <a:buFontTx/>
              <a:buChar char="-"/>
            </a:pPr>
            <a:endParaRPr lang="en-US" sz="1200" dirty="0" smtClean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026" name="Picture 2" descr="A VISION FOR PRIMARY HEALTH CARE IN THE 21ST CENTU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86" y="1687692"/>
            <a:ext cx="2891083" cy="289108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474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449" y="477194"/>
            <a:ext cx="7562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Segoe UI" panose="020B0502040204020203" pitchFamily="34" charset="0"/>
                <a:cs typeface="Segoe UI" panose="020B0502040204020203" pitchFamily="34" charset="0"/>
              </a:rPr>
              <a:t>Integration of Pharmacists in PHC </a:t>
            </a:r>
            <a:endParaRPr lang="en-US" sz="36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1449" y="1316405"/>
            <a:ext cx="781409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1" indent="-285750">
              <a:lnSpc>
                <a:spcPct val="125000"/>
              </a:lnSpc>
              <a:buFontTx/>
              <a:buChar char="-"/>
            </a:pPr>
            <a:r>
              <a:rPr lang="en-US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To deliver on pharmacists’ contribution to PHC, pharmacists have to be integrally positioned to deliver on their mandate.</a:t>
            </a:r>
          </a:p>
          <a:p>
            <a:pPr marL="285750" lvl="1" indent="-285750">
              <a:lnSpc>
                <a:spcPct val="125000"/>
              </a:lnSpc>
              <a:buFontTx/>
              <a:buChar char="-"/>
            </a:pPr>
            <a:r>
              <a:rPr lang="en-US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This can be achieved through the transformation of pharmacy practice centers into primary healthcare units which would entail:</a:t>
            </a:r>
          </a:p>
          <a:p>
            <a:pPr marL="742950" lvl="2" indent="-285750">
              <a:lnSpc>
                <a:spcPct val="125000"/>
              </a:lnSpc>
              <a:buFontTx/>
              <a:buChar char="-"/>
            </a:pPr>
            <a:r>
              <a:rPr lang="en-US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Establishment of a pharmacy service charter </a:t>
            </a:r>
          </a:p>
          <a:p>
            <a:pPr marL="742950" lvl="2" indent="-285750">
              <a:lnSpc>
                <a:spcPct val="125000"/>
              </a:lnSpc>
              <a:buFontTx/>
              <a:buChar char="-"/>
            </a:pPr>
            <a:r>
              <a:rPr lang="en-US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Capacity building &amp; up-skilling of pharmacists to deliver on the services </a:t>
            </a:r>
          </a:p>
          <a:p>
            <a:pPr marL="742950" lvl="2" indent="-285750">
              <a:lnSpc>
                <a:spcPct val="125000"/>
              </a:lnSpc>
              <a:buFontTx/>
              <a:buChar char="-"/>
            </a:pPr>
            <a:r>
              <a:rPr lang="en-US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Community engagement </a:t>
            </a:r>
            <a:endParaRPr lang="en-US" sz="1200" dirty="0" smtClean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0" lvl="2" indent="-285750">
              <a:lnSpc>
                <a:spcPct val="125000"/>
              </a:lnSpc>
              <a:buFontTx/>
              <a:buChar char="-"/>
            </a:pPr>
            <a:r>
              <a:rPr lang="en-US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Evidence generation &amp; advancement of science</a:t>
            </a:r>
            <a:endParaRPr lang="en-US" sz="1200" dirty="0" smtClean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0" lvl="2" indent="-285750">
              <a:lnSpc>
                <a:spcPct val="125000"/>
              </a:lnSpc>
              <a:buFontTx/>
              <a:buChar char="-"/>
            </a:pPr>
            <a:r>
              <a:rPr lang="en-US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Financing</a:t>
            </a:r>
          </a:p>
          <a:p>
            <a:pPr marL="742950" lvl="2" indent="-285750">
              <a:lnSpc>
                <a:spcPct val="125000"/>
              </a:lnSpc>
              <a:buFontTx/>
              <a:buChar char="-"/>
            </a:pPr>
            <a:r>
              <a:rPr lang="en-US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Policy </a:t>
            </a:r>
            <a:r>
              <a:rPr lang="en-US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leadership, advocacy and strategic partnerships </a:t>
            </a:r>
            <a:endParaRPr lang="en-US" sz="1200" dirty="0" smtClean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914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449" y="477194"/>
            <a:ext cx="7562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Segoe UI" panose="020B0502040204020203" pitchFamily="34" charset="0"/>
                <a:cs typeface="Segoe UI" panose="020B0502040204020203" pitchFamily="34" charset="0"/>
              </a:rPr>
              <a:t>Integration of Pharmacists in PHC </a:t>
            </a:r>
            <a:endParaRPr lang="en-US" sz="36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9007" y="1212485"/>
            <a:ext cx="5607050" cy="3252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444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449" y="477194"/>
            <a:ext cx="7562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Segoe UI" panose="020B0502040204020203" pitchFamily="34" charset="0"/>
                <a:cs typeface="Segoe UI" panose="020B0502040204020203" pitchFamily="34" charset="0"/>
              </a:rPr>
              <a:t>Emerging </a:t>
            </a:r>
            <a:r>
              <a:rPr lang="en-US" sz="3600" dirty="0" smtClean="0">
                <a:latin typeface="Segoe UI" panose="020B0502040204020203" pitchFamily="34" charset="0"/>
                <a:cs typeface="Segoe UI" panose="020B0502040204020203" pitchFamily="34" charset="0"/>
              </a:rPr>
              <a:t>Areas of Practice</a:t>
            </a:r>
            <a:endParaRPr lang="en-US" sz="36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1449" y="1316405"/>
            <a:ext cx="7814093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1" indent="-285750">
              <a:lnSpc>
                <a:spcPct val="125000"/>
              </a:lnSpc>
              <a:buFontTx/>
              <a:buChar char="-"/>
            </a:pPr>
            <a:r>
              <a:rPr lang="en-US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Some of the areas in which pharmacists can deliver value as key players in primary healthcare include:</a:t>
            </a:r>
          </a:p>
          <a:p>
            <a:pPr marL="742950" lvl="2" indent="-285750">
              <a:lnSpc>
                <a:spcPct val="125000"/>
              </a:lnSpc>
              <a:buFontTx/>
              <a:buChar char="-"/>
            </a:pPr>
            <a:r>
              <a:rPr lang="en-US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Mental Health – First Aid, Referral Services &amp; Medicine Use</a:t>
            </a:r>
          </a:p>
          <a:p>
            <a:pPr marL="742950" lvl="2" indent="-285750">
              <a:lnSpc>
                <a:spcPct val="125000"/>
              </a:lnSpc>
              <a:buFontTx/>
              <a:buChar char="-"/>
            </a:pPr>
            <a:r>
              <a:rPr lang="en-US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Sexual &amp; Reproductive Health – Contraceptive Use, Fertility Care, Sexual Health etc.</a:t>
            </a:r>
          </a:p>
          <a:p>
            <a:pPr marL="742950" lvl="2" indent="-285750">
              <a:lnSpc>
                <a:spcPct val="125000"/>
              </a:lnSpc>
              <a:buFontTx/>
              <a:buChar char="-"/>
            </a:pPr>
            <a:r>
              <a:rPr lang="en-US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Non Communicable Diseases – Diagnostics, Management, Referral/Collaborative Practice etc.</a:t>
            </a:r>
          </a:p>
          <a:p>
            <a:pPr marL="742950" lvl="2" indent="-285750">
              <a:lnSpc>
                <a:spcPct val="125000"/>
              </a:lnSpc>
              <a:buFontTx/>
              <a:buChar char="-"/>
            </a:pPr>
            <a:r>
              <a:rPr lang="en-US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Neglected Tropical Diseases – Vector Control, Health Communication, Diagnostics, Treatment, Referral services &amp; Follow Up Care.</a:t>
            </a:r>
          </a:p>
          <a:p>
            <a:pPr marL="742950" lvl="2" indent="-285750">
              <a:lnSpc>
                <a:spcPct val="125000"/>
              </a:lnSpc>
              <a:buFontTx/>
              <a:buChar char="-"/>
            </a:pPr>
            <a:r>
              <a:rPr lang="en-US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Infectious Diseases – IPC, Curative care, Referral services etc. </a:t>
            </a:r>
          </a:p>
          <a:p>
            <a:pPr marL="742950" lvl="2" indent="-285750">
              <a:lnSpc>
                <a:spcPct val="125000"/>
              </a:lnSpc>
              <a:buFontTx/>
              <a:buChar char="-"/>
            </a:pPr>
            <a:r>
              <a:rPr lang="en-US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Cosmetology &amp; Skin care</a:t>
            </a:r>
          </a:p>
          <a:p>
            <a:pPr marL="742950" lvl="2" indent="-285750">
              <a:lnSpc>
                <a:spcPct val="125000"/>
              </a:lnSpc>
              <a:buFontTx/>
              <a:buChar char="-"/>
            </a:pPr>
            <a:r>
              <a:rPr lang="en-US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Immunization </a:t>
            </a:r>
            <a:r>
              <a:rPr lang="en-US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programs</a:t>
            </a:r>
          </a:p>
          <a:p>
            <a:pPr marL="742950" lvl="2" indent="-285750">
              <a:lnSpc>
                <a:spcPct val="125000"/>
              </a:lnSpc>
              <a:buFontTx/>
              <a:buChar char="-"/>
            </a:pPr>
            <a:r>
              <a:rPr lang="en-US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Emergency response and preparedness </a:t>
            </a:r>
          </a:p>
          <a:p>
            <a:pPr marL="742950" lvl="2" indent="-285750">
              <a:lnSpc>
                <a:spcPct val="125000"/>
              </a:lnSpc>
              <a:buFontTx/>
              <a:buChar char="-"/>
            </a:pPr>
            <a:r>
              <a:rPr lang="en-US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Pharmaceutical Supply Chain Management </a:t>
            </a:r>
            <a:endParaRPr lang="en-US" sz="1200" dirty="0" smtClean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0" lvl="2" indent="-285750">
              <a:lnSpc>
                <a:spcPct val="125000"/>
              </a:lnSpc>
              <a:buFontTx/>
              <a:buChar char="-"/>
            </a:pPr>
            <a:r>
              <a:rPr lang="en-US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*Patient Safety </a:t>
            </a:r>
          </a:p>
          <a:p>
            <a:pPr marL="742950" lvl="2" indent="-285750">
              <a:lnSpc>
                <a:spcPct val="125000"/>
              </a:lnSpc>
              <a:buFontTx/>
              <a:buChar char="-"/>
            </a:pPr>
            <a:r>
              <a:rPr lang="en-US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*Self Care </a:t>
            </a:r>
          </a:p>
          <a:p>
            <a:pPr marL="285750" lvl="1" indent="-285750">
              <a:lnSpc>
                <a:spcPct val="125000"/>
              </a:lnSpc>
              <a:buFontTx/>
              <a:buChar char="-"/>
            </a:pPr>
            <a:r>
              <a:rPr lang="en-US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Systems thinking and strategic focus on service delivery for optimal health outcomes is the intended outcome for pharmacists’ integration in primary healthcare (PHC). </a:t>
            </a:r>
          </a:p>
        </p:txBody>
      </p:sp>
    </p:spTree>
    <p:extLst>
      <p:ext uri="{BB962C8B-B14F-4D97-AF65-F5344CB8AC3E}">
        <p14:creationId xmlns:p14="http://schemas.microsoft.com/office/powerpoint/2010/main" val="1072201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 rot="16200000" flipH="1" flipV="1">
            <a:off x="1828800" y="-1828800"/>
            <a:ext cx="5486400" cy="9144000"/>
          </a:xfrm>
          <a:prstGeom prst="rtTriangle">
            <a:avLst/>
          </a:prstGeom>
          <a:solidFill>
            <a:srgbClr val="FC7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Placeholder 11" title="Skyline">
            <a:extLst>
              <a:ext uri="{FF2B5EF4-FFF2-40B4-BE49-F238E27FC236}">
                <a16:creationId xmlns:a16="http://schemas.microsoft.com/office/drawing/2014/main" xmlns="" id="{6B070BD8-8610-4F64-A93A-41F46C39EC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408" b="9408"/>
          <a:stretch>
            <a:fillRect/>
          </a:stretch>
        </p:blipFill>
        <p:spPr>
          <a:xfrm>
            <a:off x="327646" y="393841"/>
            <a:ext cx="8688503" cy="469871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457699" y="704850"/>
            <a:ext cx="32766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21397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Thank You!</a:t>
            </a:r>
            <a:endParaRPr lang="en-US" sz="4400" dirty="0">
              <a:solidFill>
                <a:srgbClr val="213977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73845" y="5124763"/>
            <a:ext cx="3660398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>
              <a:lnSpc>
                <a:spcPct val="125000"/>
              </a:lnSpc>
            </a:pPr>
            <a:r>
              <a:rPr lang="en-US" sz="14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Email</a:t>
            </a:r>
            <a:r>
              <a:rPr lang="en-US" sz="1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: </a:t>
            </a:r>
            <a:r>
              <a:rPr lang="en-US" sz="1400" dirty="0" smtClean="0">
                <a:latin typeface="Segoe UI" panose="020B0502040204020203" pitchFamily="34" charset="0"/>
                <a:cs typeface="Segoe UI" panose="020B0502040204020203" pitchFamily="34" charset="0"/>
                <a:hlinkClick r:id="rId3"/>
              </a:rPr>
              <a:t>africanpharmanetwork@gmail.com</a:t>
            </a:r>
            <a:r>
              <a:rPr lang="en-US" sz="1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5932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2462</TotalTime>
  <Words>426</Words>
  <Application>Microsoft Office PowerPoint</Application>
  <PresentationFormat>Custom</PresentationFormat>
  <Paragraphs>52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Segoe UI</vt:lpstr>
      <vt:lpstr>Segoe UI Emoji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67</cp:revision>
  <dcterms:created xsi:type="dcterms:W3CDTF">2021-03-18T19:10:07Z</dcterms:created>
  <dcterms:modified xsi:type="dcterms:W3CDTF">2022-03-14T19:16:22Z</dcterms:modified>
</cp:coreProperties>
</file>