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92" r:id="rId3"/>
    <p:sldId id="295" r:id="rId4"/>
    <p:sldId id="294" r:id="rId5"/>
    <p:sldId id="325" r:id="rId6"/>
    <p:sldId id="327" r:id="rId7"/>
    <p:sldId id="313" r:id="rId8"/>
    <p:sldId id="326" r:id="rId9"/>
    <p:sldId id="312" r:id="rId10"/>
    <p:sldId id="261" r:id="rId11"/>
    <p:sldId id="298" r:id="rId12"/>
    <p:sldId id="306" r:id="rId13"/>
    <p:sldId id="303" r:id="rId14"/>
    <p:sldId id="310" r:id="rId15"/>
    <p:sldId id="309" r:id="rId16"/>
    <p:sldId id="308" r:id="rId17"/>
    <p:sldId id="299" r:id="rId18"/>
    <p:sldId id="316" r:id="rId19"/>
    <p:sldId id="305" r:id="rId20"/>
    <p:sldId id="320" r:id="rId21"/>
    <p:sldId id="318" r:id="rId22"/>
    <p:sldId id="301" r:id="rId23"/>
    <p:sldId id="275" r:id="rId24"/>
    <p:sldId id="290" r:id="rId25"/>
    <p:sldId id="307" r:id="rId26"/>
    <p:sldId id="288" r:id="rId27"/>
    <p:sldId id="317" r:id="rId28"/>
    <p:sldId id="280" r:id="rId29"/>
    <p:sldId id="302" r:id="rId30"/>
    <p:sldId id="319" r:id="rId31"/>
    <p:sldId id="304" r:id="rId32"/>
    <p:sldId id="289" r:id="rId33"/>
    <p:sldId id="323" r:id="rId34"/>
    <p:sldId id="324" r:id="rId35"/>
    <p:sldId id="281" r:id="rId36"/>
    <p:sldId id="296" r:id="rId37"/>
    <p:sldId id="315" r:id="rId38"/>
    <p:sldId id="321" r:id="rId39"/>
    <p:sldId id="287" r:id="rId40"/>
    <p:sldId id="259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F6B3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965"/>
    <p:restoredTop sz="95884"/>
  </p:normalViewPr>
  <p:slideViewPr>
    <p:cSldViewPr snapToGrid="0" snapToObjects="1">
      <p:cViewPr>
        <p:scale>
          <a:sx n="104" d="100"/>
          <a:sy n="104" d="100"/>
        </p:scale>
        <p:origin x="360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A0E41F-BF92-A14E-8EC2-1475396D2BAD}" type="doc">
      <dgm:prSet loTypeId="urn:microsoft.com/office/officeart/2009/layout/CircleArrowProces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C5DFB03-5510-F948-A5F6-6E1F4F3423A7}">
      <dgm:prSet phldrT="[Text]"/>
      <dgm:spPr/>
      <dgm:t>
        <a:bodyPr/>
        <a:lstStyle/>
        <a:p>
          <a:r>
            <a:rPr lang="en-GB" dirty="0"/>
            <a:t>Identification</a:t>
          </a:r>
        </a:p>
      </dgm:t>
    </dgm:pt>
    <dgm:pt modelId="{6C03B8B9-A5AD-ED48-88D5-DA0E6AD463B7}" type="parTrans" cxnId="{5746A507-E031-9D4F-9996-7FFFA077E53B}">
      <dgm:prSet/>
      <dgm:spPr/>
      <dgm:t>
        <a:bodyPr/>
        <a:lstStyle/>
        <a:p>
          <a:endParaRPr lang="en-GB"/>
        </a:p>
      </dgm:t>
    </dgm:pt>
    <dgm:pt modelId="{5E330AF0-68F8-5E40-AC84-F0181BBFCA93}" type="sibTrans" cxnId="{5746A507-E031-9D4F-9996-7FFFA077E53B}">
      <dgm:prSet/>
      <dgm:spPr/>
      <dgm:t>
        <a:bodyPr/>
        <a:lstStyle/>
        <a:p>
          <a:endParaRPr lang="en-GB"/>
        </a:p>
      </dgm:t>
    </dgm:pt>
    <dgm:pt modelId="{D1CD89A7-D4A2-764C-AA88-A4FD3AF5880E}">
      <dgm:prSet phldrT="[Text]"/>
      <dgm:spPr/>
      <dgm:t>
        <a:bodyPr/>
        <a:lstStyle/>
        <a:p>
          <a:r>
            <a:rPr lang="en-GB" dirty="0"/>
            <a:t>Investigation</a:t>
          </a:r>
        </a:p>
      </dgm:t>
    </dgm:pt>
    <dgm:pt modelId="{53635502-799A-5A4F-8C16-88D6947951DC}" type="parTrans" cxnId="{DDAD2AA2-1BA8-4E42-A64C-63F34E156BF2}">
      <dgm:prSet/>
      <dgm:spPr/>
      <dgm:t>
        <a:bodyPr/>
        <a:lstStyle/>
        <a:p>
          <a:endParaRPr lang="en-GB"/>
        </a:p>
      </dgm:t>
    </dgm:pt>
    <dgm:pt modelId="{325D23AD-CA75-E545-A1F9-EDFCF727ED46}" type="sibTrans" cxnId="{DDAD2AA2-1BA8-4E42-A64C-63F34E156BF2}">
      <dgm:prSet/>
      <dgm:spPr/>
      <dgm:t>
        <a:bodyPr/>
        <a:lstStyle/>
        <a:p>
          <a:endParaRPr lang="en-GB"/>
        </a:p>
      </dgm:t>
    </dgm:pt>
    <dgm:pt modelId="{BDFF778A-C8A8-634A-B562-BE60D4BE6196}">
      <dgm:prSet phldrT="[Text]"/>
      <dgm:spPr/>
      <dgm:t>
        <a:bodyPr/>
        <a:lstStyle/>
        <a:p>
          <a:r>
            <a:rPr lang="en-GB" dirty="0"/>
            <a:t>Iron repletion</a:t>
          </a:r>
        </a:p>
      </dgm:t>
    </dgm:pt>
    <dgm:pt modelId="{75B04679-59C4-EC40-9F29-750AB4DFD9F6}" type="parTrans" cxnId="{B6CA4965-8A33-964C-A481-8B1910989F0A}">
      <dgm:prSet/>
      <dgm:spPr/>
      <dgm:t>
        <a:bodyPr/>
        <a:lstStyle/>
        <a:p>
          <a:endParaRPr lang="en-GB"/>
        </a:p>
      </dgm:t>
    </dgm:pt>
    <dgm:pt modelId="{E0CA4F11-22A2-FE4A-B8A4-3B645432A0BF}" type="sibTrans" cxnId="{B6CA4965-8A33-964C-A481-8B1910989F0A}">
      <dgm:prSet/>
      <dgm:spPr/>
      <dgm:t>
        <a:bodyPr/>
        <a:lstStyle/>
        <a:p>
          <a:endParaRPr lang="en-GB"/>
        </a:p>
      </dgm:t>
    </dgm:pt>
    <dgm:pt modelId="{B90DC280-930B-714C-B79E-28A2ED7FD390}" type="pres">
      <dgm:prSet presAssocID="{BBA0E41F-BF92-A14E-8EC2-1475396D2BAD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0AE9DA68-2D03-1345-80F5-7F5DB9C482FF}" type="pres">
      <dgm:prSet presAssocID="{EC5DFB03-5510-F948-A5F6-6E1F4F3423A7}" presName="Accent1" presStyleCnt="0"/>
      <dgm:spPr/>
    </dgm:pt>
    <dgm:pt modelId="{CD1DC7AF-67B5-954C-AD80-AC8F7C68B793}" type="pres">
      <dgm:prSet presAssocID="{EC5DFB03-5510-F948-A5F6-6E1F4F3423A7}" presName="Accent" presStyleLbl="node1" presStyleIdx="0" presStyleCnt="3"/>
      <dgm:spPr/>
    </dgm:pt>
    <dgm:pt modelId="{79EBBB86-7EAF-054B-BA31-C823979EBFF0}" type="pres">
      <dgm:prSet presAssocID="{EC5DFB03-5510-F948-A5F6-6E1F4F3423A7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E2A3FCFF-679E-0E48-8977-7642B18EB96A}" type="pres">
      <dgm:prSet presAssocID="{D1CD89A7-D4A2-764C-AA88-A4FD3AF5880E}" presName="Accent2" presStyleCnt="0"/>
      <dgm:spPr/>
    </dgm:pt>
    <dgm:pt modelId="{E4AAA4AA-E408-3144-BB6A-D6CB7B8DD1A3}" type="pres">
      <dgm:prSet presAssocID="{D1CD89A7-D4A2-764C-AA88-A4FD3AF5880E}" presName="Accent" presStyleLbl="node1" presStyleIdx="1" presStyleCnt="3"/>
      <dgm:spPr/>
    </dgm:pt>
    <dgm:pt modelId="{DA21EEDF-2917-9348-A075-1273063B2EC4}" type="pres">
      <dgm:prSet presAssocID="{D1CD89A7-D4A2-764C-AA88-A4FD3AF5880E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9AD6D46A-87A9-0E45-AA09-B67B1D19503C}" type="pres">
      <dgm:prSet presAssocID="{BDFF778A-C8A8-634A-B562-BE60D4BE6196}" presName="Accent3" presStyleCnt="0"/>
      <dgm:spPr/>
    </dgm:pt>
    <dgm:pt modelId="{17548F0E-AF1F-AB4F-AD01-D963E10010AD}" type="pres">
      <dgm:prSet presAssocID="{BDFF778A-C8A8-634A-B562-BE60D4BE6196}" presName="Accent" presStyleLbl="node1" presStyleIdx="2" presStyleCnt="3"/>
      <dgm:spPr/>
    </dgm:pt>
    <dgm:pt modelId="{285EDE97-66D4-9C4C-B9CC-B517599686A1}" type="pres">
      <dgm:prSet presAssocID="{BDFF778A-C8A8-634A-B562-BE60D4BE6196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E9E31A06-EAFD-AB41-ACB9-E95E05E97A6D}" type="presOf" srcId="{D1CD89A7-D4A2-764C-AA88-A4FD3AF5880E}" destId="{DA21EEDF-2917-9348-A075-1273063B2EC4}" srcOrd="0" destOrd="0" presId="urn:microsoft.com/office/officeart/2009/layout/CircleArrowProcess"/>
    <dgm:cxn modelId="{5746A507-E031-9D4F-9996-7FFFA077E53B}" srcId="{BBA0E41F-BF92-A14E-8EC2-1475396D2BAD}" destId="{EC5DFB03-5510-F948-A5F6-6E1F4F3423A7}" srcOrd="0" destOrd="0" parTransId="{6C03B8B9-A5AD-ED48-88D5-DA0E6AD463B7}" sibTransId="{5E330AF0-68F8-5E40-AC84-F0181BBFCA93}"/>
    <dgm:cxn modelId="{889A3648-F45C-7543-8549-1A0813D21948}" type="presOf" srcId="{EC5DFB03-5510-F948-A5F6-6E1F4F3423A7}" destId="{79EBBB86-7EAF-054B-BA31-C823979EBFF0}" srcOrd="0" destOrd="0" presId="urn:microsoft.com/office/officeart/2009/layout/CircleArrowProcess"/>
    <dgm:cxn modelId="{FCD1C157-172C-A841-877E-952D5C9C70E1}" type="presOf" srcId="{BDFF778A-C8A8-634A-B562-BE60D4BE6196}" destId="{285EDE97-66D4-9C4C-B9CC-B517599686A1}" srcOrd="0" destOrd="0" presId="urn:microsoft.com/office/officeart/2009/layout/CircleArrowProcess"/>
    <dgm:cxn modelId="{1DAEE864-8202-E14E-A7D2-0A92B7C7D33C}" type="presOf" srcId="{BBA0E41F-BF92-A14E-8EC2-1475396D2BAD}" destId="{B90DC280-930B-714C-B79E-28A2ED7FD390}" srcOrd="0" destOrd="0" presId="urn:microsoft.com/office/officeart/2009/layout/CircleArrowProcess"/>
    <dgm:cxn modelId="{B6CA4965-8A33-964C-A481-8B1910989F0A}" srcId="{BBA0E41F-BF92-A14E-8EC2-1475396D2BAD}" destId="{BDFF778A-C8A8-634A-B562-BE60D4BE6196}" srcOrd="2" destOrd="0" parTransId="{75B04679-59C4-EC40-9F29-750AB4DFD9F6}" sibTransId="{E0CA4F11-22A2-FE4A-B8A4-3B645432A0BF}"/>
    <dgm:cxn modelId="{DDAD2AA2-1BA8-4E42-A64C-63F34E156BF2}" srcId="{BBA0E41F-BF92-A14E-8EC2-1475396D2BAD}" destId="{D1CD89A7-D4A2-764C-AA88-A4FD3AF5880E}" srcOrd="1" destOrd="0" parTransId="{53635502-799A-5A4F-8C16-88D6947951DC}" sibTransId="{325D23AD-CA75-E545-A1F9-EDFCF727ED46}"/>
    <dgm:cxn modelId="{103642DD-5DFA-7446-B739-E3ECBCF210C0}" type="presParOf" srcId="{B90DC280-930B-714C-B79E-28A2ED7FD390}" destId="{0AE9DA68-2D03-1345-80F5-7F5DB9C482FF}" srcOrd="0" destOrd="0" presId="urn:microsoft.com/office/officeart/2009/layout/CircleArrowProcess"/>
    <dgm:cxn modelId="{CF31AF3E-7050-C040-BC85-8701EA9AA2D1}" type="presParOf" srcId="{0AE9DA68-2D03-1345-80F5-7F5DB9C482FF}" destId="{CD1DC7AF-67B5-954C-AD80-AC8F7C68B793}" srcOrd="0" destOrd="0" presId="urn:microsoft.com/office/officeart/2009/layout/CircleArrowProcess"/>
    <dgm:cxn modelId="{EC970FDD-800C-6345-888A-7807E497F2D3}" type="presParOf" srcId="{B90DC280-930B-714C-B79E-28A2ED7FD390}" destId="{79EBBB86-7EAF-054B-BA31-C823979EBFF0}" srcOrd="1" destOrd="0" presId="urn:microsoft.com/office/officeart/2009/layout/CircleArrowProcess"/>
    <dgm:cxn modelId="{ECBB126B-9967-6E45-85A1-C8FCA13C0421}" type="presParOf" srcId="{B90DC280-930B-714C-B79E-28A2ED7FD390}" destId="{E2A3FCFF-679E-0E48-8977-7642B18EB96A}" srcOrd="2" destOrd="0" presId="urn:microsoft.com/office/officeart/2009/layout/CircleArrowProcess"/>
    <dgm:cxn modelId="{8EC8C587-EC7D-8340-B53B-E0FA430D1E46}" type="presParOf" srcId="{E2A3FCFF-679E-0E48-8977-7642B18EB96A}" destId="{E4AAA4AA-E408-3144-BB6A-D6CB7B8DD1A3}" srcOrd="0" destOrd="0" presId="urn:microsoft.com/office/officeart/2009/layout/CircleArrowProcess"/>
    <dgm:cxn modelId="{15A12388-BEEF-9647-8BB9-A0DE1F706633}" type="presParOf" srcId="{B90DC280-930B-714C-B79E-28A2ED7FD390}" destId="{DA21EEDF-2917-9348-A075-1273063B2EC4}" srcOrd="3" destOrd="0" presId="urn:microsoft.com/office/officeart/2009/layout/CircleArrowProcess"/>
    <dgm:cxn modelId="{590BF4E4-CC26-C949-A529-671632981BF6}" type="presParOf" srcId="{B90DC280-930B-714C-B79E-28A2ED7FD390}" destId="{9AD6D46A-87A9-0E45-AA09-B67B1D19503C}" srcOrd="4" destOrd="0" presId="urn:microsoft.com/office/officeart/2009/layout/CircleArrowProcess"/>
    <dgm:cxn modelId="{74B8628B-4021-C34D-AE3E-942E1EBAEF73}" type="presParOf" srcId="{9AD6D46A-87A9-0E45-AA09-B67B1D19503C}" destId="{17548F0E-AF1F-AB4F-AD01-D963E10010AD}" srcOrd="0" destOrd="0" presId="urn:microsoft.com/office/officeart/2009/layout/CircleArrowProcess"/>
    <dgm:cxn modelId="{3A783988-9BC6-9C48-9E1A-C466F16A2DCA}" type="presParOf" srcId="{B90DC280-930B-714C-B79E-28A2ED7FD390}" destId="{285EDE97-66D4-9C4C-B9CC-B517599686A1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6B3A499-63E0-5144-B9F0-ADC945CD7EC7}" type="doc">
      <dgm:prSet loTypeId="urn:microsoft.com/office/officeart/2005/8/layout/cycle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054B46A-5633-714C-B07A-19A706642C96}">
      <dgm:prSet phldrT="[Text]"/>
      <dgm:spPr/>
      <dgm:t>
        <a:bodyPr/>
        <a:lstStyle/>
        <a:p>
          <a:r>
            <a:rPr lang="en-GB" dirty="0"/>
            <a:t>Compliance</a:t>
          </a:r>
        </a:p>
      </dgm:t>
    </dgm:pt>
    <dgm:pt modelId="{CC57CAA8-0C36-5446-AD2C-8BA796109A2E}" type="parTrans" cxnId="{5798356F-9156-C540-880C-AD8130364085}">
      <dgm:prSet/>
      <dgm:spPr/>
      <dgm:t>
        <a:bodyPr/>
        <a:lstStyle/>
        <a:p>
          <a:endParaRPr lang="en-GB"/>
        </a:p>
      </dgm:t>
    </dgm:pt>
    <dgm:pt modelId="{290CD376-090F-1540-9CC3-6305F6D70057}" type="sibTrans" cxnId="{5798356F-9156-C540-880C-AD8130364085}">
      <dgm:prSet/>
      <dgm:spPr/>
      <dgm:t>
        <a:bodyPr/>
        <a:lstStyle/>
        <a:p>
          <a:endParaRPr lang="en-GB"/>
        </a:p>
      </dgm:t>
    </dgm:pt>
    <dgm:pt modelId="{BCF0153B-4A19-1542-BDE9-2999DF5F3C22}">
      <dgm:prSet phldrT="[Text]"/>
      <dgm:spPr/>
      <dgm:t>
        <a:bodyPr/>
        <a:lstStyle/>
        <a:p>
          <a:r>
            <a:rPr lang="en-GB" dirty="0"/>
            <a:t>Absorption</a:t>
          </a:r>
        </a:p>
      </dgm:t>
    </dgm:pt>
    <dgm:pt modelId="{B0D9F048-CE7A-3145-BCC2-14D4FEB6B3A9}" type="parTrans" cxnId="{F007FAFD-C876-2E45-A9CD-5681242DAC65}">
      <dgm:prSet/>
      <dgm:spPr/>
      <dgm:t>
        <a:bodyPr/>
        <a:lstStyle/>
        <a:p>
          <a:endParaRPr lang="en-GB"/>
        </a:p>
      </dgm:t>
    </dgm:pt>
    <dgm:pt modelId="{ED26A82B-0554-9E45-88ED-0D0AA76BD5A4}" type="sibTrans" cxnId="{F007FAFD-C876-2E45-A9CD-5681242DAC65}">
      <dgm:prSet/>
      <dgm:spPr/>
      <dgm:t>
        <a:bodyPr/>
        <a:lstStyle/>
        <a:p>
          <a:endParaRPr lang="en-GB"/>
        </a:p>
      </dgm:t>
    </dgm:pt>
    <dgm:pt modelId="{9ABF2156-DF65-AB42-87B3-34F8C275C06A}">
      <dgm:prSet phldrT="[Text]"/>
      <dgm:spPr/>
      <dgm:t>
        <a:bodyPr/>
        <a:lstStyle/>
        <a:p>
          <a:r>
            <a:rPr lang="en-GB" dirty="0"/>
            <a:t>Co-existing disease</a:t>
          </a:r>
        </a:p>
      </dgm:t>
    </dgm:pt>
    <dgm:pt modelId="{C675F288-EDB8-574C-AD53-8A0B0D132A94}" type="parTrans" cxnId="{D2629F32-44B5-3A47-B963-921A988F1A48}">
      <dgm:prSet/>
      <dgm:spPr/>
      <dgm:t>
        <a:bodyPr/>
        <a:lstStyle/>
        <a:p>
          <a:endParaRPr lang="en-GB"/>
        </a:p>
      </dgm:t>
    </dgm:pt>
    <dgm:pt modelId="{00A0D10E-4AB3-914A-8BB5-4EB494F4106B}" type="sibTrans" cxnId="{D2629F32-44B5-3A47-B963-921A988F1A48}">
      <dgm:prSet/>
      <dgm:spPr/>
      <dgm:t>
        <a:bodyPr/>
        <a:lstStyle/>
        <a:p>
          <a:endParaRPr lang="en-GB"/>
        </a:p>
      </dgm:t>
    </dgm:pt>
    <dgm:pt modelId="{5C2314D0-5CAF-A94B-8600-87631FDF9B3B}">
      <dgm:prSet phldrT="[Text]"/>
      <dgm:spPr/>
      <dgm:t>
        <a:bodyPr/>
        <a:lstStyle/>
        <a:p>
          <a:r>
            <a:rPr lang="en-GB" dirty="0"/>
            <a:t>Ongoing Loss</a:t>
          </a:r>
        </a:p>
      </dgm:t>
    </dgm:pt>
    <dgm:pt modelId="{A63A340D-8DCE-1748-A5AA-1AE82705B1CC}" type="parTrans" cxnId="{3FC6C15C-6527-0142-BCDA-2B83AE968D8D}">
      <dgm:prSet/>
      <dgm:spPr/>
      <dgm:t>
        <a:bodyPr/>
        <a:lstStyle/>
        <a:p>
          <a:endParaRPr lang="en-GB"/>
        </a:p>
      </dgm:t>
    </dgm:pt>
    <dgm:pt modelId="{A764F49E-6496-1148-A979-09BDD7B85230}" type="sibTrans" cxnId="{3FC6C15C-6527-0142-BCDA-2B83AE968D8D}">
      <dgm:prSet/>
      <dgm:spPr/>
      <dgm:t>
        <a:bodyPr/>
        <a:lstStyle/>
        <a:p>
          <a:endParaRPr lang="en-GB"/>
        </a:p>
      </dgm:t>
    </dgm:pt>
    <dgm:pt modelId="{658DC7C1-DC80-ED4B-A627-6E2D0EBBB38D}">
      <dgm:prSet phldrT="[Text]"/>
      <dgm:spPr/>
      <dgm:t>
        <a:bodyPr/>
        <a:lstStyle/>
        <a:p>
          <a:r>
            <a:rPr lang="en-GB" dirty="0"/>
            <a:t>Re-evaluate diagnosis</a:t>
          </a:r>
        </a:p>
      </dgm:t>
    </dgm:pt>
    <dgm:pt modelId="{79EDCE51-3292-214D-9CB7-F14593BC6053}" type="parTrans" cxnId="{92FDD2E8-CBD3-6242-BBA6-546E5B298C45}">
      <dgm:prSet/>
      <dgm:spPr/>
      <dgm:t>
        <a:bodyPr/>
        <a:lstStyle/>
        <a:p>
          <a:endParaRPr lang="en-GB"/>
        </a:p>
      </dgm:t>
    </dgm:pt>
    <dgm:pt modelId="{24CCC1ED-AF0A-AE47-A42B-E0DDC8EE493A}" type="sibTrans" cxnId="{92FDD2E8-CBD3-6242-BBA6-546E5B298C45}">
      <dgm:prSet/>
      <dgm:spPr/>
      <dgm:t>
        <a:bodyPr/>
        <a:lstStyle/>
        <a:p>
          <a:endParaRPr lang="en-GB"/>
        </a:p>
      </dgm:t>
    </dgm:pt>
    <dgm:pt modelId="{2C470D22-2961-8943-84AD-7E5DF9258BBC}" type="pres">
      <dgm:prSet presAssocID="{36B3A499-63E0-5144-B9F0-ADC945CD7EC7}" presName="Name0" presStyleCnt="0">
        <dgm:presLayoutVars>
          <dgm:dir/>
          <dgm:resizeHandles val="exact"/>
        </dgm:presLayoutVars>
      </dgm:prSet>
      <dgm:spPr/>
    </dgm:pt>
    <dgm:pt modelId="{F6550171-28CE-B647-B137-2A73CC85BE96}" type="pres">
      <dgm:prSet presAssocID="{36B3A499-63E0-5144-B9F0-ADC945CD7EC7}" presName="cycle" presStyleCnt="0"/>
      <dgm:spPr/>
    </dgm:pt>
    <dgm:pt modelId="{3717B6C8-6599-2347-87CA-79BB4B63A08C}" type="pres">
      <dgm:prSet presAssocID="{1054B46A-5633-714C-B07A-19A706642C96}" presName="nodeFirstNode" presStyleLbl="node1" presStyleIdx="0" presStyleCnt="5">
        <dgm:presLayoutVars>
          <dgm:bulletEnabled val="1"/>
        </dgm:presLayoutVars>
      </dgm:prSet>
      <dgm:spPr/>
    </dgm:pt>
    <dgm:pt modelId="{CC84E3C7-6537-E44C-A2CB-4863C0E1145E}" type="pres">
      <dgm:prSet presAssocID="{290CD376-090F-1540-9CC3-6305F6D70057}" presName="sibTransFirstNode" presStyleLbl="bgShp" presStyleIdx="0" presStyleCnt="1"/>
      <dgm:spPr/>
    </dgm:pt>
    <dgm:pt modelId="{230D6689-84D2-CC4A-BAA6-6759B1FBFFC0}" type="pres">
      <dgm:prSet presAssocID="{BCF0153B-4A19-1542-BDE9-2999DF5F3C22}" presName="nodeFollowingNodes" presStyleLbl="node1" presStyleIdx="1" presStyleCnt="5">
        <dgm:presLayoutVars>
          <dgm:bulletEnabled val="1"/>
        </dgm:presLayoutVars>
      </dgm:prSet>
      <dgm:spPr/>
    </dgm:pt>
    <dgm:pt modelId="{1F3948DC-4C9C-5D41-93E7-5CFEF1483E7E}" type="pres">
      <dgm:prSet presAssocID="{9ABF2156-DF65-AB42-87B3-34F8C275C06A}" presName="nodeFollowingNodes" presStyleLbl="node1" presStyleIdx="2" presStyleCnt="5">
        <dgm:presLayoutVars>
          <dgm:bulletEnabled val="1"/>
        </dgm:presLayoutVars>
      </dgm:prSet>
      <dgm:spPr/>
    </dgm:pt>
    <dgm:pt modelId="{73551D29-9FF3-F84C-B76A-549D8C062A9E}" type="pres">
      <dgm:prSet presAssocID="{5C2314D0-5CAF-A94B-8600-87631FDF9B3B}" presName="nodeFollowingNodes" presStyleLbl="node1" presStyleIdx="3" presStyleCnt="5">
        <dgm:presLayoutVars>
          <dgm:bulletEnabled val="1"/>
        </dgm:presLayoutVars>
      </dgm:prSet>
      <dgm:spPr/>
    </dgm:pt>
    <dgm:pt modelId="{541675A1-8191-164C-BC6C-1CEEFCC0E9E6}" type="pres">
      <dgm:prSet presAssocID="{658DC7C1-DC80-ED4B-A627-6E2D0EBBB38D}" presName="nodeFollowingNodes" presStyleLbl="node1" presStyleIdx="4" presStyleCnt="5">
        <dgm:presLayoutVars>
          <dgm:bulletEnabled val="1"/>
        </dgm:presLayoutVars>
      </dgm:prSet>
      <dgm:spPr/>
    </dgm:pt>
  </dgm:ptLst>
  <dgm:cxnLst>
    <dgm:cxn modelId="{55A43508-0EA2-8548-88C8-2C35E008E79F}" type="presOf" srcId="{36B3A499-63E0-5144-B9F0-ADC945CD7EC7}" destId="{2C470D22-2961-8943-84AD-7E5DF9258BBC}" srcOrd="0" destOrd="0" presId="urn:microsoft.com/office/officeart/2005/8/layout/cycle3"/>
    <dgm:cxn modelId="{D2629F32-44B5-3A47-B963-921A988F1A48}" srcId="{36B3A499-63E0-5144-B9F0-ADC945CD7EC7}" destId="{9ABF2156-DF65-AB42-87B3-34F8C275C06A}" srcOrd="2" destOrd="0" parTransId="{C675F288-EDB8-574C-AD53-8A0B0D132A94}" sibTransId="{00A0D10E-4AB3-914A-8BB5-4EB494F4106B}"/>
    <dgm:cxn modelId="{B2136D4D-D665-3843-BA58-D0B973AAFA91}" type="presOf" srcId="{5C2314D0-5CAF-A94B-8600-87631FDF9B3B}" destId="{73551D29-9FF3-F84C-B76A-549D8C062A9E}" srcOrd="0" destOrd="0" presId="urn:microsoft.com/office/officeart/2005/8/layout/cycle3"/>
    <dgm:cxn modelId="{3FC6C15C-6527-0142-BCDA-2B83AE968D8D}" srcId="{36B3A499-63E0-5144-B9F0-ADC945CD7EC7}" destId="{5C2314D0-5CAF-A94B-8600-87631FDF9B3B}" srcOrd="3" destOrd="0" parTransId="{A63A340D-8DCE-1748-A5AA-1AE82705B1CC}" sibTransId="{A764F49E-6496-1148-A979-09BDD7B85230}"/>
    <dgm:cxn modelId="{5798356F-9156-C540-880C-AD8130364085}" srcId="{36B3A499-63E0-5144-B9F0-ADC945CD7EC7}" destId="{1054B46A-5633-714C-B07A-19A706642C96}" srcOrd="0" destOrd="0" parTransId="{CC57CAA8-0C36-5446-AD2C-8BA796109A2E}" sibTransId="{290CD376-090F-1540-9CC3-6305F6D70057}"/>
    <dgm:cxn modelId="{5554FD9C-9D6D-7A4B-9186-6413A89EF6E0}" type="presOf" srcId="{290CD376-090F-1540-9CC3-6305F6D70057}" destId="{CC84E3C7-6537-E44C-A2CB-4863C0E1145E}" srcOrd="0" destOrd="0" presId="urn:microsoft.com/office/officeart/2005/8/layout/cycle3"/>
    <dgm:cxn modelId="{401E68A8-59A9-3742-A31D-BD52B0D362E4}" type="presOf" srcId="{9ABF2156-DF65-AB42-87B3-34F8C275C06A}" destId="{1F3948DC-4C9C-5D41-93E7-5CFEF1483E7E}" srcOrd="0" destOrd="0" presId="urn:microsoft.com/office/officeart/2005/8/layout/cycle3"/>
    <dgm:cxn modelId="{871224BD-562C-FA41-AAC3-5FBCD00B6F68}" type="presOf" srcId="{1054B46A-5633-714C-B07A-19A706642C96}" destId="{3717B6C8-6599-2347-87CA-79BB4B63A08C}" srcOrd="0" destOrd="0" presId="urn:microsoft.com/office/officeart/2005/8/layout/cycle3"/>
    <dgm:cxn modelId="{87BC90C1-3239-8440-9E49-AC40410971DB}" type="presOf" srcId="{BCF0153B-4A19-1542-BDE9-2999DF5F3C22}" destId="{230D6689-84D2-CC4A-BAA6-6759B1FBFFC0}" srcOrd="0" destOrd="0" presId="urn:microsoft.com/office/officeart/2005/8/layout/cycle3"/>
    <dgm:cxn modelId="{682C9CE5-F860-9240-83EA-95C049EC3E91}" type="presOf" srcId="{658DC7C1-DC80-ED4B-A627-6E2D0EBBB38D}" destId="{541675A1-8191-164C-BC6C-1CEEFCC0E9E6}" srcOrd="0" destOrd="0" presId="urn:microsoft.com/office/officeart/2005/8/layout/cycle3"/>
    <dgm:cxn modelId="{92FDD2E8-CBD3-6242-BBA6-546E5B298C45}" srcId="{36B3A499-63E0-5144-B9F0-ADC945CD7EC7}" destId="{658DC7C1-DC80-ED4B-A627-6E2D0EBBB38D}" srcOrd="4" destOrd="0" parTransId="{79EDCE51-3292-214D-9CB7-F14593BC6053}" sibTransId="{24CCC1ED-AF0A-AE47-A42B-E0DDC8EE493A}"/>
    <dgm:cxn modelId="{F007FAFD-C876-2E45-A9CD-5681242DAC65}" srcId="{36B3A499-63E0-5144-B9F0-ADC945CD7EC7}" destId="{BCF0153B-4A19-1542-BDE9-2999DF5F3C22}" srcOrd="1" destOrd="0" parTransId="{B0D9F048-CE7A-3145-BCC2-14D4FEB6B3A9}" sibTransId="{ED26A82B-0554-9E45-88ED-0D0AA76BD5A4}"/>
    <dgm:cxn modelId="{5D8266CC-3B7F-7F46-87CB-0E6916EBBC57}" type="presParOf" srcId="{2C470D22-2961-8943-84AD-7E5DF9258BBC}" destId="{F6550171-28CE-B647-B137-2A73CC85BE96}" srcOrd="0" destOrd="0" presId="urn:microsoft.com/office/officeart/2005/8/layout/cycle3"/>
    <dgm:cxn modelId="{B11B48FB-FB4A-894D-94A3-D7CC1437695B}" type="presParOf" srcId="{F6550171-28CE-B647-B137-2A73CC85BE96}" destId="{3717B6C8-6599-2347-87CA-79BB4B63A08C}" srcOrd="0" destOrd="0" presId="urn:microsoft.com/office/officeart/2005/8/layout/cycle3"/>
    <dgm:cxn modelId="{AAC2A77C-73F6-DA45-BC7B-23F0AF13BA73}" type="presParOf" srcId="{F6550171-28CE-B647-B137-2A73CC85BE96}" destId="{CC84E3C7-6537-E44C-A2CB-4863C0E1145E}" srcOrd="1" destOrd="0" presId="urn:microsoft.com/office/officeart/2005/8/layout/cycle3"/>
    <dgm:cxn modelId="{8384A1CC-9E34-034F-B953-75716468CB2C}" type="presParOf" srcId="{F6550171-28CE-B647-B137-2A73CC85BE96}" destId="{230D6689-84D2-CC4A-BAA6-6759B1FBFFC0}" srcOrd="2" destOrd="0" presId="urn:microsoft.com/office/officeart/2005/8/layout/cycle3"/>
    <dgm:cxn modelId="{4CFA8CC1-437D-294F-B621-24114B5CF55B}" type="presParOf" srcId="{F6550171-28CE-B647-B137-2A73CC85BE96}" destId="{1F3948DC-4C9C-5D41-93E7-5CFEF1483E7E}" srcOrd="3" destOrd="0" presId="urn:microsoft.com/office/officeart/2005/8/layout/cycle3"/>
    <dgm:cxn modelId="{71FC63EA-9475-A747-B399-F7DDAFD38414}" type="presParOf" srcId="{F6550171-28CE-B647-B137-2A73CC85BE96}" destId="{73551D29-9FF3-F84C-B76A-549D8C062A9E}" srcOrd="4" destOrd="0" presId="urn:microsoft.com/office/officeart/2005/8/layout/cycle3"/>
    <dgm:cxn modelId="{8CD936F0-9106-644C-B199-7B0AA18E39D9}" type="presParOf" srcId="{F6550171-28CE-B647-B137-2A73CC85BE96}" destId="{541675A1-8191-164C-BC6C-1CEEFCC0E9E6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DC7AF-67B5-954C-AD80-AC8F7C68B793}">
      <dsp:nvSpPr>
        <dsp:cNvPr id="0" name=""/>
        <dsp:cNvSpPr/>
      </dsp:nvSpPr>
      <dsp:spPr>
        <a:xfrm>
          <a:off x="3122127" y="0"/>
          <a:ext cx="2608149" cy="2608546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EBBB86-7EAF-054B-BA31-C823979EBFF0}">
      <dsp:nvSpPr>
        <dsp:cNvPr id="0" name=""/>
        <dsp:cNvSpPr/>
      </dsp:nvSpPr>
      <dsp:spPr>
        <a:xfrm>
          <a:off x="3698614" y="941764"/>
          <a:ext cx="1449298" cy="724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Identification</a:t>
          </a:r>
        </a:p>
      </dsp:txBody>
      <dsp:txXfrm>
        <a:off x="3698614" y="941764"/>
        <a:ext cx="1449298" cy="724475"/>
      </dsp:txXfrm>
    </dsp:sp>
    <dsp:sp modelId="{E4AAA4AA-E408-3144-BB6A-D6CB7B8DD1A3}">
      <dsp:nvSpPr>
        <dsp:cNvPr id="0" name=""/>
        <dsp:cNvSpPr/>
      </dsp:nvSpPr>
      <dsp:spPr>
        <a:xfrm>
          <a:off x="2397723" y="1498803"/>
          <a:ext cx="2608149" cy="2608546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21EEDF-2917-9348-A075-1273063B2EC4}">
      <dsp:nvSpPr>
        <dsp:cNvPr id="0" name=""/>
        <dsp:cNvSpPr/>
      </dsp:nvSpPr>
      <dsp:spPr>
        <a:xfrm>
          <a:off x="2977148" y="2449237"/>
          <a:ext cx="1449298" cy="724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Investigation</a:t>
          </a:r>
        </a:p>
      </dsp:txBody>
      <dsp:txXfrm>
        <a:off x="2977148" y="2449237"/>
        <a:ext cx="1449298" cy="724475"/>
      </dsp:txXfrm>
    </dsp:sp>
    <dsp:sp modelId="{17548F0E-AF1F-AB4F-AD01-D963E10010AD}">
      <dsp:nvSpPr>
        <dsp:cNvPr id="0" name=""/>
        <dsp:cNvSpPr/>
      </dsp:nvSpPr>
      <dsp:spPr>
        <a:xfrm>
          <a:off x="3307759" y="3176964"/>
          <a:ext cx="2240804" cy="2241702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5EDE97-66D4-9C4C-B9CC-B517599686A1}">
      <dsp:nvSpPr>
        <dsp:cNvPr id="0" name=""/>
        <dsp:cNvSpPr/>
      </dsp:nvSpPr>
      <dsp:spPr>
        <a:xfrm>
          <a:off x="3702042" y="3958878"/>
          <a:ext cx="1449298" cy="724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Iron repletion</a:t>
          </a:r>
        </a:p>
      </dsp:txBody>
      <dsp:txXfrm>
        <a:off x="3702042" y="3958878"/>
        <a:ext cx="1449298" cy="7244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84E3C7-6537-E44C-A2CB-4863C0E1145E}">
      <dsp:nvSpPr>
        <dsp:cNvPr id="0" name=""/>
        <dsp:cNvSpPr/>
      </dsp:nvSpPr>
      <dsp:spPr>
        <a:xfrm>
          <a:off x="1277526" y="-25978"/>
          <a:ext cx="4455347" cy="4455347"/>
        </a:xfrm>
        <a:prstGeom prst="circularArrow">
          <a:avLst>
            <a:gd name="adj1" fmla="val 5544"/>
            <a:gd name="adj2" fmla="val 330680"/>
            <a:gd name="adj3" fmla="val 13792941"/>
            <a:gd name="adj4" fmla="val 17375617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17B6C8-6599-2347-87CA-79BB4B63A08C}">
      <dsp:nvSpPr>
        <dsp:cNvPr id="0" name=""/>
        <dsp:cNvSpPr/>
      </dsp:nvSpPr>
      <dsp:spPr>
        <a:xfrm>
          <a:off x="2469728" y="1073"/>
          <a:ext cx="2070943" cy="10354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Compliance</a:t>
          </a:r>
        </a:p>
      </dsp:txBody>
      <dsp:txXfrm>
        <a:off x="2520276" y="51621"/>
        <a:ext cx="1969847" cy="934375"/>
      </dsp:txXfrm>
    </dsp:sp>
    <dsp:sp modelId="{230D6689-84D2-CC4A-BAA6-6759B1FBFFC0}">
      <dsp:nvSpPr>
        <dsp:cNvPr id="0" name=""/>
        <dsp:cNvSpPr/>
      </dsp:nvSpPr>
      <dsp:spPr>
        <a:xfrm>
          <a:off x="4276673" y="1313896"/>
          <a:ext cx="2070943" cy="10354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Absorption</a:t>
          </a:r>
        </a:p>
      </dsp:txBody>
      <dsp:txXfrm>
        <a:off x="4327221" y="1364444"/>
        <a:ext cx="1969847" cy="934375"/>
      </dsp:txXfrm>
    </dsp:sp>
    <dsp:sp modelId="{1F3948DC-4C9C-5D41-93E7-5CFEF1483E7E}">
      <dsp:nvSpPr>
        <dsp:cNvPr id="0" name=""/>
        <dsp:cNvSpPr/>
      </dsp:nvSpPr>
      <dsp:spPr>
        <a:xfrm>
          <a:off x="3586482" y="3438087"/>
          <a:ext cx="2070943" cy="10354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Co-existing disease</a:t>
          </a:r>
        </a:p>
      </dsp:txBody>
      <dsp:txXfrm>
        <a:off x="3637030" y="3488635"/>
        <a:ext cx="1969847" cy="934375"/>
      </dsp:txXfrm>
    </dsp:sp>
    <dsp:sp modelId="{73551D29-9FF3-F84C-B76A-549D8C062A9E}">
      <dsp:nvSpPr>
        <dsp:cNvPr id="0" name=""/>
        <dsp:cNvSpPr/>
      </dsp:nvSpPr>
      <dsp:spPr>
        <a:xfrm>
          <a:off x="1352974" y="3438087"/>
          <a:ext cx="2070943" cy="10354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Ongoing Loss</a:t>
          </a:r>
        </a:p>
      </dsp:txBody>
      <dsp:txXfrm>
        <a:off x="1403522" y="3488635"/>
        <a:ext cx="1969847" cy="934375"/>
      </dsp:txXfrm>
    </dsp:sp>
    <dsp:sp modelId="{541675A1-8191-164C-BC6C-1CEEFCC0E9E6}">
      <dsp:nvSpPr>
        <dsp:cNvPr id="0" name=""/>
        <dsp:cNvSpPr/>
      </dsp:nvSpPr>
      <dsp:spPr>
        <a:xfrm>
          <a:off x="662782" y="1313896"/>
          <a:ext cx="2070943" cy="10354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Re-evaluate diagnosis</a:t>
          </a:r>
        </a:p>
      </dsp:txBody>
      <dsp:txXfrm>
        <a:off x="713330" y="1364444"/>
        <a:ext cx="1969847" cy="9343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20D6E-A556-464B-8EAC-69D7AE46ED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68042D-6C3E-6A48-95EB-98396B3A11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A07EC9-1BFC-194E-BFF0-218F49D07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4A941-1B87-7949-BA96-85D2F80C2B01}" type="datetimeFigureOut">
              <a:rPr lang="en-US" smtClean="0"/>
              <a:t>8/18/21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9DE1E8-BAA1-F34E-B5C8-BA67F7B6D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FC186F-1F3A-1F49-AEBF-5DC317AF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217B-1AED-D448-B37C-007B9B4AC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108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E2F9F-A61F-784F-B8FC-A2D216D74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FB456-129A-4B4E-B122-20C9024B72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84DD9B-5F09-8A42-933D-9961FBBB4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4A941-1B87-7949-BA96-85D2F80C2B01}" type="datetimeFigureOut">
              <a:rPr lang="en-US" smtClean="0"/>
              <a:t>8/18/21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B0159A-BA68-D540-B529-AC19735DA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3A256-C54E-4149-9408-22966B500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217B-1AED-D448-B37C-007B9B4AC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47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77F02-2812-BA43-A1FE-232EDF41F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A47DD3-43EE-9144-A0A8-BE96FD71E6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CDAE4F-3DE7-9D44-80B1-05C77BD66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4A941-1B87-7949-BA96-85D2F80C2B01}" type="datetimeFigureOut">
              <a:rPr lang="en-US" smtClean="0"/>
              <a:t>8/18/21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ADBF2-92F6-AD4C-B693-21F70B618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AF49B3-1BCD-7C47-8564-52823D4C9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217B-1AED-D448-B37C-007B9B4AC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634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683FF-4581-1F44-9E91-AC7DACB51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4F44CB-490B-0241-B769-9C45A1A500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C38FFF-46ED-8E46-8C02-D74455B801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2969F8-4F3B-0C44-BB9A-FA8E07D70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4A941-1B87-7949-BA96-85D2F80C2B01}" type="datetimeFigureOut">
              <a:rPr lang="en-US" smtClean="0"/>
              <a:t>8/18/21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F3389E-9981-3A4A-8006-25B01FF1B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092F54-2A9D-9942-AE9F-B1DF83E5D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217B-1AED-D448-B37C-007B9B4AC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691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F54CC-F265-984C-9AF4-AABF49296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AA2D5C-6CC2-A743-B406-F1480D164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1F01D7-46B4-7D41-9EEA-2C91D368E2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9F8655-ABBD-1644-9B6E-8D07100891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C32D91-5741-4641-A35A-2618A9417C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8EBA63-E3D5-1E4B-8303-D8E3DF128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4A941-1B87-7949-BA96-85D2F80C2B01}" type="datetimeFigureOut">
              <a:rPr lang="en-US" smtClean="0"/>
              <a:t>8/18/21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2F20CD-88CA-3843-B531-90366DF79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67841B-99E5-1444-AF61-168F5C3BD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217B-1AED-D448-B37C-007B9B4AC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489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51762-D4D7-7241-B0F3-431D7DA80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FBA429-1BB2-8E42-8BD5-9AA6E65A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4A941-1B87-7949-BA96-85D2F80C2B01}" type="datetimeFigureOut">
              <a:rPr lang="en-US" smtClean="0"/>
              <a:t>8/18/21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81624D-E9A1-E547-A13E-4342F3C02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83DB00-3F72-0E47-B7C5-18A176A18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217B-1AED-D448-B37C-007B9B4AC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983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C2DAA2-7276-5549-9162-4B6A2EC76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4A941-1B87-7949-BA96-85D2F80C2B01}" type="datetimeFigureOut">
              <a:rPr lang="en-US" smtClean="0"/>
              <a:t>8/18/21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8C1984-00CB-D34D-9907-514D85659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F04382-B6B8-4942-8D94-96567DE21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217B-1AED-D448-B37C-007B9B4AC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34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CD75E-09B1-724C-93EC-9C1A8FB14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22657-E1F7-CB47-A559-0C8F98FD5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251435-DDF2-8C4A-ABC1-1E119CDFAB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780F44-73D3-034C-AFC5-A7E4157C1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4A941-1B87-7949-BA96-85D2F80C2B01}" type="datetimeFigureOut">
              <a:rPr lang="en-US" smtClean="0"/>
              <a:t>8/18/21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B7730A-E794-3348-BE50-63A680EC0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640CA7-DEDD-C142-ABA2-D5673B3EF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217B-1AED-D448-B37C-007B9B4AC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895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5FA58-B827-0944-9695-1D0324B4B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A7130F-8C7D-784E-8F91-7882F7FE28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AA1397-351D-CC4F-A33A-568688463A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6B0FE9-BD33-8E47-B8A7-E369D892C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4A941-1B87-7949-BA96-85D2F80C2B01}" type="datetimeFigureOut">
              <a:rPr lang="en-US" smtClean="0"/>
              <a:t>8/18/21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36D631-FB23-844D-BAE9-BB76C64EB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498611-4475-0A49-B84A-846215D5C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217B-1AED-D448-B37C-007B9B4AC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692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1DBD0-FB2F-3F4E-964E-7C6F7F89C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9B1E05-8615-024D-B115-3A16BFED28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80F2BB-23D6-184A-A461-5426B542C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4A941-1B87-7949-BA96-85D2F80C2B01}" type="datetimeFigureOut">
              <a:rPr lang="en-US" smtClean="0"/>
              <a:t>8/18/21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C285B-B9A9-C24D-BFD1-F41599C17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092398-1DA1-8041-8586-847BF42A8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217B-1AED-D448-B37C-007B9B4AC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808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0828C1-1C38-3143-856C-641A583F27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911721-853E-3449-8A6E-FCD45E5180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791B3B-22A7-EC45-91F6-F4C3C30D1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4A941-1B87-7949-BA96-85D2F80C2B01}" type="datetimeFigureOut">
              <a:rPr lang="en-US" smtClean="0"/>
              <a:t>8/18/21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C14293-CFC5-4647-A345-7173CBF28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B2824-0011-3C42-9413-08617B54C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217B-1AED-D448-B37C-007B9B4AC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26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AD4C32-0774-0F4A-9704-011446592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038675-0901-7F4C-AD98-10E68B581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2ADCA-34ED-EC4F-8A72-31FAAF3FDD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14A941-1B87-7949-BA96-85D2F80C2B01}" type="datetimeFigureOut">
              <a:rPr lang="en-US" smtClean="0"/>
              <a:t>8/18/21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BA39C-0B27-444E-AF99-1D7466CEF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14264-6294-254D-B378-5862ED104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C217B-1AED-D448-B37C-007B9B4AC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366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Garrick.laudin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doi.org/10.1182/hematology.2019000034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hyperlink" Target="https://doi.org/10.1182/hematology.2019000034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182/hematology.2019000034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doi.org/10.1182/hematology.2019000034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182/blood-2018-05-815944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182/hematology.2019000034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s://doi.org/10.1182/blood-2018-05-815944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82/hematology.2019000034" TargetMode="External"/><Relationship Id="rId2" Type="http://schemas.openxmlformats.org/officeDocument/2006/relationships/hyperlink" Target="https://cfch.com.sg/bone-marrow-aspiration-2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301E07F-4F79-4B58-8698-EF24DC1EC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5836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F6E0B6-0AB9-004A-A535-A717119103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80738" y="647593"/>
            <a:ext cx="4467792" cy="3060541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NUTRITIONAL ANEMIAS: a focus on Iron Deficiency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6BDDA0-A5B6-9047-82D0-D99372D780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80738" y="3800209"/>
            <a:ext cx="4467792" cy="241019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Garrick Laudin </a:t>
            </a:r>
          </a:p>
          <a:p>
            <a:r>
              <a:rPr lang="en-US" dirty="0">
                <a:solidFill>
                  <a:srgbClr val="FFFFFF"/>
                </a:solidFill>
              </a:rPr>
              <a:t>Clinical Haematology</a:t>
            </a:r>
          </a:p>
          <a:p>
            <a:r>
              <a:rPr lang="en-US" dirty="0">
                <a:solidFill>
                  <a:srgbClr val="FFFFFF"/>
                </a:solidFill>
              </a:rPr>
              <a:t>CHBAH: Department of Clinical Haematology </a:t>
            </a:r>
          </a:p>
          <a:p>
            <a:r>
              <a:rPr lang="en-US" dirty="0">
                <a:solidFill>
                  <a:srgbClr val="FFFFFF"/>
                </a:solidFill>
                <a:hlinkClick r:id="rId2"/>
              </a:rPr>
              <a:t>Garrick.laudin@gmail.com</a:t>
            </a:r>
            <a:r>
              <a:rPr lang="en-US" dirty="0">
                <a:solidFill>
                  <a:srgbClr val="FFFFFF"/>
                </a:solidFill>
              </a:rPr>
              <a:t> </a:t>
            </a:r>
          </a:p>
          <a:p>
            <a:endParaRPr lang="en-US" dirty="0">
              <a:solidFill>
                <a:srgbClr val="FFFFFF"/>
              </a:solidFill>
            </a:endParaRPr>
          </a:p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EE6F773-742A-491A-9A00-A2A150DF5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368" y="366810"/>
            <a:ext cx="6124381" cy="61243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Functional Medicine Naperville: Trace Element - Iron">
            <a:extLst>
              <a:ext uri="{FF2B5EF4-FFF2-40B4-BE49-F238E27FC236}">
                <a16:creationId xmlns:a16="http://schemas.microsoft.com/office/drawing/2014/main" id="{6D3B4ACA-8BE7-ED47-8EE1-5E1B3AA256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56" t="-30291" r="-3756" b="-23285"/>
          <a:stretch/>
        </p:blipFill>
        <p:spPr bwMode="auto">
          <a:xfrm>
            <a:off x="384368" y="366809"/>
            <a:ext cx="6124381" cy="612438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1867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54993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 dirty="0"/>
              <a:t>Case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5C93494D-187A-0248-846E-44DF8226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542834"/>
              </p:ext>
            </p:extLst>
          </p:nvPr>
        </p:nvGraphicFramePr>
        <p:xfrm>
          <a:off x="2886342" y="438282"/>
          <a:ext cx="6419315" cy="6363861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10043">
                  <a:extLst>
                    <a:ext uri="{9D8B030D-6E8A-4147-A177-3AD203B41FA5}">
                      <a16:colId xmlns:a16="http://schemas.microsoft.com/office/drawing/2014/main" val="3206172385"/>
                    </a:ext>
                  </a:extLst>
                </a:gridCol>
                <a:gridCol w="851848">
                  <a:extLst>
                    <a:ext uri="{9D8B030D-6E8A-4147-A177-3AD203B41FA5}">
                      <a16:colId xmlns:a16="http://schemas.microsoft.com/office/drawing/2014/main" val="624873508"/>
                    </a:ext>
                  </a:extLst>
                </a:gridCol>
                <a:gridCol w="2728005">
                  <a:extLst>
                    <a:ext uri="{9D8B030D-6E8A-4147-A177-3AD203B41FA5}">
                      <a16:colId xmlns:a16="http://schemas.microsoft.com/office/drawing/2014/main" val="2702533517"/>
                    </a:ext>
                  </a:extLst>
                </a:gridCol>
                <a:gridCol w="1129419">
                  <a:extLst>
                    <a:ext uri="{9D8B030D-6E8A-4147-A177-3AD203B41FA5}">
                      <a16:colId xmlns:a16="http://schemas.microsoft.com/office/drawing/2014/main" val="2010152446"/>
                    </a:ext>
                  </a:extLst>
                </a:gridCol>
              </a:tblGrid>
              <a:tr h="334814">
                <a:tc>
                  <a:txBody>
                    <a:bodyPr/>
                    <a:lstStyle/>
                    <a:p>
                      <a:r>
                        <a:rPr lang="en-US" sz="1000" dirty="0"/>
                        <a:t>Lab Parameter</a:t>
                      </a:r>
                    </a:p>
                  </a:txBody>
                  <a:tcPr vert="vert270"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14 Feb 2021</a:t>
                      </a:r>
                    </a:p>
                  </a:txBody>
                  <a:tcPr vert="vert27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Lab parameter</a:t>
                      </a:r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14 Feb 2021</a:t>
                      </a:r>
                    </a:p>
                  </a:txBody>
                  <a:tcPr vert="vert27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3933771"/>
                  </a:ext>
                </a:extLst>
              </a:tr>
              <a:tr h="554452">
                <a:tc>
                  <a:txBody>
                    <a:bodyPr/>
                    <a:lstStyle/>
                    <a:p>
                      <a:r>
                        <a:rPr lang="en-US" sz="1600" dirty="0"/>
                        <a:t>WCC x 10</a:t>
                      </a:r>
                      <a:r>
                        <a:rPr lang="en-US" sz="1600" baseline="30000" dirty="0"/>
                        <a:t>9</a:t>
                      </a:r>
                      <a:r>
                        <a:rPr lang="en-US" sz="1600" dirty="0"/>
                        <a:t>/L</a:t>
                      </a:r>
                    </a:p>
                    <a:p>
                      <a:r>
                        <a:rPr lang="en-US" sz="1600" dirty="0"/>
                        <a:t>N = </a:t>
                      </a:r>
                      <a:r>
                        <a:rPr lang="en-ZA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3.90 - 12.60</a:t>
                      </a:r>
                      <a:endParaRPr lang="en-US" sz="1600" dirty="0"/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26.03 (H)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Neutrophils x 10</a:t>
                      </a:r>
                      <a:r>
                        <a:rPr lang="en-US" sz="1600" baseline="30000" dirty="0"/>
                        <a:t>9</a:t>
                      </a:r>
                      <a:r>
                        <a:rPr lang="en-US" sz="1600" dirty="0"/>
                        <a:t>/L</a:t>
                      </a:r>
                    </a:p>
                    <a:p>
                      <a:r>
                        <a:rPr lang="en-ZA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 = 1.60 – 6.98  x 10^9/L</a:t>
                      </a:r>
                      <a:endParaRPr lang="en-US" sz="1600" dirty="0"/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23.74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045619"/>
                  </a:ext>
                </a:extLst>
              </a:tr>
              <a:tr h="787905">
                <a:tc>
                  <a:txBody>
                    <a:bodyPr/>
                    <a:lstStyle/>
                    <a:p>
                      <a:r>
                        <a:rPr lang="en-US" sz="1600" dirty="0"/>
                        <a:t>Red cell count x 10</a:t>
                      </a:r>
                      <a:r>
                        <a:rPr lang="en-US" sz="1600" baseline="30000" dirty="0"/>
                        <a:t>12</a:t>
                      </a:r>
                      <a:r>
                        <a:rPr lang="en-US" sz="1600" baseline="0" dirty="0"/>
                        <a:t>/L</a:t>
                      </a:r>
                      <a:endParaRPr lang="en-US" sz="1600" dirty="0"/>
                    </a:p>
                    <a:p>
                      <a:r>
                        <a:rPr lang="en-US" sz="1600" dirty="0"/>
                        <a:t>N = 3.93 – 5.30 </a:t>
                      </a:r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3.11 (L)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Lymph x 10</a:t>
                      </a:r>
                      <a:r>
                        <a:rPr lang="en-US" sz="1600" baseline="30000" dirty="0"/>
                        <a:t>9</a:t>
                      </a:r>
                      <a:r>
                        <a:rPr lang="en-US" sz="1600" dirty="0"/>
                        <a:t>/L</a:t>
                      </a:r>
                    </a:p>
                    <a:p>
                      <a:r>
                        <a:rPr lang="en-US" sz="1600" dirty="0"/>
                        <a:t>N =</a:t>
                      </a:r>
                      <a:r>
                        <a:rPr lang="en-ZA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1.40 - 4.2 x 10^9/L</a:t>
                      </a:r>
                      <a:endParaRPr lang="en-US" sz="1600" dirty="0"/>
                    </a:p>
                    <a:p>
                      <a:endParaRPr lang="en-US" sz="1600" dirty="0"/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0.91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924090"/>
                  </a:ext>
                </a:extLst>
              </a:tr>
              <a:tr h="554452">
                <a:tc>
                  <a:txBody>
                    <a:bodyPr/>
                    <a:lstStyle/>
                    <a:p>
                      <a:r>
                        <a:rPr lang="en-US" sz="1600" dirty="0"/>
                        <a:t>Hb (g/dL) </a:t>
                      </a:r>
                    </a:p>
                    <a:p>
                      <a:r>
                        <a:rPr lang="en-ZA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N= 11.6 - 16.4</a:t>
                      </a:r>
                      <a:endParaRPr lang="en-US" sz="1600" dirty="0"/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5.3 (L)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Monocytes x 10</a:t>
                      </a:r>
                      <a:r>
                        <a:rPr lang="en-US" sz="1600" baseline="30000" dirty="0"/>
                        <a:t>9</a:t>
                      </a:r>
                      <a:r>
                        <a:rPr lang="en-US" sz="1600" dirty="0"/>
                        <a:t>/L</a:t>
                      </a:r>
                    </a:p>
                    <a:p>
                      <a:r>
                        <a:rPr lang="en-US" sz="1600" dirty="0"/>
                        <a:t>N = 0.20 – 0.80</a:t>
                      </a:r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423004"/>
                  </a:ext>
                </a:extLst>
              </a:tr>
              <a:tr h="522158">
                <a:tc>
                  <a:txBody>
                    <a:bodyPr/>
                    <a:lstStyle/>
                    <a:p>
                      <a:r>
                        <a:rPr lang="en-US" sz="1600" dirty="0"/>
                        <a:t>MCV</a:t>
                      </a:r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rowSpan="6" gridSpan="2">
                  <a:txBody>
                    <a:bodyPr/>
                    <a:lstStyle/>
                    <a:p>
                      <a:r>
                        <a:rPr lang="en-US" sz="1800" u="none" dirty="0">
                          <a:solidFill>
                            <a:schemeClr val="tx1"/>
                          </a:solidFill>
                        </a:rPr>
                        <a:t>Mentzer index = 20 </a:t>
                      </a:r>
                    </a:p>
                  </a:txBody>
                  <a:tcPr>
                    <a:noFill/>
                  </a:tcPr>
                </a:tc>
                <a:tc rowSpan="6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625676"/>
                  </a:ext>
                </a:extLst>
              </a:tr>
              <a:tr h="554452">
                <a:tc>
                  <a:txBody>
                    <a:bodyPr/>
                    <a:lstStyle/>
                    <a:p>
                      <a:r>
                        <a:rPr lang="en-US" sz="1600" dirty="0"/>
                        <a:t>MCH (</a:t>
                      </a:r>
                      <a:r>
                        <a:rPr lang="en-US" sz="1600" dirty="0" err="1"/>
                        <a:t>pg</a:t>
                      </a:r>
                      <a:r>
                        <a:rPr lang="en-US" sz="1600" dirty="0"/>
                        <a:t>)</a:t>
                      </a:r>
                    </a:p>
                    <a:p>
                      <a:r>
                        <a:rPr lang="en-ZA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N= 26.1 - 33.5</a:t>
                      </a:r>
                      <a:endParaRPr lang="en-US" sz="1600" dirty="0"/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17.0 (L)</a:t>
                      </a: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r>
                        <a:rPr lang="en-US" sz="1800" u="none" dirty="0">
                          <a:solidFill>
                            <a:schemeClr val="tx1"/>
                          </a:solidFill>
                        </a:rPr>
                        <a:t>Mentzer index = 20 </a:t>
                      </a:r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330496"/>
                  </a:ext>
                </a:extLst>
              </a:tr>
              <a:tr h="554452">
                <a:tc>
                  <a:txBody>
                    <a:bodyPr/>
                    <a:lstStyle/>
                    <a:p>
                      <a:r>
                        <a:rPr lang="en-US" sz="1600" dirty="0"/>
                        <a:t>MCHC</a:t>
                      </a:r>
                      <a:r>
                        <a:rPr lang="en-ZA" sz="16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ZA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g/dL </a:t>
                      </a:r>
                    </a:p>
                    <a:p>
                      <a:r>
                        <a:rPr lang="en-ZA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 = 32.7 - 34.9 </a:t>
                      </a:r>
                      <a:endParaRPr lang="en-US" sz="1600" dirty="0"/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26.6 (L)</a:t>
                      </a: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rgbClr val="EFB3C3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649400"/>
                  </a:ext>
                </a:extLst>
              </a:tr>
              <a:tr h="554452">
                <a:tc>
                  <a:txBody>
                    <a:bodyPr/>
                    <a:lstStyle/>
                    <a:p>
                      <a:r>
                        <a:rPr lang="en-US" sz="1600" dirty="0"/>
                        <a:t>RDW %</a:t>
                      </a:r>
                    </a:p>
                    <a:p>
                      <a:r>
                        <a:rPr lang="en-ZA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 = 12.4 - 17.3</a:t>
                      </a:r>
                      <a:endParaRPr lang="en-US" sz="1600" dirty="0"/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23.4 (H)</a:t>
                      </a: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rgbClr val="EFB3C3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125965"/>
                  </a:ext>
                </a:extLst>
              </a:tr>
              <a:tr h="5544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Platelets x 10</a:t>
                      </a:r>
                      <a:r>
                        <a:rPr lang="en-US" sz="1600" baseline="30000" dirty="0"/>
                        <a:t>9</a:t>
                      </a:r>
                      <a:r>
                        <a:rPr lang="en-US" sz="1600" dirty="0"/>
                        <a:t>/L</a:t>
                      </a:r>
                    </a:p>
                    <a:p>
                      <a:r>
                        <a:rPr lang="en-ZA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 = 186 - 454</a:t>
                      </a:r>
                      <a:endParaRPr lang="en-US" sz="1600" dirty="0"/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434</a:t>
                      </a: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rgbClr val="EFB3C3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482775"/>
                  </a:ext>
                </a:extLst>
              </a:tr>
              <a:tr h="1209209">
                <a:tc>
                  <a:txBody>
                    <a:bodyPr/>
                    <a:lstStyle/>
                    <a:p>
                      <a:r>
                        <a:rPr lang="en-US" sz="1600" dirty="0"/>
                        <a:t>Retic count x10</a:t>
                      </a:r>
                      <a:r>
                        <a:rPr lang="en-US" sz="1600" baseline="30000" dirty="0"/>
                        <a:t>12</a:t>
                      </a:r>
                      <a:r>
                        <a:rPr lang="en-US" sz="1600" dirty="0"/>
                        <a:t>/L</a:t>
                      </a:r>
                    </a:p>
                    <a:p>
                      <a:r>
                        <a:rPr lang="en-US" sz="1600" dirty="0"/>
                        <a:t>N = </a:t>
                      </a:r>
                      <a:r>
                        <a:rPr lang="en-ZA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0.050 - 0.100</a:t>
                      </a:r>
                      <a:r>
                        <a:rPr lang="en-US" sz="1600" dirty="0"/>
                        <a:t> </a:t>
                      </a:r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rgbClr val="EFB3C3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38027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D5785BD-2115-9048-A911-6AF97607789B}"/>
              </a:ext>
            </a:extLst>
          </p:cNvPr>
          <p:cNvSpPr txBox="1"/>
          <p:nvPr/>
        </p:nvSpPr>
        <p:spPr>
          <a:xfrm>
            <a:off x="454631" y="1421725"/>
            <a:ext cx="19770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18-year-old female </a:t>
            </a:r>
          </a:p>
          <a:p>
            <a:endParaRPr lang="en-US" dirty="0"/>
          </a:p>
          <a:p>
            <a:r>
              <a:rPr lang="en-US" dirty="0"/>
              <a:t>History of heavy menstrual bleeding </a:t>
            </a:r>
          </a:p>
        </p:txBody>
      </p:sp>
    </p:spTree>
    <p:extLst>
      <p:ext uri="{BB962C8B-B14F-4D97-AF65-F5344CB8AC3E}">
        <p14:creationId xmlns:p14="http://schemas.microsoft.com/office/powerpoint/2010/main" val="740188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2" y="-93665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 dirty="0"/>
              <a:t>Case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11" name="Table 9">
            <a:extLst>
              <a:ext uri="{FF2B5EF4-FFF2-40B4-BE49-F238E27FC236}">
                <a16:creationId xmlns:a16="http://schemas.microsoft.com/office/drawing/2014/main" id="{F6A4FA1A-970D-4D42-A955-42FB6F6FC3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107121"/>
              </p:ext>
            </p:extLst>
          </p:nvPr>
        </p:nvGraphicFramePr>
        <p:xfrm>
          <a:off x="4714525" y="505028"/>
          <a:ext cx="2512323" cy="5847943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832773">
                  <a:extLst>
                    <a:ext uri="{9D8B030D-6E8A-4147-A177-3AD203B41FA5}">
                      <a16:colId xmlns:a16="http://schemas.microsoft.com/office/drawing/2014/main" val="3206172385"/>
                    </a:ext>
                  </a:extLst>
                </a:gridCol>
                <a:gridCol w="679550">
                  <a:extLst>
                    <a:ext uri="{9D8B030D-6E8A-4147-A177-3AD203B41FA5}">
                      <a16:colId xmlns:a16="http://schemas.microsoft.com/office/drawing/2014/main" val="3191527157"/>
                    </a:ext>
                  </a:extLst>
                </a:gridCol>
              </a:tblGrid>
              <a:tr h="888577">
                <a:tc gridSpan="2">
                  <a:txBody>
                    <a:bodyPr/>
                    <a:lstStyle/>
                    <a:p>
                      <a:r>
                        <a:rPr lang="en-US" sz="1400" b="1" dirty="0"/>
                        <a:t>LAB INDICES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vert="vert27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7519800"/>
                  </a:ext>
                </a:extLst>
              </a:tr>
              <a:tr h="747138">
                <a:tc>
                  <a:txBody>
                    <a:bodyPr/>
                    <a:lstStyle/>
                    <a:p>
                      <a:r>
                        <a:rPr lang="en-US" sz="1400" b="1" dirty="0"/>
                        <a:t>Labs</a:t>
                      </a:r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14 Feb 2021</a:t>
                      </a:r>
                    </a:p>
                  </a:txBody>
                  <a:tcPr vert="vert27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3933771"/>
                  </a:ext>
                </a:extLst>
              </a:tr>
              <a:tr h="747138">
                <a:tc>
                  <a:txBody>
                    <a:bodyPr/>
                    <a:lstStyle/>
                    <a:p>
                      <a:r>
                        <a:rPr lang="en-US" sz="1400" b="1" dirty="0"/>
                        <a:t>Vitamin B 12 (</a:t>
                      </a:r>
                      <a:r>
                        <a:rPr lang="en-US" sz="1400" b="1" dirty="0" err="1"/>
                        <a:t>pmol</a:t>
                      </a:r>
                      <a:r>
                        <a:rPr lang="en-US" sz="1400" b="1" dirty="0"/>
                        <a:t>/L)</a:t>
                      </a:r>
                    </a:p>
                    <a:p>
                      <a:r>
                        <a:rPr lang="en-US" sz="1400" b="1" dirty="0"/>
                        <a:t>N = 145 – 569 </a:t>
                      </a:r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045619"/>
                  </a:ext>
                </a:extLst>
              </a:tr>
              <a:tr h="530727">
                <a:tc>
                  <a:txBody>
                    <a:bodyPr/>
                    <a:lstStyle/>
                    <a:p>
                      <a:r>
                        <a:rPr lang="en-US" sz="1400" b="1" dirty="0"/>
                        <a:t>Serum Folate (nmol/l)</a:t>
                      </a:r>
                    </a:p>
                    <a:p>
                      <a:r>
                        <a:rPr lang="en-US" sz="1400" b="1" dirty="0"/>
                        <a:t>N= </a:t>
                      </a:r>
                      <a:r>
                        <a:rPr lang="en-ZA" sz="14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8.8 - 60.3</a:t>
                      </a:r>
                      <a:endParaRPr lang="en-US" sz="1400" b="1" dirty="0"/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423004"/>
                  </a:ext>
                </a:extLst>
              </a:tr>
              <a:tr h="683735">
                <a:tc>
                  <a:txBody>
                    <a:bodyPr/>
                    <a:lstStyle/>
                    <a:p>
                      <a:r>
                        <a:rPr lang="en-US" sz="1400" b="1" dirty="0"/>
                        <a:t>Iron </a:t>
                      </a:r>
                    </a:p>
                    <a:p>
                      <a:r>
                        <a:rPr lang="en-US" sz="1400" b="1" dirty="0"/>
                        <a:t>N = 9.0 – 30.4 </a:t>
                      </a:r>
                      <a:r>
                        <a:rPr lang="en-US" sz="1400" b="1" dirty="0" err="1"/>
                        <a:t>umol</a:t>
                      </a:r>
                      <a:r>
                        <a:rPr lang="en-US" sz="1400" b="1" dirty="0"/>
                        <a:t>/L</a:t>
                      </a:r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FF0000"/>
                          </a:solidFill>
                        </a:rPr>
                        <a:t>1.6 (L)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507280"/>
                  </a:ext>
                </a:extLst>
              </a:tr>
              <a:tr h="683735">
                <a:tc>
                  <a:txBody>
                    <a:bodyPr/>
                    <a:lstStyle/>
                    <a:p>
                      <a:r>
                        <a:rPr lang="en-US" sz="1400" b="1" dirty="0"/>
                        <a:t>Transferrin</a:t>
                      </a:r>
                    </a:p>
                    <a:p>
                      <a:r>
                        <a:rPr lang="en-US" sz="1400" b="1" dirty="0"/>
                        <a:t>N = 2.0 – 3.6 g/L</a:t>
                      </a:r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FF0000"/>
                          </a:solidFill>
                        </a:rPr>
                        <a:t>4.95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617449"/>
                  </a:ext>
                </a:extLst>
              </a:tr>
              <a:tr h="683735">
                <a:tc>
                  <a:txBody>
                    <a:bodyPr/>
                    <a:lstStyle/>
                    <a:p>
                      <a:r>
                        <a:rPr lang="en-US" sz="1400" b="1" dirty="0"/>
                        <a:t>% Sat </a:t>
                      </a:r>
                    </a:p>
                    <a:p>
                      <a:r>
                        <a:rPr lang="en-US" sz="1400" b="1" dirty="0"/>
                        <a:t>N = 15 – 50 %</a:t>
                      </a:r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083154"/>
                  </a:ext>
                </a:extLst>
              </a:tr>
              <a:tr h="883158">
                <a:tc>
                  <a:txBody>
                    <a:bodyPr/>
                    <a:lstStyle/>
                    <a:p>
                      <a:r>
                        <a:rPr lang="en-US" sz="1400" b="1" dirty="0"/>
                        <a:t>Ferritin (ug/L) </a:t>
                      </a:r>
                    </a:p>
                    <a:p>
                      <a:r>
                        <a:rPr lang="en-US" sz="1400" b="1" dirty="0"/>
                        <a:t>N = 13 - 150</a:t>
                      </a:r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330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1786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26615"/>
            <a:ext cx="10905066" cy="1135737"/>
          </a:xfrm>
        </p:spPr>
        <p:txBody>
          <a:bodyPr>
            <a:normAutofit/>
          </a:bodyPr>
          <a:lstStyle/>
          <a:p>
            <a:r>
              <a:rPr lang="en-US" sz="2800" dirty="0"/>
              <a:t>Peripheral blood morphology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Picture 8" descr="A picture containing indoor&#10;&#10;Description automatically generated">
            <a:extLst>
              <a:ext uri="{FF2B5EF4-FFF2-40B4-BE49-F238E27FC236}">
                <a16:creationId xmlns:a16="http://schemas.microsoft.com/office/drawing/2014/main" id="{E7753E34-C4B2-8642-8941-39AFBD95AA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411" t="20339" r="17654" b="222"/>
          <a:stretch/>
        </p:blipFill>
        <p:spPr>
          <a:xfrm>
            <a:off x="144437" y="809122"/>
            <a:ext cx="5937662" cy="5447954"/>
          </a:xfrm>
          <a:prstGeom prst="ellipse">
            <a:avLst/>
          </a:prstGeom>
        </p:spPr>
      </p:pic>
      <p:pic>
        <p:nvPicPr>
          <p:cNvPr id="17" name="Picture 16" descr="Circle&#10;&#10;Description automatically generated with medium confidence">
            <a:extLst>
              <a:ext uri="{FF2B5EF4-FFF2-40B4-BE49-F238E27FC236}">
                <a16:creationId xmlns:a16="http://schemas.microsoft.com/office/drawing/2014/main" id="{38AF8E72-67A6-5C48-A0BF-8DB9CD93F0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44" t="16980" r="16437" b="1048"/>
          <a:stretch/>
        </p:blipFill>
        <p:spPr>
          <a:xfrm>
            <a:off x="6109903" y="629348"/>
            <a:ext cx="5908783" cy="5621550"/>
          </a:xfrm>
          <a:prstGeom prst="ellipse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FFB9744-3AFF-5C41-A448-86267491A1B4}"/>
              </a:ext>
            </a:extLst>
          </p:cNvPr>
          <p:cNvSpPr/>
          <p:nvPr/>
        </p:nvSpPr>
        <p:spPr>
          <a:xfrm>
            <a:off x="-174172" y="6567723"/>
            <a:ext cx="1044172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Images from National Health Laboratory (NHLS) </a:t>
            </a:r>
          </a:p>
        </p:txBody>
      </p:sp>
    </p:spTree>
    <p:extLst>
      <p:ext uri="{BB962C8B-B14F-4D97-AF65-F5344CB8AC3E}">
        <p14:creationId xmlns:p14="http://schemas.microsoft.com/office/powerpoint/2010/main" val="2523212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54993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 dirty="0"/>
              <a:t>Case 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5C93494D-187A-0248-846E-44DF8226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2428366"/>
              </p:ext>
            </p:extLst>
          </p:nvPr>
        </p:nvGraphicFramePr>
        <p:xfrm>
          <a:off x="4551019" y="81240"/>
          <a:ext cx="6242235" cy="6695519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532963">
                  <a:extLst>
                    <a:ext uri="{9D8B030D-6E8A-4147-A177-3AD203B41FA5}">
                      <a16:colId xmlns:a16="http://schemas.microsoft.com/office/drawing/2014/main" val="3206172385"/>
                    </a:ext>
                  </a:extLst>
                </a:gridCol>
                <a:gridCol w="851848">
                  <a:extLst>
                    <a:ext uri="{9D8B030D-6E8A-4147-A177-3AD203B41FA5}">
                      <a16:colId xmlns:a16="http://schemas.microsoft.com/office/drawing/2014/main" val="624873508"/>
                    </a:ext>
                  </a:extLst>
                </a:gridCol>
                <a:gridCol w="2728005">
                  <a:extLst>
                    <a:ext uri="{9D8B030D-6E8A-4147-A177-3AD203B41FA5}">
                      <a16:colId xmlns:a16="http://schemas.microsoft.com/office/drawing/2014/main" val="2702533517"/>
                    </a:ext>
                  </a:extLst>
                </a:gridCol>
                <a:gridCol w="1129419">
                  <a:extLst>
                    <a:ext uri="{9D8B030D-6E8A-4147-A177-3AD203B41FA5}">
                      <a16:colId xmlns:a16="http://schemas.microsoft.com/office/drawing/2014/main" val="2010152446"/>
                    </a:ext>
                  </a:extLst>
                </a:gridCol>
              </a:tblGrid>
              <a:tr h="866352">
                <a:tc>
                  <a:txBody>
                    <a:bodyPr/>
                    <a:lstStyle/>
                    <a:p>
                      <a:r>
                        <a:rPr lang="en-US" sz="1000" dirty="0"/>
                        <a:t>Lab Parameter</a:t>
                      </a:r>
                    </a:p>
                  </a:txBody>
                  <a:tcPr vert="vert270"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16 April 2021</a:t>
                      </a:r>
                    </a:p>
                  </a:txBody>
                  <a:tcPr vert="vert27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Lab parameter</a:t>
                      </a:r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!6 April 2021</a:t>
                      </a:r>
                    </a:p>
                  </a:txBody>
                  <a:tcPr vert="vert27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3933771"/>
                  </a:ext>
                </a:extLst>
              </a:tr>
              <a:tr h="519005">
                <a:tc>
                  <a:txBody>
                    <a:bodyPr/>
                    <a:lstStyle/>
                    <a:p>
                      <a:r>
                        <a:rPr lang="en-US" sz="1600" dirty="0"/>
                        <a:t>WCC x 10</a:t>
                      </a:r>
                      <a:r>
                        <a:rPr lang="en-US" sz="1600" baseline="30000" dirty="0"/>
                        <a:t>9</a:t>
                      </a:r>
                      <a:r>
                        <a:rPr lang="en-US" sz="1600" dirty="0"/>
                        <a:t>/L</a:t>
                      </a:r>
                    </a:p>
                    <a:p>
                      <a:r>
                        <a:rPr lang="en-US" sz="1600" dirty="0"/>
                        <a:t>N = </a:t>
                      </a:r>
                      <a:r>
                        <a:rPr lang="en-ZA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3.90 - 12.60</a:t>
                      </a:r>
                      <a:endParaRPr lang="en-US" sz="1600" dirty="0"/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6.14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Neutrophils x 10</a:t>
                      </a:r>
                      <a:r>
                        <a:rPr lang="en-US" sz="1600" baseline="30000" dirty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/L</a:t>
                      </a:r>
                    </a:p>
                    <a:p>
                      <a:r>
                        <a:rPr lang="en-ZA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 = 1.60 – 6.98  x 10^9/L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045619"/>
                  </a:ext>
                </a:extLst>
              </a:tr>
              <a:tr h="737533">
                <a:tc>
                  <a:txBody>
                    <a:bodyPr/>
                    <a:lstStyle/>
                    <a:p>
                      <a:r>
                        <a:rPr lang="en-US" sz="1600" dirty="0"/>
                        <a:t>Red cell count x 10</a:t>
                      </a:r>
                      <a:r>
                        <a:rPr lang="en-US" sz="1600" baseline="30000" dirty="0"/>
                        <a:t>12</a:t>
                      </a:r>
                      <a:r>
                        <a:rPr lang="en-US" sz="1600" baseline="0" dirty="0"/>
                        <a:t>/L</a:t>
                      </a:r>
                      <a:endParaRPr lang="en-US" sz="1600" dirty="0"/>
                    </a:p>
                    <a:p>
                      <a:r>
                        <a:rPr lang="en-US" sz="1600" dirty="0"/>
                        <a:t>N = 3.93 – 5.30 </a:t>
                      </a:r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1.09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Lymph x 10</a:t>
                      </a:r>
                      <a:r>
                        <a:rPr lang="en-US" sz="1600" baseline="30000" dirty="0"/>
                        <a:t>9</a:t>
                      </a:r>
                      <a:r>
                        <a:rPr lang="en-US" sz="1600" dirty="0"/>
                        <a:t>/L</a:t>
                      </a:r>
                    </a:p>
                    <a:p>
                      <a:r>
                        <a:rPr lang="en-US" sz="1600" dirty="0"/>
                        <a:t>N =</a:t>
                      </a:r>
                      <a:r>
                        <a:rPr lang="en-ZA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1.40 - 4.2 x 10^9/L</a:t>
                      </a:r>
                      <a:endParaRPr lang="en-US" sz="1600" dirty="0"/>
                    </a:p>
                    <a:p>
                      <a:endParaRPr lang="en-US" sz="1600" dirty="0"/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2.21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924090"/>
                  </a:ext>
                </a:extLst>
              </a:tr>
              <a:tr h="519005">
                <a:tc>
                  <a:txBody>
                    <a:bodyPr/>
                    <a:lstStyle/>
                    <a:p>
                      <a:r>
                        <a:rPr lang="en-US" sz="1600" dirty="0"/>
                        <a:t>Hb (g/dL) </a:t>
                      </a:r>
                    </a:p>
                    <a:p>
                      <a:r>
                        <a:rPr lang="en-ZA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N= 11.6 - 16.4</a:t>
                      </a:r>
                      <a:endParaRPr lang="en-US" sz="1600" dirty="0"/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2.7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Monocytes x 10</a:t>
                      </a:r>
                      <a:r>
                        <a:rPr lang="en-US" sz="1600" baseline="30000" dirty="0"/>
                        <a:t>9</a:t>
                      </a:r>
                      <a:r>
                        <a:rPr lang="en-US" sz="1600" dirty="0"/>
                        <a:t>/L</a:t>
                      </a:r>
                    </a:p>
                    <a:p>
                      <a:r>
                        <a:rPr lang="en-US" sz="1600" dirty="0"/>
                        <a:t>N = 0.20 – 0.80</a:t>
                      </a:r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0.061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423004"/>
                  </a:ext>
                </a:extLst>
              </a:tr>
              <a:tr h="519005">
                <a:tc>
                  <a:txBody>
                    <a:bodyPr/>
                    <a:lstStyle/>
                    <a:p>
                      <a:r>
                        <a:rPr lang="en-US" sz="1600" dirty="0"/>
                        <a:t>MCV (</a:t>
                      </a:r>
                      <a:r>
                        <a:rPr lang="en-US" sz="1600" dirty="0" err="1"/>
                        <a:t>fL</a:t>
                      </a:r>
                      <a:r>
                        <a:rPr lang="en-US" sz="1600" dirty="0"/>
                        <a:t>)</a:t>
                      </a:r>
                    </a:p>
                    <a:p>
                      <a:r>
                        <a:rPr lang="en-US" sz="1600" dirty="0"/>
                        <a:t>N = 80 – 100 </a:t>
                      </a:r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78.9</a:t>
                      </a:r>
                    </a:p>
                  </a:txBody>
                  <a:tcPr/>
                </a:tc>
                <a:tc rowSpan="6" gridSpan="2">
                  <a:txBody>
                    <a:bodyPr/>
                    <a:lstStyle/>
                    <a:p>
                      <a:r>
                        <a:rPr lang="en-US" sz="1800" u="none" dirty="0">
                          <a:solidFill>
                            <a:schemeClr val="tx1"/>
                          </a:solidFill>
                        </a:rPr>
                        <a:t>Mentzer index = 72 </a:t>
                      </a:r>
                    </a:p>
                  </a:txBody>
                  <a:tcPr>
                    <a:noFill/>
                  </a:tcPr>
                </a:tc>
                <a:tc rowSpan="6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21970"/>
                  </a:ext>
                </a:extLst>
              </a:tr>
              <a:tr h="519005">
                <a:tc>
                  <a:txBody>
                    <a:bodyPr/>
                    <a:lstStyle/>
                    <a:p>
                      <a:r>
                        <a:rPr lang="en-US" sz="1600" dirty="0"/>
                        <a:t>MCH (</a:t>
                      </a:r>
                      <a:r>
                        <a:rPr lang="en-US" sz="1600" dirty="0" err="1"/>
                        <a:t>pg</a:t>
                      </a:r>
                      <a:r>
                        <a:rPr lang="en-US" sz="1600" dirty="0"/>
                        <a:t>)</a:t>
                      </a:r>
                    </a:p>
                    <a:p>
                      <a:r>
                        <a:rPr lang="en-ZA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N= 26.1 - 33.5</a:t>
                      </a:r>
                      <a:endParaRPr lang="en-US" sz="1600" dirty="0"/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r>
                        <a:rPr lang="en-US" sz="1800" u="none" dirty="0">
                          <a:solidFill>
                            <a:schemeClr val="tx1"/>
                          </a:solidFill>
                        </a:rPr>
                        <a:t>Mentzer index = 20 </a:t>
                      </a:r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330496"/>
                  </a:ext>
                </a:extLst>
              </a:tr>
              <a:tr h="519005">
                <a:tc>
                  <a:txBody>
                    <a:bodyPr/>
                    <a:lstStyle/>
                    <a:p>
                      <a:r>
                        <a:rPr lang="en-US" sz="1600" dirty="0"/>
                        <a:t>MCHC</a:t>
                      </a:r>
                      <a:r>
                        <a:rPr lang="en-ZA" sz="16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ZA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g/dL </a:t>
                      </a:r>
                    </a:p>
                    <a:p>
                      <a:r>
                        <a:rPr lang="en-ZA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 = 32.7 - 34.9 </a:t>
                      </a:r>
                      <a:endParaRPr lang="en-US" sz="1600" dirty="0"/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26.7</a:t>
                      </a: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rgbClr val="EFB3C3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649400"/>
                  </a:ext>
                </a:extLst>
              </a:tr>
              <a:tr h="519005">
                <a:tc>
                  <a:txBody>
                    <a:bodyPr/>
                    <a:lstStyle/>
                    <a:p>
                      <a:r>
                        <a:rPr lang="en-US" sz="1600" dirty="0"/>
                        <a:t>RDW %</a:t>
                      </a:r>
                    </a:p>
                    <a:p>
                      <a:r>
                        <a:rPr lang="en-ZA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 = 12.4 - 17.3</a:t>
                      </a:r>
                      <a:endParaRPr lang="en-US" sz="1600" dirty="0"/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23.6</a:t>
                      </a: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rgbClr val="EFB3C3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125965"/>
                  </a:ext>
                </a:extLst>
              </a:tr>
              <a:tr h="5190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Platelets x 10</a:t>
                      </a:r>
                      <a:r>
                        <a:rPr lang="en-US" sz="1600" baseline="30000" dirty="0"/>
                        <a:t>9</a:t>
                      </a:r>
                      <a:r>
                        <a:rPr lang="en-US" sz="1600" dirty="0"/>
                        <a:t>/L</a:t>
                      </a:r>
                    </a:p>
                    <a:p>
                      <a:r>
                        <a:rPr lang="en-ZA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 = 186 – 454</a:t>
                      </a:r>
                      <a:endParaRPr lang="en-US" sz="1600" dirty="0"/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58</a:t>
                      </a: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rgbClr val="EFB3C3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482775"/>
                  </a:ext>
                </a:extLst>
              </a:tr>
              <a:tr h="952367">
                <a:tc>
                  <a:txBody>
                    <a:bodyPr/>
                    <a:lstStyle/>
                    <a:p>
                      <a:r>
                        <a:rPr lang="en-US" sz="1600" dirty="0"/>
                        <a:t>RPI</a:t>
                      </a:r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0.2</a:t>
                      </a: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rgbClr val="EFB3C3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38027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D5785BD-2115-9048-A911-6AF97607789B}"/>
              </a:ext>
            </a:extLst>
          </p:cNvPr>
          <p:cNvSpPr txBox="1"/>
          <p:nvPr/>
        </p:nvSpPr>
        <p:spPr>
          <a:xfrm>
            <a:off x="201291" y="1309835"/>
            <a:ext cx="422401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/>
              <a:t>40-year-RVD (on ART (TDF/3TC/Dolutegravir)</a:t>
            </a:r>
            <a:br>
              <a:rPr lang="en-ZA" dirty="0"/>
            </a:br>
            <a:r>
              <a:rPr lang="en-ZA" dirty="0"/>
              <a:t>CD4 of 763 cells/</a:t>
            </a:r>
            <a:r>
              <a:rPr lang="en-ZA" dirty="0" err="1"/>
              <a:t>uL</a:t>
            </a:r>
            <a:r>
              <a:rPr lang="en-ZA" dirty="0"/>
              <a:t> and an HIV viral load of 27 RNA copies/mL) </a:t>
            </a:r>
          </a:p>
          <a:p>
            <a:endParaRPr lang="en-ZA" dirty="0"/>
          </a:p>
          <a:p>
            <a:r>
              <a:rPr lang="en-ZA" dirty="0"/>
              <a:t>Severe symptomatic anaemia &amp; found to have a bicytopenia. </a:t>
            </a:r>
          </a:p>
          <a:p>
            <a:endParaRPr lang="en-ZA" dirty="0"/>
          </a:p>
          <a:p>
            <a:r>
              <a:rPr lang="en-ZA" dirty="0"/>
              <a:t>No lymphadenopathy or hepatosplenomegaly, and there is no overt</a:t>
            </a:r>
            <a:br>
              <a:rPr lang="en-ZA" dirty="0"/>
            </a:br>
            <a:r>
              <a:rPr lang="en-ZA" dirty="0"/>
              <a:t>source of blood loss clinically.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773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2" y="-93665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 dirty="0"/>
              <a:t>Case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11" name="Table 9">
            <a:extLst>
              <a:ext uri="{FF2B5EF4-FFF2-40B4-BE49-F238E27FC236}">
                <a16:creationId xmlns:a16="http://schemas.microsoft.com/office/drawing/2014/main" id="{F6A4FA1A-970D-4D42-A955-42FB6F6FC3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23064"/>
              </p:ext>
            </p:extLst>
          </p:nvPr>
        </p:nvGraphicFramePr>
        <p:xfrm>
          <a:off x="4714525" y="505028"/>
          <a:ext cx="2512323" cy="5847943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832773">
                  <a:extLst>
                    <a:ext uri="{9D8B030D-6E8A-4147-A177-3AD203B41FA5}">
                      <a16:colId xmlns:a16="http://schemas.microsoft.com/office/drawing/2014/main" val="3206172385"/>
                    </a:ext>
                  </a:extLst>
                </a:gridCol>
                <a:gridCol w="679550">
                  <a:extLst>
                    <a:ext uri="{9D8B030D-6E8A-4147-A177-3AD203B41FA5}">
                      <a16:colId xmlns:a16="http://schemas.microsoft.com/office/drawing/2014/main" val="3191527157"/>
                    </a:ext>
                  </a:extLst>
                </a:gridCol>
              </a:tblGrid>
              <a:tr h="888577">
                <a:tc gridSpan="2">
                  <a:txBody>
                    <a:bodyPr/>
                    <a:lstStyle/>
                    <a:p>
                      <a:r>
                        <a:rPr lang="en-US" sz="1400" b="1" dirty="0"/>
                        <a:t>LAB INDICES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vert="vert27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7519800"/>
                  </a:ext>
                </a:extLst>
              </a:tr>
              <a:tr h="747138">
                <a:tc>
                  <a:txBody>
                    <a:bodyPr/>
                    <a:lstStyle/>
                    <a:p>
                      <a:r>
                        <a:rPr lang="en-US" sz="1400" b="1" dirty="0"/>
                        <a:t>Labs</a:t>
                      </a:r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16 April 2021</a:t>
                      </a:r>
                    </a:p>
                  </a:txBody>
                  <a:tcPr vert="vert27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3933771"/>
                  </a:ext>
                </a:extLst>
              </a:tr>
              <a:tr h="747138">
                <a:tc>
                  <a:txBody>
                    <a:bodyPr/>
                    <a:lstStyle/>
                    <a:p>
                      <a:r>
                        <a:rPr lang="en-US" sz="1400" b="1" dirty="0"/>
                        <a:t>Vitamin B 12 (</a:t>
                      </a:r>
                      <a:r>
                        <a:rPr lang="en-US" sz="1400" b="1" dirty="0" err="1"/>
                        <a:t>pmol</a:t>
                      </a:r>
                      <a:r>
                        <a:rPr lang="en-US" sz="1400" b="1" dirty="0"/>
                        <a:t>/L)</a:t>
                      </a:r>
                    </a:p>
                    <a:p>
                      <a:r>
                        <a:rPr lang="en-US" sz="1400" b="1" dirty="0"/>
                        <a:t>N = 145 – 569 </a:t>
                      </a:r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045619"/>
                  </a:ext>
                </a:extLst>
              </a:tr>
              <a:tr h="530727">
                <a:tc>
                  <a:txBody>
                    <a:bodyPr/>
                    <a:lstStyle/>
                    <a:p>
                      <a:r>
                        <a:rPr lang="en-US" sz="1400" b="1" dirty="0"/>
                        <a:t>Serum Folate (nmol/l)</a:t>
                      </a:r>
                    </a:p>
                    <a:p>
                      <a:r>
                        <a:rPr lang="en-US" sz="1400" b="1" dirty="0"/>
                        <a:t>N= </a:t>
                      </a:r>
                      <a:r>
                        <a:rPr lang="en-ZA" sz="14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8.8 - 60.3</a:t>
                      </a:r>
                      <a:endParaRPr lang="en-US" sz="1400" b="1" dirty="0"/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33.8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423004"/>
                  </a:ext>
                </a:extLst>
              </a:tr>
              <a:tr h="683735">
                <a:tc>
                  <a:txBody>
                    <a:bodyPr/>
                    <a:lstStyle/>
                    <a:p>
                      <a:r>
                        <a:rPr lang="en-US" sz="1400" b="1" dirty="0"/>
                        <a:t>Iron </a:t>
                      </a:r>
                    </a:p>
                    <a:p>
                      <a:r>
                        <a:rPr lang="en-US" sz="1400" b="1" dirty="0"/>
                        <a:t>N = 9.0 – 30.4 </a:t>
                      </a:r>
                      <a:r>
                        <a:rPr lang="en-US" sz="1400" b="1" dirty="0" err="1"/>
                        <a:t>umol</a:t>
                      </a:r>
                      <a:r>
                        <a:rPr lang="en-US" sz="1400" b="1" dirty="0"/>
                        <a:t>/L</a:t>
                      </a:r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FF0000"/>
                          </a:solidFill>
                        </a:rPr>
                        <a:t>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507280"/>
                  </a:ext>
                </a:extLst>
              </a:tr>
              <a:tr h="683735">
                <a:tc>
                  <a:txBody>
                    <a:bodyPr/>
                    <a:lstStyle/>
                    <a:p>
                      <a:r>
                        <a:rPr lang="en-US" sz="1400" b="1" dirty="0"/>
                        <a:t>Transferrin</a:t>
                      </a:r>
                    </a:p>
                    <a:p>
                      <a:r>
                        <a:rPr lang="en-US" sz="1400" b="1" dirty="0"/>
                        <a:t>N = 2.0 – 3.6 g/L</a:t>
                      </a:r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2.69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617449"/>
                  </a:ext>
                </a:extLst>
              </a:tr>
              <a:tr h="683735">
                <a:tc>
                  <a:txBody>
                    <a:bodyPr/>
                    <a:lstStyle/>
                    <a:p>
                      <a:r>
                        <a:rPr lang="en-US" sz="1400" b="1" dirty="0"/>
                        <a:t>% Sat </a:t>
                      </a:r>
                    </a:p>
                    <a:p>
                      <a:r>
                        <a:rPr lang="en-US" sz="1400" b="1" dirty="0"/>
                        <a:t>N = 15 – 50 %</a:t>
                      </a:r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FF0000"/>
                          </a:solidFill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083154"/>
                  </a:ext>
                </a:extLst>
              </a:tr>
              <a:tr h="883158">
                <a:tc>
                  <a:txBody>
                    <a:bodyPr/>
                    <a:lstStyle/>
                    <a:p>
                      <a:r>
                        <a:rPr lang="en-US" sz="1400" b="1" dirty="0"/>
                        <a:t>Ferritin (ug/L) </a:t>
                      </a:r>
                    </a:p>
                    <a:p>
                      <a:r>
                        <a:rPr lang="en-US" sz="1400" b="1" dirty="0"/>
                        <a:t>N = 13 - 150</a:t>
                      </a:r>
                    </a:p>
                  </a:txBody>
                  <a:tcPr>
                    <a:solidFill>
                      <a:srgbClr val="EFB3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330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7776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26615"/>
            <a:ext cx="10905066" cy="1135737"/>
          </a:xfrm>
        </p:spPr>
        <p:txBody>
          <a:bodyPr>
            <a:normAutofit/>
          </a:bodyPr>
          <a:lstStyle/>
          <a:p>
            <a:r>
              <a:rPr lang="en-US" sz="2800" dirty="0"/>
              <a:t>Trephine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FB9744-3AFF-5C41-A448-86267491A1B4}"/>
              </a:ext>
            </a:extLst>
          </p:cNvPr>
          <p:cNvSpPr/>
          <p:nvPr/>
        </p:nvSpPr>
        <p:spPr>
          <a:xfrm>
            <a:off x="-137101" y="6446175"/>
            <a:ext cx="12329101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>
              <a:lnSpc>
                <a:spcPct val="90000"/>
              </a:lnSpc>
              <a:spcAft>
                <a:spcPts val="600"/>
              </a:spcAft>
            </a:pPr>
            <a:r>
              <a:rPr lang="en-ZA" sz="1200" b="1" dirty="0"/>
              <a:t>Study of </a:t>
            </a:r>
            <a:r>
              <a:rPr lang="en-ZA" sz="1200" b="1" dirty="0" err="1"/>
              <a:t>sideroblasts</a:t>
            </a:r>
            <a:r>
              <a:rPr lang="en-ZA" sz="1200" b="1" dirty="0"/>
              <a:t> and iron stores in bone marrow aspirates using </a:t>
            </a:r>
            <a:r>
              <a:rPr lang="en-ZA" sz="1200" b="1" dirty="0" err="1"/>
              <a:t>Perls</a:t>
            </a:r>
            <a:r>
              <a:rPr lang="en-ZA" sz="1200" b="1" dirty="0"/>
              <a:t>' stain</a:t>
            </a:r>
            <a:br>
              <a:rPr lang="en-ZA" sz="1200" dirty="0"/>
            </a:br>
            <a:r>
              <a:rPr lang="en-ZA" sz="1200" dirty="0" err="1"/>
              <a:t>Dharwadkar</a:t>
            </a:r>
            <a:r>
              <a:rPr lang="en-ZA" sz="1200" dirty="0"/>
              <a:t> </a:t>
            </a:r>
            <a:r>
              <a:rPr lang="en-ZA" sz="1200" dirty="0" err="1"/>
              <a:t>Arpana</a:t>
            </a:r>
            <a:r>
              <a:rPr lang="en-ZA" sz="1200" dirty="0"/>
              <a:t>, Vimal Shruti, </a:t>
            </a:r>
            <a:r>
              <a:rPr lang="en-ZA" sz="1200" dirty="0" err="1"/>
              <a:t>Panicker</a:t>
            </a:r>
            <a:r>
              <a:rPr lang="en-ZA" sz="1200" dirty="0"/>
              <a:t> Narayanan </a:t>
            </a:r>
            <a:r>
              <a:rPr lang="en-ZA" sz="1200" dirty="0" err="1"/>
              <a:t>Krishnakutty</a:t>
            </a:r>
            <a:r>
              <a:rPr lang="en-ZA" sz="1200" dirty="0"/>
              <a:t>, </a:t>
            </a:r>
            <a:r>
              <a:rPr lang="en-ZA" sz="1200" dirty="0" err="1"/>
              <a:t>Chandanwale</a:t>
            </a:r>
            <a:r>
              <a:rPr lang="en-ZA" sz="1200" dirty="0"/>
              <a:t> Shirish S, Viswanathan Vidya, Kumar Harsh </a:t>
            </a:r>
            <a:endParaRPr lang="en-US" sz="1200" dirty="0"/>
          </a:p>
        </p:txBody>
      </p:sp>
      <p:pic>
        <p:nvPicPr>
          <p:cNvPr id="5122" name="Picture 2" descr="Study of sideroblasts and iron stores in bone marrow aspirates using Perls&amp;#39;  stain">
            <a:extLst>
              <a:ext uri="{FF2B5EF4-FFF2-40B4-BE49-F238E27FC236}">
                <a16:creationId xmlns:a16="http://schemas.microsoft.com/office/drawing/2014/main" id="{D9CAB00E-1E25-F840-A26B-F7C9D3C9C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042" y="895503"/>
            <a:ext cx="4723874" cy="4732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677F6BB-F35C-C54F-A485-0598F970785C}"/>
              </a:ext>
            </a:extLst>
          </p:cNvPr>
          <p:cNvSpPr/>
          <p:nvPr/>
        </p:nvSpPr>
        <p:spPr>
          <a:xfrm>
            <a:off x="4300151" y="5251986"/>
            <a:ext cx="3813765" cy="3707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Perls</a:t>
            </a:r>
            <a:r>
              <a:rPr lang="en-US" dirty="0"/>
              <a:t>/Prussian Blue: absent iron stores </a:t>
            </a:r>
          </a:p>
        </p:txBody>
      </p:sp>
    </p:spTree>
    <p:extLst>
      <p:ext uri="{BB962C8B-B14F-4D97-AF65-F5344CB8AC3E}">
        <p14:creationId xmlns:p14="http://schemas.microsoft.com/office/powerpoint/2010/main" val="658181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26615"/>
            <a:ext cx="10905066" cy="1135737"/>
          </a:xfrm>
        </p:spPr>
        <p:txBody>
          <a:bodyPr>
            <a:normAutofit/>
          </a:bodyPr>
          <a:lstStyle/>
          <a:p>
            <a:r>
              <a:rPr lang="en-US" sz="2800" dirty="0"/>
              <a:t>Normal trephine: iron stains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FB9744-3AFF-5C41-A448-86267491A1B4}"/>
              </a:ext>
            </a:extLst>
          </p:cNvPr>
          <p:cNvSpPr/>
          <p:nvPr/>
        </p:nvSpPr>
        <p:spPr>
          <a:xfrm>
            <a:off x="-174172" y="6567723"/>
            <a:ext cx="1044172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Images from: ASH Lecture Series 2021</a:t>
            </a:r>
          </a:p>
        </p:txBody>
      </p:sp>
      <p:pic>
        <p:nvPicPr>
          <p:cNvPr id="4" name="Picture 3" descr="A close-up of water droplets&#10;&#10;Description automatically generated with low confidence">
            <a:extLst>
              <a:ext uri="{FF2B5EF4-FFF2-40B4-BE49-F238E27FC236}">
                <a16:creationId xmlns:a16="http://schemas.microsoft.com/office/drawing/2014/main" id="{C4321624-F784-B441-B43E-38794EF842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3885"/>
          <a:stretch/>
        </p:blipFill>
        <p:spPr>
          <a:xfrm>
            <a:off x="6096000" y="1237992"/>
            <a:ext cx="5622324" cy="390362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1FA1BCD-69EE-0443-BC4A-EFD156318B94}"/>
              </a:ext>
            </a:extLst>
          </p:cNvPr>
          <p:cNvSpPr/>
          <p:nvPr/>
        </p:nvSpPr>
        <p:spPr>
          <a:xfrm>
            <a:off x="9579690" y="4611242"/>
            <a:ext cx="1968843" cy="3707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Perls</a:t>
            </a:r>
            <a:r>
              <a:rPr lang="en-US" dirty="0"/>
              <a:t>/Prussian Blue</a:t>
            </a:r>
          </a:p>
        </p:txBody>
      </p:sp>
      <p:pic>
        <p:nvPicPr>
          <p:cNvPr id="15" name="Picture 14" descr="A close-up of water droplets&#10;&#10;Description automatically generated with low confidence">
            <a:extLst>
              <a:ext uri="{FF2B5EF4-FFF2-40B4-BE49-F238E27FC236}">
                <a16:creationId xmlns:a16="http://schemas.microsoft.com/office/drawing/2014/main" id="{83828490-37AB-7B42-B21F-BF99F1AB9B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960"/>
          <a:stretch/>
        </p:blipFill>
        <p:spPr>
          <a:xfrm>
            <a:off x="69106" y="1266818"/>
            <a:ext cx="5857103" cy="390362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BD3FF65-CD2E-7B4E-9A4F-727E8B434EA5}"/>
              </a:ext>
            </a:extLst>
          </p:cNvPr>
          <p:cNvSpPr/>
          <p:nvPr/>
        </p:nvSpPr>
        <p:spPr>
          <a:xfrm>
            <a:off x="3825561" y="4640068"/>
            <a:ext cx="1968843" cy="3707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BMA</a:t>
            </a:r>
          </a:p>
        </p:txBody>
      </p:sp>
    </p:spTree>
    <p:extLst>
      <p:ext uri="{BB962C8B-B14F-4D97-AF65-F5344CB8AC3E}">
        <p14:creationId xmlns:p14="http://schemas.microsoft.com/office/powerpoint/2010/main" val="1726201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53937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 dirty="0"/>
              <a:t>Differential for microcytosis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95C972-AB63-8548-9573-4EFBF392C3CE}"/>
              </a:ext>
            </a:extLst>
          </p:cNvPr>
          <p:cNvSpPr/>
          <p:nvPr/>
        </p:nvSpPr>
        <p:spPr>
          <a:xfrm>
            <a:off x="2616216" y="550929"/>
            <a:ext cx="830275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sz="2800" dirty="0">
                <a:latin typeface="DypbbrGrnqprKthnvtZapfDingbats"/>
              </a:rPr>
              <a:t>★</a:t>
            </a:r>
            <a:r>
              <a:rPr lang="en-ZA" sz="2800" b="1" dirty="0">
                <a:latin typeface="XncbqwJvdqnlRxhkjkMyriadPro"/>
              </a:rPr>
              <a:t>TAILS-13</a:t>
            </a:r>
            <a:r>
              <a:rPr lang="en-ZA" sz="2800" dirty="0">
                <a:latin typeface="DypbbrGrnqprKthnvtZapfDingbats"/>
              </a:rPr>
              <a:t>★</a:t>
            </a:r>
          </a:p>
          <a:p>
            <a:br>
              <a:rPr lang="en-ZA" sz="2800" dirty="0">
                <a:latin typeface="DypbbrGrnqprKthnvtZapfDingbats"/>
              </a:rPr>
            </a:br>
            <a:r>
              <a:rPr lang="en-ZA" sz="3600" b="1" dirty="0">
                <a:latin typeface="XncbqwJvdqnlRxhkjkMyriadPro"/>
              </a:rPr>
              <a:t>T</a:t>
            </a:r>
            <a:r>
              <a:rPr lang="en-ZA" sz="2800" b="1" dirty="0">
                <a:latin typeface="XncbqwJvdqnlRxhkjkMyriadPro"/>
              </a:rPr>
              <a:t>HALASSEMIA</a:t>
            </a:r>
          </a:p>
          <a:p>
            <a:br>
              <a:rPr lang="en-ZA" sz="2800" b="1" dirty="0">
                <a:latin typeface="XncbqwJvdqnlRxhkjkMyriadPro"/>
              </a:rPr>
            </a:br>
            <a:r>
              <a:rPr lang="en-ZA" sz="3600" b="1" dirty="0">
                <a:latin typeface="XncbqwJvdqnlRxhkjkMyriadPro"/>
              </a:rPr>
              <a:t>A</a:t>
            </a:r>
            <a:r>
              <a:rPr lang="en-ZA" sz="2800" b="1" dirty="0">
                <a:latin typeface="XncbqwJvdqnlRxhkjkMyriadPro"/>
              </a:rPr>
              <a:t>NEMIA OF CHRONIC DISEASE</a:t>
            </a:r>
            <a:endParaRPr lang="en-ZA" sz="2800" b="1" dirty="0">
              <a:latin typeface="MypyghPblgncQqrrqcMyriadPro"/>
            </a:endParaRPr>
          </a:p>
          <a:p>
            <a:r>
              <a:rPr lang="en-ZA" sz="2800" b="1" dirty="0">
                <a:latin typeface="MypyghPblgncQqrrqcMyriadPro"/>
              </a:rPr>
              <a:t>infection, malignancy, inflammatory disorders</a:t>
            </a:r>
          </a:p>
          <a:p>
            <a:br>
              <a:rPr lang="en-ZA" sz="2800" b="1" dirty="0">
                <a:latin typeface="MypyghPblgncQqrrqcMyriadPro"/>
              </a:rPr>
            </a:br>
            <a:r>
              <a:rPr lang="en-ZA" sz="3600" b="1" dirty="0">
                <a:latin typeface="XncbqwJvdqnlRxhkjkMyriadPro"/>
              </a:rPr>
              <a:t>I</a:t>
            </a:r>
            <a:r>
              <a:rPr lang="en-ZA" sz="2800" b="1" dirty="0">
                <a:latin typeface="XncbqwJvdqnlRxhkjkMyriadPro"/>
              </a:rPr>
              <a:t>RON DEFICIENCY</a:t>
            </a:r>
            <a:endParaRPr lang="en-ZA" sz="2800" b="1" dirty="0">
              <a:latin typeface="MypyghPblgncQqrrqcMyriadPro"/>
            </a:endParaRPr>
          </a:p>
          <a:p>
            <a:br>
              <a:rPr lang="en-ZA" sz="2800" b="1" dirty="0">
                <a:latin typeface="MypyghPblgncQqrrqcMyriadPro"/>
              </a:rPr>
            </a:br>
            <a:r>
              <a:rPr lang="en-ZA" sz="3600" b="1" dirty="0">
                <a:latin typeface="XncbqwJvdqnlRxhkjkMyriadPro"/>
              </a:rPr>
              <a:t>L</a:t>
            </a:r>
            <a:r>
              <a:rPr lang="en-ZA" sz="2800" b="1" dirty="0">
                <a:latin typeface="XncbqwJvdqnlRxhkjkMyriadPro"/>
              </a:rPr>
              <a:t>EAD POISONING</a:t>
            </a:r>
          </a:p>
          <a:p>
            <a:br>
              <a:rPr lang="en-ZA" sz="2800" b="1" dirty="0">
                <a:latin typeface="XncbqwJvdqnlRxhkjkMyriadPro"/>
              </a:rPr>
            </a:br>
            <a:r>
              <a:rPr lang="en-ZA" sz="3600" b="1" dirty="0">
                <a:latin typeface="XncbqwJvdqnlRxhkjkMyriadPro"/>
              </a:rPr>
              <a:t>S</a:t>
            </a:r>
            <a:r>
              <a:rPr lang="en-ZA" sz="2800" b="1" dirty="0">
                <a:latin typeface="XncbqwJvdqnlRxhkjkMyriadPro"/>
              </a:rPr>
              <a:t>IDEROBLASTIC </a:t>
            </a:r>
            <a:endParaRPr lang="en-ZA" sz="2800" dirty="0">
              <a:effectLst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F16665-218E-464D-831A-EEF7ECE3AA4F}"/>
              </a:ext>
            </a:extLst>
          </p:cNvPr>
          <p:cNvSpPr/>
          <p:nvPr/>
        </p:nvSpPr>
        <p:spPr>
          <a:xfrm>
            <a:off x="-85344" y="6544068"/>
            <a:ext cx="11831657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>
              <a:lnSpc>
                <a:spcPct val="90000"/>
              </a:lnSpc>
              <a:spcAft>
                <a:spcPts val="600"/>
              </a:spcAft>
            </a:pPr>
            <a:r>
              <a:rPr lang="en-ZA" sz="16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</a:rPr>
              <a:t>Hui, D., Leung, A. K. C., Padwal, R., &amp; Ma, C. (2016). </a:t>
            </a:r>
            <a:r>
              <a:rPr lang="en-ZA" sz="1600" i="1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</a:rPr>
              <a:t>Approach to internal medicine: A resource book for clinical practice</a:t>
            </a:r>
            <a:r>
              <a:rPr lang="en-ZA" sz="16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</a:rPr>
              <a:t>.</a:t>
            </a:r>
            <a:endParaRPr lang="en-US" sz="1600" dirty="0"/>
          </a:p>
        </p:txBody>
      </p:sp>
      <p:pic>
        <p:nvPicPr>
          <p:cNvPr id="3074" name="Picture 2" descr="Mentzer index (iron deficiency vs Thalassemia) - YouTube">
            <a:extLst>
              <a:ext uri="{FF2B5EF4-FFF2-40B4-BE49-F238E27FC236}">
                <a16:creationId xmlns:a16="http://schemas.microsoft.com/office/drawing/2014/main" id="{C68DC447-369F-5A4B-A3AB-05B50F4EA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047" y="3967872"/>
            <a:ext cx="3533083" cy="1987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AD684C-32C0-9944-9C09-F61225F9AA61}"/>
              </a:ext>
            </a:extLst>
          </p:cNvPr>
          <p:cNvSpPr txBox="1"/>
          <p:nvPr/>
        </p:nvSpPr>
        <p:spPr>
          <a:xfrm>
            <a:off x="10010954" y="4453719"/>
            <a:ext cx="1820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</a:rPr>
              <a:t>&lt; 13 = THAL</a:t>
            </a:r>
          </a:p>
          <a:p>
            <a:endParaRPr lang="en-US" sz="2000" b="1" dirty="0">
              <a:solidFill>
                <a:srgbClr val="7030A0"/>
              </a:solidFill>
            </a:endParaRPr>
          </a:p>
          <a:p>
            <a:r>
              <a:rPr lang="en-US" sz="2000" b="1" dirty="0">
                <a:solidFill>
                  <a:srgbClr val="7030A0"/>
                </a:solidFill>
              </a:rPr>
              <a:t>&gt; 13 = IDA</a:t>
            </a:r>
          </a:p>
        </p:txBody>
      </p:sp>
    </p:spTree>
    <p:extLst>
      <p:ext uri="{BB962C8B-B14F-4D97-AF65-F5344CB8AC3E}">
        <p14:creationId xmlns:p14="http://schemas.microsoft.com/office/powerpoint/2010/main" val="1699889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3301E07F-4F79-4B58-8698-EF24DC1EC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3" name="Arc 192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5836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502EDDB-47BA-6E44-BE64-F8658550C06C}"/>
              </a:ext>
            </a:extLst>
          </p:cNvPr>
          <p:cNvSpPr txBox="1">
            <a:spLocks/>
          </p:cNvSpPr>
          <p:nvPr/>
        </p:nvSpPr>
        <p:spPr>
          <a:xfrm>
            <a:off x="7080738" y="647593"/>
            <a:ext cx="4467792" cy="3060541"/>
          </a:xfr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6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Iron deficiency  </a:t>
            </a:r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9EE6F773-742A-491A-9A00-A2A150DF5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368" y="366810"/>
            <a:ext cx="6124381" cy="61243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Functional Medicine Naperville: Trace Element - Iron">
            <a:extLst>
              <a:ext uri="{FF2B5EF4-FFF2-40B4-BE49-F238E27FC236}">
                <a16:creationId xmlns:a16="http://schemas.microsoft.com/office/drawing/2014/main" id="{E6C40E7B-0856-7C4D-8343-4BD8AE2B08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56" t="-30291" r="-3756" b="-23285"/>
          <a:stretch/>
        </p:blipFill>
        <p:spPr bwMode="auto">
          <a:xfrm>
            <a:off x="384368" y="366809"/>
            <a:ext cx="6124381" cy="612438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1460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2" y="-73806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 dirty="0"/>
              <a:t>The role of iron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203CDB-3FE5-CC45-B5C3-876DCBE23284}"/>
              </a:ext>
            </a:extLst>
          </p:cNvPr>
          <p:cNvSpPr/>
          <p:nvPr/>
        </p:nvSpPr>
        <p:spPr>
          <a:xfrm>
            <a:off x="-174172" y="6567723"/>
            <a:ext cx="1044172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World Health Organization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0FE8BB-CA95-D04C-8A78-0BEE85B17112}"/>
              </a:ext>
            </a:extLst>
          </p:cNvPr>
          <p:cNvSpPr/>
          <p:nvPr/>
        </p:nvSpPr>
        <p:spPr>
          <a:xfrm>
            <a:off x="914400" y="1219577"/>
            <a:ext cx="1000456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3200" dirty="0">
                <a:latin typeface="Calibri" panose="020F0502020204030204" pitchFamily="34" charset="0"/>
              </a:rPr>
              <a:t>Essential nutrient for all living organisms. </a:t>
            </a:r>
            <a:endParaRPr lang="en-ZA" sz="3200" dirty="0">
              <a:latin typeface="ArialM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3200" dirty="0">
                <a:latin typeface="Calibri" panose="020F0502020204030204" pitchFamily="34" charset="0"/>
              </a:rPr>
              <a:t>Reversible binding of O2: </a:t>
            </a:r>
            <a:r>
              <a:rPr lang="en-ZA" sz="3200" dirty="0" err="1">
                <a:latin typeface="Calibri" panose="020F0502020204030204" pitchFamily="34" charset="0"/>
              </a:rPr>
              <a:t>hemoglobin</a:t>
            </a:r>
            <a:r>
              <a:rPr lang="en-ZA" sz="3200" dirty="0">
                <a:latin typeface="Calibri" panose="020F0502020204030204" pitchFamily="34" charset="0"/>
              </a:rPr>
              <a:t>, myoglobin </a:t>
            </a:r>
            <a:endParaRPr lang="en-ZA" sz="3200" dirty="0">
              <a:latin typeface="ArialM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3200" dirty="0">
                <a:latin typeface="Calibri" panose="020F0502020204030204" pitchFamily="34" charset="0"/>
              </a:rPr>
              <a:t>Enzyme systems: </a:t>
            </a:r>
            <a:endParaRPr lang="en-ZA" sz="3200" dirty="0">
              <a:latin typeface="ArialMT"/>
            </a:endParaRP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ZA" sz="3200" dirty="0" err="1">
                <a:latin typeface="Calibri" panose="020F0502020204030204" pitchFamily="34" charset="0"/>
              </a:rPr>
              <a:t>heme</a:t>
            </a:r>
            <a:r>
              <a:rPr lang="en-ZA" sz="3200" dirty="0">
                <a:latin typeface="Calibri" panose="020F0502020204030204" pitchFamily="34" charset="0"/>
              </a:rPr>
              <a:t> (cytochromes, catalase, glutathione peroxidase, NO synthase) </a:t>
            </a:r>
            <a:endParaRPr lang="en-ZA" sz="3200" dirty="0">
              <a:latin typeface="ArialMT"/>
            </a:endParaRP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ZA" sz="3200" dirty="0">
                <a:latin typeface="Calibri" panose="020F0502020204030204" pitchFamily="34" charset="0"/>
              </a:rPr>
              <a:t>non-</a:t>
            </a:r>
            <a:r>
              <a:rPr lang="en-ZA" sz="3200" dirty="0" err="1">
                <a:latin typeface="Calibri" panose="020F0502020204030204" pitchFamily="34" charset="0"/>
              </a:rPr>
              <a:t>heme</a:t>
            </a:r>
            <a:r>
              <a:rPr lang="en-ZA" sz="3200" dirty="0">
                <a:latin typeface="Calibri" panose="020F0502020204030204" pitchFamily="34" charset="0"/>
              </a:rPr>
              <a:t> (ribonucleotide reductase, aconitase) </a:t>
            </a:r>
            <a:endParaRPr lang="en-ZA" sz="3200" dirty="0">
              <a:latin typeface="ArialM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3200" dirty="0">
                <a:latin typeface="Calibri" panose="020F0502020204030204" pitchFamily="34" charset="0"/>
              </a:rPr>
              <a:t>Immunity: free radicals to destroy microbes </a:t>
            </a:r>
            <a:endParaRPr lang="en-ZA" sz="3200" dirty="0">
              <a:latin typeface="ArialMT"/>
            </a:endParaRPr>
          </a:p>
        </p:txBody>
      </p:sp>
    </p:spTree>
    <p:extLst>
      <p:ext uri="{BB962C8B-B14F-4D97-AF65-F5344CB8AC3E}">
        <p14:creationId xmlns:p14="http://schemas.microsoft.com/office/powerpoint/2010/main" val="3760436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3643" y="-328946"/>
            <a:ext cx="10905066" cy="1135737"/>
          </a:xfrm>
        </p:spPr>
        <p:txBody>
          <a:bodyPr>
            <a:normAutofit/>
          </a:bodyPr>
          <a:lstStyle/>
          <a:p>
            <a:r>
              <a:rPr lang="en-US" sz="2800" dirty="0"/>
              <a:t>Global burden of disease (prevalence)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203CDB-3FE5-CC45-B5C3-876DCBE23284}"/>
              </a:ext>
            </a:extLst>
          </p:cNvPr>
          <p:cNvSpPr/>
          <p:nvPr/>
        </p:nvSpPr>
        <p:spPr>
          <a:xfrm>
            <a:off x="-33643" y="6615340"/>
            <a:ext cx="10441720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>
              <a:lnSpc>
                <a:spcPct val="90000"/>
              </a:lnSpc>
              <a:spcAft>
                <a:spcPts val="600"/>
              </a:spcAft>
            </a:pPr>
            <a:r>
              <a:rPr lang="en-US" sz="1200" dirty="0"/>
              <a:t>Auerbach M. </a:t>
            </a:r>
            <a:r>
              <a:rPr lang="en-ZA" sz="1200" dirty="0"/>
              <a:t>Causes and diagnosis of iron deficiency and iron deficiency </a:t>
            </a:r>
            <a:r>
              <a:rPr lang="en-ZA" sz="1200" dirty="0" err="1"/>
              <a:t>anemia</a:t>
            </a:r>
            <a:r>
              <a:rPr lang="en-ZA" sz="1200" dirty="0"/>
              <a:t> in adults. UpToDate (2021)</a:t>
            </a:r>
            <a:endParaRPr lang="en-US" sz="1200" dirty="0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C8B34933-A9CC-D94E-8113-3719AD76A6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86" t="8638" r="5358" b="27721"/>
          <a:stretch/>
        </p:blipFill>
        <p:spPr>
          <a:xfrm>
            <a:off x="97249" y="543147"/>
            <a:ext cx="8445636" cy="60563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6DFF2E1-961F-4E41-B6C9-3BE6D75E2EAF}"/>
              </a:ext>
            </a:extLst>
          </p:cNvPr>
          <p:cNvSpPr txBox="1"/>
          <p:nvPr/>
        </p:nvSpPr>
        <p:spPr>
          <a:xfrm>
            <a:off x="8749781" y="1090615"/>
            <a:ext cx="229481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Anaemia in Africa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Iron deficiency </a:t>
            </a:r>
          </a:p>
          <a:p>
            <a:pPr marL="285750" indent="-285750">
              <a:buFontTx/>
              <a:buChar char="-"/>
            </a:pPr>
            <a:r>
              <a:rPr lang="en-US" dirty="0"/>
              <a:t>Males + females – parasitic infections (hookworm) </a:t>
            </a:r>
          </a:p>
          <a:p>
            <a:pPr marL="285750" indent="-285750">
              <a:buFontTx/>
              <a:buChar char="-"/>
            </a:pPr>
            <a:r>
              <a:rPr lang="en-US" dirty="0"/>
              <a:t>Females – maternal hemorrhage </a:t>
            </a:r>
          </a:p>
          <a:p>
            <a:r>
              <a:rPr lang="en-US" b="1" dirty="0"/>
              <a:t>Malaria</a:t>
            </a:r>
          </a:p>
          <a:p>
            <a:endParaRPr lang="en-US" dirty="0"/>
          </a:p>
          <a:p>
            <a:r>
              <a:rPr lang="en-US" dirty="0"/>
              <a:t>South and East Asia</a:t>
            </a:r>
          </a:p>
          <a:p>
            <a:r>
              <a:rPr lang="en-US" dirty="0"/>
              <a:t>- More than ½ world’s anaemia cases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70E11C-A31A-5A45-BB96-8F3E5C4D9C73}"/>
              </a:ext>
            </a:extLst>
          </p:cNvPr>
          <p:cNvSpPr/>
          <p:nvPr/>
        </p:nvSpPr>
        <p:spPr>
          <a:xfrm>
            <a:off x="5089712" y="5156947"/>
            <a:ext cx="1707776" cy="283384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667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2" y="-73806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 dirty="0"/>
              <a:t>Iron absorption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Diagram, schematic&#10;&#10;Description automatically generated">
            <a:extLst>
              <a:ext uri="{FF2B5EF4-FFF2-40B4-BE49-F238E27FC236}">
                <a16:creationId xmlns:a16="http://schemas.microsoft.com/office/drawing/2014/main" id="{0C3CDDB0-AB94-9448-8070-0D0277E8A8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7526" y="0"/>
            <a:ext cx="5549112" cy="662875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0203CDB-3FE5-CC45-B5C3-876DCBE23284}"/>
              </a:ext>
            </a:extLst>
          </p:cNvPr>
          <p:cNvSpPr/>
          <p:nvPr/>
        </p:nvSpPr>
        <p:spPr>
          <a:xfrm>
            <a:off x="-174172" y="6567723"/>
            <a:ext cx="1044172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>
              <a:lnSpc>
                <a:spcPct val="90000"/>
              </a:lnSpc>
              <a:spcAft>
                <a:spcPts val="600"/>
              </a:spcAft>
            </a:pPr>
            <a:r>
              <a:rPr lang="en-US" dirty="0" err="1"/>
              <a:t>Hoffbrand</a:t>
            </a:r>
            <a:r>
              <a:rPr lang="en-US" dirty="0"/>
              <a:t>, A. V., &amp; Pettit, J. E. (2001). </a:t>
            </a:r>
            <a:r>
              <a:rPr lang="en-US" i="1" dirty="0"/>
              <a:t>Color atlas of clinical hematology</a:t>
            </a:r>
            <a:r>
              <a:rPr lang="en-US" dirty="0"/>
              <a:t>. London: Mosby.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6DB5E6-360E-6C41-A0F6-FE7C8E8873A1}"/>
              </a:ext>
            </a:extLst>
          </p:cNvPr>
          <p:cNvSpPr/>
          <p:nvPr/>
        </p:nvSpPr>
        <p:spPr>
          <a:xfrm>
            <a:off x="151900" y="2637530"/>
            <a:ext cx="38616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dirty="0">
                <a:latin typeface="AdvOT3c2d9f11"/>
              </a:rPr>
              <a:t>DMT-1 and Ferroportin upregulated by </a:t>
            </a:r>
          </a:p>
          <a:p>
            <a:r>
              <a:rPr lang="en-ZA" dirty="0">
                <a:latin typeface="AdvOT3c2d9f11"/>
              </a:rPr>
              <a:t>hypoxia-inducible factor 2</a:t>
            </a:r>
            <a:r>
              <a:rPr lang="en-ZA" dirty="0">
                <a:latin typeface="AdvPS7DA6"/>
              </a:rPr>
              <a:t>-alpha 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42794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28946"/>
            <a:ext cx="10905066" cy="1135737"/>
          </a:xfrm>
        </p:spPr>
        <p:txBody>
          <a:bodyPr>
            <a:normAutofit/>
          </a:bodyPr>
          <a:lstStyle/>
          <a:p>
            <a:r>
              <a:rPr lang="en-US" sz="2800" dirty="0"/>
              <a:t>Cycling of iron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CCC16F-3ED3-7E43-BBB9-C21BE4DF2892}"/>
              </a:ext>
            </a:extLst>
          </p:cNvPr>
          <p:cNvSpPr/>
          <p:nvPr/>
        </p:nvSpPr>
        <p:spPr>
          <a:xfrm>
            <a:off x="-53827" y="6273022"/>
            <a:ext cx="12234333" cy="578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342900">
              <a:lnSpc>
                <a:spcPct val="90000"/>
              </a:lnSpc>
              <a:spcAft>
                <a:spcPts val="600"/>
              </a:spcAft>
              <a:buAutoNum type="arabicParenBoth"/>
            </a:pPr>
            <a:r>
              <a:rPr lang="en-US" sz="800" dirty="0"/>
              <a:t>Auerbach M. </a:t>
            </a:r>
            <a:r>
              <a:rPr lang="en-ZA" sz="800" dirty="0"/>
              <a:t>Causes and diagnosis of iron deficiency and iron deficiency </a:t>
            </a:r>
            <a:r>
              <a:rPr lang="en-ZA" sz="800" dirty="0" err="1"/>
              <a:t>anemia</a:t>
            </a:r>
            <a:r>
              <a:rPr lang="en-ZA" sz="800" dirty="0"/>
              <a:t> in adults. UpToDate (2021)</a:t>
            </a:r>
          </a:p>
          <a:p>
            <a:pPr marL="457200" indent="-342900">
              <a:lnSpc>
                <a:spcPct val="90000"/>
              </a:lnSpc>
              <a:spcAft>
                <a:spcPts val="600"/>
              </a:spcAft>
              <a:buAutoNum type="arabicParenBoth"/>
            </a:pPr>
            <a:r>
              <a:rPr lang="en-ZA" sz="800" dirty="0"/>
              <a:t>(2) ASH Lecture series (2021)</a:t>
            </a:r>
          </a:p>
          <a:p>
            <a:pPr marL="457200" indent="-342900">
              <a:lnSpc>
                <a:spcPct val="90000"/>
              </a:lnSpc>
              <a:spcAft>
                <a:spcPts val="600"/>
              </a:spcAft>
              <a:buFontTx/>
              <a:buAutoNum type="arabicParenBoth"/>
            </a:pPr>
            <a:r>
              <a:rPr lang="en-US" sz="800" dirty="0" err="1"/>
              <a:t>Shuoyan</a:t>
            </a:r>
            <a:r>
              <a:rPr lang="en-US" sz="800" dirty="0"/>
              <a:t> Ning, Michelle P. Zeller; Management of iron deficiency. </a:t>
            </a:r>
            <a:r>
              <a:rPr lang="en-US" sz="800" i="1" dirty="0"/>
              <a:t>Hematology Am Soc </a:t>
            </a:r>
            <a:r>
              <a:rPr lang="en-US" sz="800" i="1" dirty="0" err="1"/>
              <a:t>Hematol</a:t>
            </a:r>
            <a:r>
              <a:rPr lang="en-US" sz="800" i="1" dirty="0"/>
              <a:t> Educ Program</a:t>
            </a:r>
            <a:r>
              <a:rPr lang="en-US" sz="800" dirty="0"/>
              <a:t> 2019; 2019 (1): 315–322. </a:t>
            </a:r>
            <a:r>
              <a:rPr lang="en-US" sz="800" dirty="0" err="1"/>
              <a:t>doi</a:t>
            </a:r>
            <a:r>
              <a:rPr lang="en-US" sz="800" dirty="0"/>
              <a:t>: </a:t>
            </a:r>
            <a:r>
              <a:rPr lang="en-US" sz="800" dirty="0">
                <a:hlinkClick r:id="rId2"/>
              </a:rPr>
              <a:t>https://doi.org/10.1182/hematology.2019000034</a:t>
            </a:r>
            <a:r>
              <a:rPr lang="en-US" sz="800" dirty="0"/>
              <a:t> </a:t>
            </a: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EB05CF62-2457-9F43-B099-DE5703D6E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114" y="563410"/>
            <a:ext cx="10376452" cy="48526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52999A-7C8F-F640-AFED-F8A3DF0108DD}"/>
              </a:ext>
            </a:extLst>
          </p:cNvPr>
          <p:cNvSpPr txBox="1"/>
          <p:nvPr/>
        </p:nvSpPr>
        <p:spPr>
          <a:xfrm>
            <a:off x="1254912" y="5283360"/>
            <a:ext cx="9222040" cy="92333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Take home message: no clear way to excrete iron therefore </a:t>
            </a:r>
            <a:r>
              <a:rPr lang="en-ZA" b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tight haemostatic controls exist to regulate iron absorption, recycling, and storage 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7CBB8A6-2B1F-D341-934A-376AC518DD02}"/>
              </a:ext>
            </a:extLst>
          </p:cNvPr>
          <p:cNvSpPr txBox="1"/>
          <p:nvPr/>
        </p:nvSpPr>
        <p:spPr>
          <a:xfrm>
            <a:off x="295022" y="2403943"/>
            <a:ext cx="29218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Iron</a:t>
            </a:r>
            <a:r>
              <a:rPr lang="en-US" dirty="0"/>
              <a:t>: Hb, myoglobin, enzymes</a:t>
            </a:r>
          </a:p>
          <a:p>
            <a:endParaRPr lang="en-US" dirty="0"/>
          </a:p>
          <a:p>
            <a:r>
              <a:rPr lang="en-US" b="1" u="sng" dirty="0"/>
              <a:t>Storage</a:t>
            </a:r>
            <a:r>
              <a:rPr lang="en-US" dirty="0"/>
              <a:t>: liver, spleen, marrow</a:t>
            </a:r>
          </a:p>
        </p:txBody>
      </p:sp>
    </p:spTree>
    <p:extLst>
      <p:ext uri="{BB962C8B-B14F-4D97-AF65-F5344CB8AC3E}">
        <p14:creationId xmlns:p14="http://schemas.microsoft.com/office/powerpoint/2010/main" val="6288646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2333" y="-328946"/>
            <a:ext cx="10905066" cy="1135737"/>
          </a:xfrm>
        </p:spPr>
        <p:txBody>
          <a:bodyPr>
            <a:normAutofit/>
          </a:bodyPr>
          <a:lstStyle/>
          <a:p>
            <a:r>
              <a:rPr lang="en-US" sz="2800" dirty="0"/>
              <a:t>Hepcidin: master regulator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DA2DE4-FF14-E044-BB55-EC9438641EB2}"/>
              </a:ext>
            </a:extLst>
          </p:cNvPr>
          <p:cNvSpPr/>
          <p:nvPr/>
        </p:nvSpPr>
        <p:spPr>
          <a:xfrm>
            <a:off x="6812509" y="1028343"/>
            <a:ext cx="537949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b="1" u="sng" dirty="0"/>
              <a:t>Hepcidin</a:t>
            </a:r>
          </a:p>
          <a:p>
            <a:pPr algn="ctr"/>
            <a:r>
              <a:rPr lang="en-ZA" b="1" u="sng" dirty="0"/>
              <a:t> </a:t>
            </a:r>
          </a:p>
          <a:p>
            <a:r>
              <a:rPr lang="en-ZA" dirty="0"/>
              <a:t>–  Binds ferroportin on </a:t>
            </a:r>
            <a:r>
              <a:rPr lang="en-ZA" b="1" u="sng" dirty="0"/>
              <a:t>enterocytes</a:t>
            </a:r>
            <a:r>
              <a:rPr lang="en-ZA" dirty="0"/>
              <a:t> and </a:t>
            </a:r>
            <a:r>
              <a:rPr lang="en-ZA" b="1" u="sng" dirty="0"/>
              <a:t>macrophages</a:t>
            </a:r>
            <a:r>
              <a:rPr lang="en-ZA" dirty="0"/>
              <a:t> and decreases iron export to plasma </a:t>
            </a:r>
          </a:p>
          <a:p>
            <a:r>
              <a:rPr lang="en-ZA" dirty="0"/>
              <a:t>–  Expression stimulated by INCREASED Fe and inflammation </a:t>
            </a:r>
          </a:p>
          <a:p>
            <a:r>
              <a:rPr lang="en-ZA" dirty="0"/>
              <a:t>–  Expression suppressed by INCREASED erythropoiesis </a:t>
            </a:r>
          </a:p>
          <a:p>
            <a:endParaRPr lang="en-ZA" dirty="0"/>
          </a:p>
          <a:p>
            <a:pPr algn="ctr"/>
            <a:r>
              <a:rPr lang="en-ZA" b="1" u="sng" dirty="0"/>
              <a:t>Up-regulation of hepcidin </a:t>
            </a:r>
          </a:p>
          <a:p>
            <a:r>
              <a:rPr lang="en-ZA" dirty="0"/>
              <a:t>– HFE, TfR2, Hemojuvelin, BMP6, BMPR, SMAD4 </a:t>
            </a:r>
          </a:p>
          <a:p>
            <a:r>
              <a:rPr lang="en-ZA" dirty="0"/>
              <a:t>– </a:t>
            </a:r>
            <a:r>
              <a:rPr lang="en-ZA" dirty="0">
                <a:solidFill>
                  <a:srgbClr val="FF0000"/>
                </a:solidFill>
              </a:rPr>
              <a:t>IL-6</a:t>
            </a:r>
            <a:br>
              <a:rPr lang="en-ZA" dirty="0"/>
            </a:br>
            <a:endParaRPr lang="en-ZA" dirty="0"/>
          </a:p>
          <a:p>
            <a:pPr algn="ctr"/>
            <a:r>
              <a:rPr lang="en-ZA" b="1" u="sng" dirty="0"/>
              <a:t>Down-regulation of hepcidin </a:t>
            </a:r>
          </a:p>
          <a:p>
            <a:r>
              <a:rPr lang="en-ZA" dirty="0"/>
              <a:t>–  TMPRSS6 (matriptase-2) </a:t>
            </a:r>
          </a:p>
          <a:p>
            <a:r>
              <a:rPr lang="en-ZA" dirty="0"/>
              <a:t>–  Erythroblast-derived: erythroferrone, GDF- 15, GDF-11 </a:t>
            </a:r>
          </a:p>
          <a:p>
            <a:endParaRPr lang="en-ZA" dirty="0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D4A53757-DDC6-1B4F-826E-E95D83C833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8" t="7053" r="3240" b="3796"/>
          <a:stretch/>
        </p:blipFill>
        <p:spPr>
          <a:xfrm>
            <a:off x="240568" y="543147"/>
            <a:ext cx="6331373" cy="59856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413DD3A-55DA-D94A-B878-DFFB6FC2B05E}"/>
              </a:ext>
            </a:extLst>
          </p:cNvPr>
          <p:cNvSpPr/>
          <p:nvPr/>
        </p:nvSpPr>
        <p:spPr>
          <a:xfrm>
            <a:off x="-150821" y="6572607"/>
            <a:ext cx="12234333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342900">
              <a:lnSpc>
                <a:spcPct val="90000"/>
              </a:lnSpc>
              <a:spcAft>
                <a:spcPts val="600"/>
              </a:spcAft>
              <a:buAutoNum type="arabicParenBoth"/>
            </a:pPr>
            <a:r>
              <a:rPr lang="en-US" sz="1200" dirty="0"/>
              <a:t>Auerbach M. </a:t>
            </a:r>
            <a:r>
              <a:rPr lang="en-ZA" sz="1200" dirty="0"/>
              <a:t>Causes and diagnosis of iron deficiency and iron deficiency </a:t>
            </a:r>
            <a:r>
              <a:rPr lang="en-ZA" sz="1200" dirty="0" err="1"/>
              <a:t>anemia</a:t>
            </a:r>
            <a:r>
              <a:rPr lang="en-ZA" sz="1200" dirty="0"/>
              <a:t> in adults. UpToDate (2021) &amp; (2) ASH Lecture series (2021)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13227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28946"/>
            <a:ext cx="10905066" cy="1135737"/>
          </a:xfrm>
        </p:spPr>
        <p:txBody>
          <a:bodyPr>
            <a:normAutofit/>
          </a:bodyPr>
          <a:lstStyle/>
          <a:p>
            <a:r>
              <a:rPr lang="en-US" sz="2800" dirty="0"/>
              <a:t>Approach to iron-deficiency anaemia (IDA)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25CA16-325F-BC45-B0C6-8B6E904A2185}"/>
              </a:ext>
            </a:extLst>
          </p:cNvPr>
          <p:cNvSpPr/>
          <p:nvPr/>
        </p:nvSpPr>
        <p:spPr>
          <a:xfrm>
            <a:off x="0" y="6457906"/>
            <a:ext cx="1133993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>
              <a:lnSpc>
                <a:spcPct val="90000"/>
              </a:lnSpc>
              <a:spcAft>
                <a:spcPts val="600"/>
              </a:spcAft>
            </a:pPr>
            <a:r>
              <a:rPr lang="en-US" sz="1200" dirty="0" err="1"/>
              <a:t>Shuoyan</a:t>
            </a:r>
            <a:r>
              <a:rPr lang="en-US" sz="1200" dirty="0"/>
              <a:t> Ning, Michelle P. Zeller; Management of iron deficiency. </a:t>
            </a:r>
            <a:r>
              <a:rPr lang="en-US" sz="1200" i="1" dirty="0"/>
              <a:t>Hematology Am Soc </a:t>
            </a:r>
            <a:r>
              <a:rPr lang="en-US" sz="1200" i="1" dirty="0" err="1"/>
              <a:t>Hematol</a:t>
            </a:r>
            <a:r>
              <a:rPr lang="en-US" sz="1200" i="1" dirty="0"/>
              <a:t> Educ Program</a:t>
            </a:r>
            <a:r>
              <a:rPr lang="en-US" sz="1200" dirty="0"/>
              <a:t> 2019; 2019 (1): 315–322. </a:t>
            </a:r>
            <a:r>
              <a:rPr lang="en-US" sz="1200" dirty="0" err="1"/>
              <a:t>doi</a:t>
            </a:r>
            <a:r>
              <a:rPr lang="en-US" sz="1200" dirty="0"/>
              <a:t>: </a:t>
            </a:r>
            <a:r>
              <a:rPr lang="en-US" sz="1200" dirty="0">
                <a:hlinkClick r:id="rId2"/>
              </a:rPr>
              <a:t>https://doi.org/10.1182/hematology.2019000034</a:t>
            </a:r>
            <a:r>
              <a:rPr lang="en-US" sz="1200" dirty="0"/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6E249D-6131-314B-9BA1-2DF1ACE5BFFE}"/>
              </a:ext>
            </a:extLst>
          </p:cNvPr>
          <p:cNvSpPr/>
          <p:nvPr/>
        </p:nvSpPr>
        <p:spPr>
          <a:xfrm>
            <a:off x="272778" y="3245959"/>
            <a:ext cx="34848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I</a:t>
            </a:r>
            <a:r>
              <a:rPr lang="en-GB" sz="5400" b="1" cap="none" spc="0" baseline="300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3 </a:t>
            </a:r>
            <a:r>
              <a:rPr lang="en-GB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Approach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C1B62D64-B249-A94E-BB73-AAC43F4FEF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177874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12577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8" y="-93665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 dirty="0"/>
              <a:t>Sequence of events in iron deficiency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Heptagon 2">
            <a:extLst>
              <a:ext uri="{FF2B5EF4-FFF2-40B4-BE49-F238E27FC236}">
                <a16:creationId xmlns:a16="http://schemas.microsoft.com/office/drawing/2014/main" id="{09240FAF-80F1-474F-A619-5AEE310C4074}"/>
              </a:ext>
            </a:extLst>
          </p:cNvPr>
          <p:cNvSpPr/>
          <p:nvPr/>
        </p:nvSpPr>
        <p:spPr>
          <a:xfrm>
            <a:off x="940684" y="2434105"/>
            <a:ext cx="2154621" cy="1984421"/>
          </a:xfrm>
          <a:prstGeom prst="heptagon">
            <a:avLst/>
          </a:prstGeom>
          <a:solidFill>
            <a:srgbClr val="57F6B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Depletion of iron stores</a:t>
            </a:r>
          </a:p>
        </p:txBody>
      </p:sp>
      <p:sp>
        <p:nvSpPr>
          <p:cNvPr id="13" name="Heptagon 12">
            <a:extLst>
              <a:ext uri="{FF2B5EF4-FFF2-40B4-BE49-F238E27FC236}">
                <a16:creationId xmlns:a16="http://schemas.microsoft.com/office/drawing/2014/main" id="{07BF286A-DF5C-7A48-BB7B-F6341B72C669}"/>
              </a:ext>
            </a:extLst>
          </p:cNvPr>
          <p:cNvSpPr/>
          <p:nvPr/>
        </p:nvSpPr>
        <p:spPr>
          <a:xfrm>
            <a:off x="3541281" y="2434104"/>
            <a:ext cx="2154621" cy="1984421"/>
          </a:xfrm>
          <a:prstGeom prst="heptagon">
            <a:avLst/>
          </a:prstGeom>
          <a:solidFill>
            <a:srgbClr val="57F6B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Iron deficient erythropoiesis </a:t>
            </a:r>
          </a:p>
        </p:txBody>
      </p:sp>
      <p:sp>
        <p:nvSpPr>
          <p:cNvPr id="15" name="Heptagon 14">
            <a:extLst>
              <a:ext uri="{FF2B5EF4-FFF2-40B4-BE49-F238E27FC236}">
                <a16:creationId xmlns:a16="http://schemas.microsoft.com/office/drawing/2014/main" id="{88D7B4F1-4A8D-8E4D-9534-8C8261ABE091}"/>
              </a:ext>
            </a:extLst>
          </p:cNvPr>
          <p:cNvSpPr/>
          <p:nvPr/>
        </p:nvSpPr>
        <p:spPr>
          <a:xfrm>
            <a:off x="6276491" y="2452723"/>
            <a:ext cx="2154621" cy="1984421"/>
          </a:xfrm>
          <a:prstGeom prst="heptagon">
            <a:avLst/>
          </a:prstGeom>
          <a:solidFill>
            <a:srgbClr val="57F6B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Iron Deficiency Anaemia</a:t>
            </a:r>
          </a:p>
        </p:txBody>
      </p:sp>
      <p:sp>
        <p:nvSpPr>
          <p:cNvPr id="17" name="Heptagon 16">
            <a:extLst>
              <a:ext uri="{FF2B5EF4-FFF2-40B4-BE49-F238E27FC236}">
                <a16:creationId xmlns:a16="http://schemas.microsoft.com/office/drawing/2014/main" id="{54BC703C-A767-D24C-B833-DF21F34E8D8E}"/>
              </a:ext>
            </a:extLst>
          </p:cNvPr>
          <p:cNvSpPr/>
          <p:nvPr/>
        </p:nvSpPr>
        <p:spPr>
          <a:xfrm>
            <a:off x="9011701" y="2442708"/>
            <a:ext cx="2154621" cy="1984421"/>
          </a:xfrm>
          <a:prstGeom prst="heptagon">
            <a:avLst/>
          </a:prstGeom>
          <a:solidFill>
            <a:srgbClr val="57F6B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Tissue effects of iron deficiency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73A008-C54E-A84A-BAAE-53B90A4EEDCE}"/>
              </a:ext>
            </a:extLst>
          </p:cNvPr>
          <p:cNvSpPr/>
          <p:nvPr/>
        </p:nvSpPr>
        <p:spPr>
          <a:xfrm>
            <a:off x="1014060" y="4437144"/>
            <a:ext cx="1868840" cy="7571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Normal Hb, Ferritin low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3A7F92-D72E-DB44-9452-84FF0D661F94}"/>
              </a:ext>
            </a:extLst>
          </p:cNvPr>
          <p:cNvSpPr/>
          <p:nvPr/>
        </p:nvSpPr>
        <p:spPr>
          <a:xfrm>
            <a:off x="3742315" y="4418525"/>
            <a:ext cx="1868840" cy="7571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MCV/MCH normal, Ferritin &lt;15 ug/L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7CEF9E2-A68F-D945-842C-29A316C9E999}"/>
              </a:ext>
            </a:extLst>
          </p:cNvPr>
          <p:cNvSpPr/>
          <p:nvPr/>
        </p:nvSpPr>
        <p:spPr>
          <a:xfrm>
            <a:off x="6470570" y="4447184"/>
            <a:ext cx="1868840" cy="7571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Low MCV, MCH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20426F7-0FF4-7E40-BEDD-20B7E10DEF3E}"/>
              </a:ext>
            </a:extLst>
          </p:cNvPr>
          <p:cNvSpPr/>
          <p:nvPr/>
        </p:nvSpPr>
        <p:spPr>
          <a:xfrm>
            <a:off x="9166854" y="4420630"/>
            <a:ext cx="1868840" cy="7571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Epithelial changes, other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BEABB4-7660-2944-A50E-BA75001D3AA6}"/>
              </a:ext>
            </a:extLst>
          </p:cNvPr>
          <p:cNvSpPr/>
          <p:nvPr/>
        </p:nvSpPr>
        <p:spPr>
          <a:xfrm>
            <a:off x="-174172" y="6567723"/>
            <a:ext cx="1044172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>
              <a:lnSpc>
                <a:spcPct val="90000"/>
              </a:lnSpc>
              <a:spcAft>
                <a:spcPts val="600"/>
              </a:spcAft>
            </a:pPr>
            <a:r>
              <a:rPr lang="en-US" dirty="0" err="1"/>
              <a:t>Hoffbrand</a:t>
            </a:r>
            <a:r>
              <a:rPr lang="en-US" dirty="0"/>
              <a:t>, A. V., &amp; Pettit, J. E. (2001). </a:t>
            </a:r>
            <a:r>
              <a:rPr lang="en-US" i="1" dirty="0"/>
              <a:t>Color atlas of clinical hematology</a:t>
            </a:r>
            <a:r>
              <a:rPr lang="en-US" dirty="0"/>
              <a:t>. London: Mosby.</a:t>
            </a:r>
          </a:p>
        </p:txBody>
      </p:sp>
      <p:pic>
        <p:nvPicPr>
          <p:cNvPr id="23" name="Graphic 22" descr="Siren outline">
            <a:extLst>
              <a:ext uri="{FF2B5EF4-FFF2-40B4-BE49-F238E27FC236}">
                <a16:creationId xmlns:a16="http://schemas.microsoft.com/office/drawing/2014/main" id="{013B445E-505B-0C42-999C-44D092F67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0794" y="165947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296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3301E07F-4F79-4B58-8698-EF24DC1EC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3" name="Arc 192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5836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502EDDB-47BA-6E44-BE64-F8658550C06C}"/>
              </a:ext>
            </a:extLst>
          </p:cNvPr>
          <p:cNvSpPr txBox="1">
            <a:spLocks/>
          </p:cNvSpPr>
          <p:nvPr/>
        </p:nvSpPr>
        <p:spPr>
          <a:xfrm>
            <a:off x="7080738" y="647593"/>
            <a:ext cx="4467792" cy="3060541"/>
          </a:xfr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6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Identification</a:t>
            </a:r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9EE6F773-742A-491A-9A00-A2A150DF5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368" y="366810"/>
            <a:ext cx="6124381" cy="61243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Functional Medicine Naperville: Trace Element - Iron">
            <a:extLst>
              <a:ext uri="{FF2B5EF4-FFF2-40B4-BE49-F238E27FC236}">
                <a16:creationId xmlns:a16="http://schemas.microsoft.com/office/drawing/2014/main" id="{E6C40E7B-0856-7C4D-8343-4BD8AE2B08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56" t="-30291" r="-3756" b="-23285"/>
          <a:stretch/>
        </p:blipFill>
        <p:spPr bwMode="auto">
          <a:xfrm>
            <a:off x="384368" y="366809"/>
            <a:ext cx="6124381" cy="612438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1282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2" y="-73806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 dirty="0"/>
              <a:t>World Health Organization: Grading of severity of anaemia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203CDB-3FE5-CC45-B5C3-876DCBE23284}"/>
              </a:ext>
            </a:extLst>
          </p:cNvPr>
          <p:cNvSpPr/>
          <p:nvPr/>
        </p:nvSpPr>
        <p:spPr>
          <a:xfrm>
            <a:off x="-174172" y="6567723"/>
            <a:ext cx="1044172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World Health Organization </a:t>
            </a:r>
          </a:p>
        </p:txBody>
      </p:sp>
      <p:pic>
        <p:nvPicPr>
          <p:cNvPr id="13" name="Picture 12" descr="Table&#10;&#10;Description automatically generated">
            <a:extLst>
              <a:ext uri="{FF2B5EF4-FFF2-40B4-BE49-F238E27FC236}">
                <a16:creationId xmlns:a16="http://schemas.microsoft.com/office/drawing/2014/main" id="{59C0AA06-E4F7-3949-8F1A-DF1D24FF06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208" r="2" b="16139"/>
          <a:stretch/>
        </p:blipFill>
        <p:spPr>
          <a:xfrm>
            <a:off x="40666" y="1795531"/>
            <a:ext cx="12110667" cy="3269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2166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8" y="-93665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 dirty="0"/>
              <a:t>Symptoms of iron deficiency anaemia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FA1D889-DED3-C541-A9D7-8260A0BE6D09}"/>
              </a:ext>
            </a:extLst>
          </p:cNvPr>
          <p:cNvSpPr/>
          <p:nvPr/>
        </p:nvSpPr>
        <p:spPr>
          <a:xfrm>
            <a:off x="0" y="6290961"/>
            <a:ext cx="12061372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>
              <a:lnSpc>
                <a:spcPct val="90000"/>
              </a:lnSpc>
              <a:spcAft>
                <a:spcPts val="600"/>
              </a:spcAft>
            </a:pPr>
            <a:r>
              <a:rPr lang="en-ZA" dirty="0"/>
              <a:t>Al-Naseem A, </a:t>
            </a:r>
            <a:r>
              <a:rPr lang="en-ZA" dirty="0" err="1"/>
              <a:t>Sallam</a:t>
            </a:r>
            <a:r>
              <a:rPr lang="en-ZA" dirty="0"/>
              <a:t> A, Choudhury S, </a:t>
            </a:r>
            <a:r>
              <a:rPr lang="en-ZA" dirty="0" err="1"/>
              <a:t>Thachil</a:t>
            </a:r>
            <a:r>
              <a:rPr lang="en-ZA" dirty="0"/>
              <a:t> J. Iron deficiency without anaemia: a diagnosis that matters. </a:t>
            </a:r>
            <a:r>
              <a:rPr lang="en-ZA" i="1" dirty="0"/>
              <a:t>Clin Med (</a:t>
            </a:r>
            <a:r>
              <a:rPr lang="en-ZA" i="1" dirty="0" err="1"/>
              <a:t>Lond</a:t>
            </a:r>
            <a:r>
              <a:rPr lang="en-ZA" i="1" dirty="0"/>
              <a:t>)</a:t>
            </a:r>
            <a:r>
              <a:rPr lang="en-ZA" dirty="0"/>
              <a:t>. 2021;21(2):107-113. doi:10.7861/clinmed.2020-0582</a:t>
            </a:r>
            <a:r>
              <a:rPr lang="en-US" dirty="0"/>
              <a:t>)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60DE2A76-4DF9-5146-BE01-23F09EE62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377" y="709259"/>
            <a:ext cx="4558842" cy="553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13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2" y="-234653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 dirty="0"/>
              <a:t>Signs of iron deficiency anaemia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3" name="Picture 12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655E5EFE-B046-EA44-940D-A5EAB4951C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230" t="4845" r="3087" b="33199"/>
          <a:stretch/>
        </p:blipFill>
        <p:spPr>
          <a:xfrm>
            <a:off x="1184214" y="713127"/>
            <a:ext cx="4414635" cy="2849376"/>
          </a:xfrm>
          <a:prstGeom prst="rect">
            <a:avLst/>
          </a:prstGeom>
        </p:spPr>
      </p:pic>
      <p:pic>
        <p:nvPicPr>
          <p:cNvPr id="15" name="Picture 14" descr="A picture containing website&#10;&#10;Description automatically generated">
            <a:extLst>
              <a:ext uri="{FF2B5EF4-FFF2-40B4-BE49-F238E27FC236}">
                <a16:creationId xmlns:a16="http://schemas.microsoft.com/office/drawing/2014/main" id="{BFD533AE-9343-3340-9EAC-CDE9CA257F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31" t="3373" r="53019" b="30459"/>
          <a:stretch/>
        </p:blipFill>
        <p:spPr>
          <a:xfrm>
            <a:off x="1184214" y="3769701"/>
            <a:ext cx="4398947" cy="284937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FA1D889-DED3-C541-A9D7-8260A0BE6D09}"/>
              </a:ext>
            </a:extLst>
          </p:cNvPr>
          <p:cNvSpPr/>
          <p:nvPr/>
        </p:nvSpPr>
        <p:spPr>
          <a:xfrm>
            <a:off x="-174172" y="6567723"/>
            <a:ext cx="1044172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>
              <a:lnSpc>
                <a:spcPct val="90000"/>
              </a:lnSpc>
              <a:spcAft>
                <a:spcPts val="600"/>
              </a:spcAft>
            </a:pPr>
            <a:r>
              <a:rPr lang="en-US" dirty="0" err="1"/>
              <a:t>Hoffbrand</a:t>
            </a:r>
            <a:r>
              <a:rPr lang="en-US" dirty="0"/>
              <a:t>, A. V., &amp; Pettit, J. E. (2001). </a:t>
            </a:r>
            <a:r>
              <a:rPr lang="en-US" i="1" dirty="0"/>
              <a:t>Color atlas of clinical hematology</a:t>
            </a:r>
            <a:r>
              <a:rPr lang="en-US" dirty="0"/>
              <a:t>. London: Mosby.</a:t>
            </a:r>
          </a:p>
        </p:txBody>
      </p:sp>
    </p:spTree>
    <p:extLst>
      <p:ext uri="{BB962C8B-B14F-4D97-AF65-F5344CB8AC3E}">
        <p14:creationId xmlns:p14="http://schemas.microsoft.com/office/powerpoint/2010/main" val="13676741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8" y="-93665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 dirty="0"/>
              <a:t>Signs of iron deficiency anaemia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Picture 8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D79F3C63-03FC-0940-A90B-B6EE302799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84" t="1650" r="51072" b="51824"/>
          <a:stretch/>
        </p:blipFill>
        <p:spPr>
          <a:xfrm>
            <a:off x="482248" y="828689"/>
            <a:ext cx="5735658" cy="2640396"/>
          </a:xfrm>
          <a:prstGeom prst="rect">
            <a:avLst/>
          </a:prstGeom>
        </p:spPr>
      </p:pic>
      <p:pic>
        <p:nvPicPr>
          <p:cNvPr id="11" name="Picture 10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9B9D69B7-CC02-DC44-80C9-B708A19B61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5" t="50000" r="51884" b="3475"/>
          <a:stretch/>
        </p:blipFill>
        <p:spPr>
          <a:xfrm>
            <a:off x="6213518" y="3562750"/>
            <a:ext cx="5538937" cy="264039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760A85F-F2E2-3642-9D1B-B577558057DC}"/>
              </a:ext>
            </a:extLst>
          </p:cNvPr>
          <p:cNvSpPr/>
          <p:nvPr/>
        </p:nvSpPr>
        <p:spPr>
          <a:xfrm>
            <a:off x="-160919" y="6356348"/>
            <a:ext cx="10441720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>
              <a:lnSpc>
                <a:spcPct val="90000"/>
              </a:lnSpc>
              <a:spcAft>
                <a:spcPts val="600"/>
              </a:spcAft>
            </a:pPr>
            <a:r>
              <a:rPr lang="en-US" dirty="0" err="1"/>
              <a:t>Hoffbrand</a:t>
            </a:r>
            <a:r>
              <a:rPr lang="en-US" dirty="0"/>
              <a:t>, A. V., &amp; Pettit, J. E. (2001). </a:t>
            </a:r>
            <a:r>
              <a:rPr lang="en-US" i="1" dirty="0"/>
              <a:t>Color atlas of clinical hematology</a:t>
            </a:r>
            <a:r>
              <a:rPr lang="en-US" dirty="0"/>
              <a:t>. London: Mosby and </a:t>
            </a:r>
            <a:r>
              <a:rPr lang="en-ZA" dirty="0"/>
              <a:t>McGee, S. R. (2018). </a:t>
            </a:r>
            <a:r>
              <a:rPr lang="en-ZA" i="1" dirty="0"/>
              <a:t>Evidence-based physical diagnosis</a:t>
            </a:r>
            <a:r>
              <a:rPr lang="en-ZA" dirty="0"/>
              <a:t>.</a:t>
            </a:r>
            <a:endParaRPr lang="en-US" dirty="0"/>
          </a:p>
        </p:txBody>
      </p:sp>
      <p:pic>
        <p:nvPicPr>
          <p:cNvPr id="13" name="Picture 12" descr="Table&#10;&#10;Description automatically generated with low confidence">
            <a:extLst>
              <a:ext uri="{FF2B5EF4-FFF2-40B4-BE49-F238E27FC236}">
                <a16:creationId xmlns:a16="http://schemas.microsoft.com/office/drawing/2014/main" id="{E87A6347-2960-3C4A-862E-5524BF0F19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705" y="3611475"/>
            <a:ext cx="4872108" cy="253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3559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8" y="-93665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 dirty="0"/>
              <a:t>Signs of iron deficiency anaemia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0981C38-18B7-7D4F-83BF-B853A0C4B1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3" t="19574" r="53104" b="16518"/>
          <a:stretch/>
        </p:blipFill>
        <p:spPr>
          <a:xfrm>
            <a:off x="1341408" y="823376"/>
            <a:ext cx="4079191" cy="2641280"/>
          </a:xfrm>
          <a:prstGeom prst="rect">
            <a:avLst/>
          </a:prstGeom>
        </p:spPr>
      </p:pic>
      <p:pic>
        <p:nvPicPr>
          <p:cNvPr id="15" name="Picture 1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41B86EF-7474-8E4C-AF72-E80A7AB63B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613" t="10713" r="3104" b="25379"/>
          <a:stretch/>
        </p:blipFill>
        <p:spPr>
          <a:xfrm>
            <a:off x="1341408" y="3703954"/>
            <a:ext cx="4079191" cy="264128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AD906A2-A4EE-7F45-9900-D131EF56A9E7}"/>
              </a:ext>
            </a:extLst>
          </p:cNvPr>
          <p:cNvSpPr/>
          <p:nvPr/>
        </p:nvSpPr>
        <p:spPr>
          <a:xfrm>
            <a:off x="130628" y="6554151"/>
            <a:ext cx="1044172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>
              <a:lnSpc>
                <a:spcPct val="90000"/>
              </a:lnSpc>
              <a:spcAft>
                <a:spcPts val="600"/>
              </a:spcAft>
            </a:pPr>
            <a:r>
              <a:rPr lang="en-US" dirty="0" err="1"/>
              <a:t>Hoffbrand</a:t>
            </a:r>
            <a:r>
              <a:rPr lang="en-US" dirty="0"/>
              <a:t>, A. V., &amp; Pettit, J. E. (2001). </a:t>
            </a:r>
            <a:r>
              <a:rPr lang="en-US" i="1" dirty="0"/>
              <a:t>Color atlas of clinical hematology</a:t>
            </a:r>
            <a:r>
              <a:rPr lang="en-US" dirty="0"/>
              <a:t>. London: Mosby.</a:t>
            </a:r>
          </a:p>
        </p:txBody>
      </p:sp>
    </p:spTree>
    <p:extLst>
      <p:ext uri="{BB962C8B-B14F-4D97-AF65-F5344CB8AC3E}">
        <p14:creationId xmlns:p14="http://schemas.microsoft.com/office/powerpoint/2010/main" val="42700256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2" y="-162946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 dirty="0"/>
              <a:t>Laboratory values in defining iron deficiency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A18005B-1A7A-3D4E-A2CD-B5E0ED998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6765925"/>
            <a:ext cx="8534400" cy="452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0F6C6A31-69C3-0D46-8617-ECF6D8344E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962" y="911703"/>
            <a:ext cx="9011011" cy="406608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B373918-216D-2042-8EF4-2ECA8344D803}"/>
              </a:ext>
            </a:extLst>
          </p:cNvPr>
          <p:cNvSpPr/>
          <p:nvPr/>
        </p:nvSpPr>
        <p:spPr>
          <a:xfrm>
            <a:off x="-145348" y="6614766"/>
            <a:ext cx="11700832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>
              <a:lnSpc>
                <a:spcPct val="90000"/>
              </a:lnSpc>
              <a:spcAft>
                <a:spcPts val="600"/>
              </a:spcAft>
            </a:pPr>
            <a:r>
              <a:rPr lang="en-US" sz="1200" dirty="0"/>
              <a:t>Pasricha, S.-R., </a:t>
            </a:r>
            <a:r>
              <a:rPr lang="en-US" sz="1200" dirty="0" err="1"/>
              <a:t>Tye</a:t>
            </a:r>
            <a:r>
              <a:rPr lang="en-US" sz="1200" dirty="0"/>
              <a:t>-Din, J., </a:t>
            </a:r>
            <a:r>
              <a:rPr lang="en-US" sz="1200" dirty="0" err="1"/>
              <a:t>Muckenthaler</a:t>
            </a:r>
            <a:r>
              <a:rPr lang="en-US" sz="1200" dirty="0"/>
              <a:t>, M. U., &amp; Swinkels, D. W. (2020). Iron deficiency. The Lancet. doi:10.1016/s0140-6736(20)32594-0 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129FBD-051C-B046-A189-27D87E2B9560}"/>
              </a:ext>
            </a:extLst>
          </p:cNvPr>
          <p:cNvSpPr/>
          <p:nvPr/>
        </p:nvSpPr>
        <p:spPr>
          <a:xfrm>
            <a:off x="1069195" y="5080454"/>
            <a:ext cx="10306118" cy="1200329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ZA" dirty="0">
                <a:latin typeface="AdvOT3c2d9f11"/>
              </a:rPr>
              <a:t>NOTE: </a:t>
            </a:r>
          </a:p>
          <a:p>
            <a:r>
              <a:rPr lang="en-ZA" dirty="0">
                <a:latin typeface="AdvOT3c2d9f11"/>
              </a:rPr>
              <a:t>(1) A threshold of ferritin </a:t>
            </a:r>
            <a:r>
              <a:rPr lang="en-ZA" dirty="0">
                <a:latin typeface="AdvOT8817665d"/>
              </a:rPr>
              <a:t>&lt;</a:t>
            </a:r>
            <a:r>
              <a:rPr lang="en-ZA" dirty="0">
                <a:latin typeface="AdvOT3c2d9f11"/>
              </a:rPr>
              <a:t>30 </a:t>
            </a:r>
            <a:r>
              <a:rPr lang="en-ZA" dirty="0">
                <a:latin typeface="AdvPS7DA6"/>
              </a:rPr>
              <a:t>m</a:t>
            </a:r>
            <a:r>
              <a:rPr lang="en-ZA" dirty="0">
                <a:latin typeface="AdvOT3c2d9f11"/>
              </a:rPr>
              <a:t>g/L achieves a higher sensitivity (92%) while maintaining a high 98% speci</a:t>
            </a:r>
            <a:r>
              <a:rPr lang="en-ZA" dirty="0">
                <a:latin typeface="AdvOT3c2d9f11+fb"/>
              </a:rPr>
              <a:t>fi</a:t>
            </a:r>
            <a:r>
              <a:rPr lang="en-ZA" dirty="0">
                <a:latin typeface="AdvOT3c2d9f11"/>
              </a:rPr>
              <a:t>city for the diagnosis </a:t>
            </a:r>
          </a:p>
          <a:p>
            <a:r>
              <a:rPr lang="en-ZA" dirty="0">
                <a:latin typeface="AdvOT3c2d9f11"/>
              </a:rPr>
              <a:t>(2) An earlier marker of ID is the reticulated </a:t>
            </a:r>
            <a:r>
              <a:rPr lang="en-ZA" dirty="0" err="1">
                <a:latin typeface="AdvOT3c2d9f11"/>
              </a:rPr>
              <a:t>hemoglobin</a:t>
            </a:r>
            <a:r>
              <a:rPr lang="en-ZA" dirty="0">
                <a:latin typeface="AdvOT3c2d9f11"/>
              </a:rPr>
              <a:t> content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198818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28946"/>
            <a:ext cx="10905066" cy="1135737"/>
          </a:xfrm>
        </p:spPr>
        <p:txBody>
          <a:bodyPr>
            <a:normAutofit/>
          </a:bodyPr>
          <a:lstStyle/>
          <a:p>
            <a:r>
              <a:rPr lang="en-US" sz="2800" dirty="0"/>
              <a:t>Sequence of events in iron deficiency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BEABB4-7660-2944-A50E-BA75001D3AA6}"/>
              </a:ext>
            </a:extLst>
          </p:cNvPr>
          <p:cNvSpPr/>
          <p:nvPr/>
        </p:nvSpPr>
        <p:spPr>
          <a:xfrm>
            <a:off x="-174172" y="6567723"/>
            <a:ext cx="1044172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Auerbach M. </a:t>
            </a:r>
            <a:r>
              <a:rPr lang="en-ZA" dirty="0"/>
              <a:t>Causes and diagnosis of iron deficiency and iron deficiency </a:t>
            </a:r>
            <a:r>
              <a:rPr lang="en-ZA" dirty="0" err="1"/>
              <a:t>anemia</a:t>
            </a:r>
            <a:r>
              <a:rPr lang="en-ZA" dirty="0"/>
              <a:t> in adults. UpToDate (2021</a:t>
            </a:r>
            <a:endParaRPr lang="en-US" dirty="0"/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A94EC3AA-037B-014F-A17F-1DE4B0543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394" y="419471"/>
            <a:ext cx="8290356" cy="614825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219F14D-2BC2-F24B-AD4D-24313B0DAB52}"/>
              </a:ext>
            </a:extLst>
          </p:cNvPr>
          <p:cNvSpPr/>
          <p:nvPr/>
        </p:nvSpPr>
        <p:spPr>
          <a:xfrm>
            <a:off x="5221705" y="806791"/>
            <a:ext cx="1588169" cy="566619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5277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1BEA998-CD30-904A-A8E6-4BEE8E638A2D}"/>
              </a:ext>
            </a:extLst>
          </p:cNvPr>
          <p:cNvSpPr/>
          <p:nvPr/>
        </p:nvSpPr>
        <p:spPr>
          <a:xfrm>
            <a:off x="0" y="6271013"/>
            <a:ext cx="1219200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>
              <a:lnSpc>
                <a:spcPct val="90000"/>
              </a:lnSpc>
              <a:spcAft>
                <a:spcPts val="600"/>
              </a:spcAft>
            </a:pPr>
            <a:r>
              <a:rPr lang="en-US" sz="1600" dirty="0" err="1"/>
              <a:t>Shuoyan</a:t>
            </a:r>
            <a:r>
              <a:rPr lang="en-US" sz="1600" dirty="0"/>
              <a:t> Ning, Michelle P. Zeller; Management of iron deficiency. </a:t>
            </a:r>
            <a:r>
              <a:rPr lang="en-US" sz="1600" i="1" dirty="0"/>
              <a:t>Hematology Am Soc </a:t>
            </a:r>
            <a:r>
              <a:rPr lang="en-US" sz="1600" i="1" dirty="0" err="1"/>
              <a:t>Hematol</a:t>
            </a:r>
            <a:r>
              <a:rPr lang="en-US" sz="1600" i="1" dirty="0"/>
              <a:t> Educ Program</a:t>
            </a:r>
            <a:r>
              <a:rPr lang="en-US" sz="1600" dirty="0"/>
              <a:t> 2019; 2019 (1): 315–322. </a:t>
            </a:r>
            <a:r>
              <a:rPr lang="en-US" sz="1600" dirty="0" err="1"/>
              <a:t>doi</a:t>
            </a:r>
            <a:r>
              <a:rPr lang="en-US" sz="1600" dirty="0"/>
              <a:t>: </a:t>
            </a:r>
            <a:r>
              <a:rPr lang="en-US" sz="1600" dirty="0">
                <a:hlinkClick r:id="rId2"/>
              </a:rPr>
              <a:t>https://doi.org/10.1182/hematology.2019000034</a:t>
            </a:r>
            <a:r>
              <a:rPr lang="en-US" sz="1600" dirty="0"/>
              <a:t>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DCBCEF0-B135-0045-916D-2EAED345A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2" y="-223926"/>
            <a:ext cx="10905066" cy="1135737"/>
          </a:xfrm>
        </p:spPr>
        <p:txBody>
          <a:bodyPr>
            <a:normAutofit/>
          </a:bodyPr>
          <a:lstStyle/>
          <a:p>
            <a:r>
              <a:rPr lang="en-US" sz="2800" dirty="0"/>
              <a:t>Anemia of chronic disease/inflammation with concomitant Iron deficiency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4994292-AC07-4A48-B3C7-C22F5A580E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349009"/>
              </p:ext>
            </p:extLst>
          </p:nvPr>
        </p:nvGraphicFramePr>
        <p:xfrm>
          <a:off x="1894840" y="2581327"/>
          <a:ext cx="8127999" cy="33382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892888128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07153616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538690073"/>
                    </a:ext>
                  </a:extLst>
                </a:gridCol>
              </a:tblGrid>
              <a:tr h="304812">
                <a:tc>
                  <a:txBody>
                    <a:bodyPr/>
                    <a:lstStyle/>
                    <a:p>
                      <a:r>
                        <a:rPr lang="en-US" dirty="0"/>
                        <a:t>Chronic condition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Ferritin value (ug/L)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TSAT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027825"/>
                  </a:ext>
                </a:extLst>
              </a:tr>
              <a:tr h="304812">
                <a:tc>
                  <a:txBody>
                    <a:bodyPr/>
                    <a:lstStyle/>
                    <a:p>
                      <a:r>
                        <a:rPr lang="en-US" dirty="0"/>
                        <a:t>Inflammation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&lt;100 ug/L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&lt;20%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262746"/>
                  </a:ext>
                </a:extLst>
              </a:tr>
              <a:tr h="5261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Heart failure 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&lt;100 ug/L</a:t>
                      </a:r>
                    </a:p>
                    <a:p>
                      <a:pPr algn="ctr"/>
                      <a:r>
                        <a:rPr lang="en-US" b="1" u="sng" dirty="0"/>
                        <a:t>OR</a:t>
                      </a:r>
                      <a:endParaRPr lang="en-US" dirty="0"/>
                    </a:p>
                    <a:p>
                      <a:pPr algn="ctr"/>
                      <a:r>
                        <a:rPr lang="en-US" dirty="0"/>
                        <a:t>&lt;300ug.L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/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&lt;20%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307063"/>
                  </a:ext>
                </a:extLst>
              </a:tr>
              <a:tr h="526113">
                <a:tc>
                  <a:txBody>
                    <a:bodyPr/>
                    <a:lstStyle/>
                    <a:p>
                      <a:r>
                        <a:rPr lang="en-US" dirty="0"/>
                        <a:t>Pre-operative setting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&lt;100 ug/L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&lt;20%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343743"/>
                  </a:ext>
                </a:extLst>
              </a:tr>
              <a:tr h="526113">
                <a:tc>
                  <a:txBody>
                    <a:bodyPr/>
                    <a:lstStyle/>
                    <a:p>
                      <a:r>
                        <a:rPr lang="en-US" dirty="0"/>
                        <a:t>CKD (KDIGO)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 500 ug/L </a:t>
                      </a:r>
                      <a:endParaRPr lang="en-ZA" dirty="0"/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619051"/>
                  </a:ext>
                </a:extLst>
              </a:tr>
              <a:tr h="526113">
                <a:tc>
                  <a:txBody>
                    <a:bodyPr/>
                    <a:lstStyle/>
                    <a:p>
                      <a:r>
                        <a:rPr lang="en-US" dirty="0"/>
                        <a:t>CKD on dialysis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&lt;200 ug/L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&lt;20%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973713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E630612D-9C23-FC49-B9C8-FA332FE9A846}"/>
              </a:ext>
            </a:extLst>
          </p:cNvPr>
          <p:cNvSpPr/>
          <p:nvPr/>
        </p:nvSpPr>
        <p:spPr>
          <a:xfrm>
            <a:off x="3048000" y="102953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ZA" dirty="0">
                <a:latin typeface="AdvOT3c2d9f11"/>
              </a:rPr>
              <a:t>The diagnosis of ID becomes more challenging with concomitant in</a:t>
            </a:r>
            <a:r>
              <a:rPr lang="en-ZA" dirty="0">
                <a:latin typeface="AdvOT3c2d9f11+fb"/>
              </a:rPr>
              <a:t>fl</a:t>
            </a:r>
            <a:r>
              <a:rPr lang="en-ZA" dirty="0">
                <a:latin typeface="AdvOT3c2d9f11"/>
              </a:rPr>
              <a:t>ammatory conditions and in the elderly because ferritin is an acute-phase reactant that increases with 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4183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3301E07F-4F79-4B58-8698-EF24DC1EC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3" name="Arc 192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5836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502EDDB-47BA-6E44-BE64-F8658550C06C}"/>
              </a:ext>
            </a:extLst>
          </p:cNvPr>
          <p:cNvSpPr txBox="1">
            <a:spLocks/>
          </p:cNvSpPr>
          <p:nvPr/>
        </p:nvSpPr>
        <p:spPr>
          <a:xfrm>
            <a:off x="7080738" y="647593"/>
            <a:ext cx="4467792" cy="3060541"/>
          </a:xfr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6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Investigation</a:t>
            </a:r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9EE6F773-742A-491A-9A00-A2A150DF5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368" y="366810"/>
            <a:ext cx="6124381" cy="61243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Functional Medicine Naperville: Trace Element - Iron">
            <a:extLst>
              <a:ext uri="{FF2B5EF4-FFF2-40B4-BE49-F238E27FC236}">
                <a16:creationId xmlns:a16="http://schemas.microsoft.com/office/drawing/2014/main" id="{E6C40E7B-0856-7C4D-8343-4BD8AE2B08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56" t="-30291" r="-3756" b="-23285"/>
          <a:stretch/>
        </p:blipFill>
        <p:spPr bwMode="auto">
          <a:xfrm>
            <a:off x="384368" y="366809"/>
            <a:ext cx="6124381" cy="612438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4514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2" y="-211305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 dirty="0"/>
              <a:t>Causes of iron deficiency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1FE7C1-EC3C-6842-9F93-35B8A072672C}"/>
              </a:ext>
            </a:extLst>
          </p:cNvPr>
          <p:cNvSpPr/>
          <p:nvPr/>
        </p:nvSpPr>
        <p:spPr>
          <a:xfrm>
            <a:off x="988817" y="6597807"/>
            <a:ext cx="1055971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1000" dirty="0" err="1"/>
              <a:t>Shuoyan</a:t>
            </a:r>
            <a:r>
              <a:rPr lang="en-ZA" sz="1000" dirty="0"/>
              <a:t> Ning, Michelle P. Zeller; Management of iron deficiency. </a:t>
            </a:r>
            <a:r>
              <a:rPr lang="en-ZA" sz="1000" i="1" dirty="0" err="1"/>
              <a:t>Hematology</a:t>
            </a:r>
            <a:r>
              <a:rPr lang="en-ZA" sz="1000" i="1" dirty="0"/>
              <a:t> Am Soc </a:t>
            </a:r>
            <a:r>
              <a:rPr lang="en-ZA" sz="1000" i="1" dirty="0" err="1"/>
              <a:t>Hematol</a:t>
            </a:r>
            <a:r>
              <a:rPr lang="en-ZA" sz="1000" i="1" dirty="0"/>
              <a:t> </a:t>
            </a:r>
            <a:r>
              <a:rPr lang="en-ZA" sz="1000" i="1" dirty="0" err="1"/>
              <a:t>Educ</a:t>
            </a:r>
            <a:r>
              <a:rPr lang="en-ZA" sz="1000" i="1" dirty="0"/>
              <a:t> Program</a:t>
            </a:r>
            <a:r>
              <a:rPr lang="en-ZA" sz="1000" dirty="0"/>
              <a:t> 2019; 2019 (1): 315–322. </a:t>
            </a:r>
            <a:r>
              <a:rPr lang="en-ZA" sz="1000" dirty="0" err="1"/>
              <a:t>doi</a:t>
            </a:r>
            <a:r>
              <a:rPr lang="en-ZA" sz="1000" dirty="0"/>
              <a:t>: </a:t>
            </a:r>
            <a:r>
              <a:rPr lang="en-ZA" sz="1000" dirty="0">
                <a:hlinkClick r:id="rId2"/>
              </a:rPr>
              <a:t>https://doi.org/10.1182/hematology.2019000034</a:t>
            </a:r>
            <a:r>
              <a:rPr lang="en-US" sz="1000" dirty="0"/>
              <a:t> </a:t>
            </a:r>
          </a:p>
        </p:txBody>
      </p:sp>
      <p:pic>
        <p:nvPicPr>
          <p:cNvPr id="4" name="Picture 3" descr="Timeline&#10;&#10;Description automatically generated">
            <a:extLst>
              <a:ext uri="{FF2B5EF4-FFF2-40B4-BE49-F238E27FC236}">
                <a16:creationId xmlns:a16="http://schemas.microsoft.com/office/drawing/2014/main" id="{64951BA1-7498-5347-86DE-827DF24D74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91" t="4687" r="4155"/>
          <a:stretch/>
        </p:blipFill>
        <p:spPr>
          <a:xfrm>
            <a:off x="1706149" y="567868"/>
            <a:ext cx="8370627" cy="5722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8305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2" y="-211305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 dirty="0"/>
              <a:t>Causes of iron deficiency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E55979-733F-F54E-BEEC-44B1DABDFB5B}"/>
              </a:ext>
            </a:extLst>
          </p:cNvPr>
          <p:cNvSpPr/>
          <p:nvPr/>
        </p:nvSpPr>
        <p:spPr>
          <a:xfrm>
            <a:off x="-29621" y="6547379"/>
            <a:ext cx="119736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1200" dirty="0"/>
              <a:t>Adapted from: (1) Clara </a:t>
            </a:r>
            <a:r>
              <a:rPr lang="en-ZA" sz="1200" dirty="0" err="1"/>
              <a:t>Camaschella</a:t>
            </a:r>
            <a:r>
              <a:rPr lang="en-ZA" sz="1200" dirty="0"/>
              <a:t>; Iron deficiency. </a:t>
            </a:r>
            <a:r>
              <a:rPr lang="en-ZA" sz="1200" i="1" dirty="0"/>
              <a:t>Blood</a:t>
            </a:r>
            <a:r>
              <a:rPr lang="en-ZA" sz="1200" dirty="0"/>
              <a:t> 2019; 133 (1): 30–39. </a:t>
            </a:r>
            <a:r>
              <a:rPr lang="en-ZA" sz="1200" dirty="0" err="1"/>
              <a:t>doi</a:t>
            </a:r>
            <a:r>
              <a:rPr lang="en-ZA" sz="1200" dirty="0"/>
              <a:t>: </a:t>
            </a:r>
            <a:r>
              <a:rPr lang="en-ZA" sz="1200" dirty="0">
                <a:hlinkClick r:id="rId2"/>
              </a:rPr>
              <a:t>https://doi.org/10.1182/blood-2018-05-815944</a:t>
            </a:r>
            <a:r>
              <a:rPr lang="en-ZA" sz="1200" dirty="0"/>
              <a:t>; (2) ASH Review Series (2021)</a:t>
            </a:r>
            <a:endParaRPr lang="en-US" sz="12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6422DBA-435C-8242-AD28-2551AD9957CB}"/>
              </a:ext>
            </a:extLst>
          </p:cNvPr>
          <p:cNvSpPr/>
          <p:nvPr/>
        </p:nvSpPr>
        <p:spPr>
          <a:xfrm>
            <a:off x="3330804" y="924432"/>
            <a:ext cx="5981700" cy="558693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>
                <a:solidFill>
                  <a:schemeClr val="tx1"/>
                </a:solidFill>
              </a:rPr>
              <a:t>“Chronic stuff”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5053BA-DA2F-CA4D-AB9C-8C0BA99D09C9}"/>
              </a:ext>
            </a:extLst>
          </p:cNvPr>
          <p:cNvSpPr/>
          <p:nvPr/>
        </p:nvSpPr>
        <p:spPr>
          <a:xfrm>
            <a:off x="4487878" y="4485373"/>
            <a:ext cx="1627322" cy="13919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78E200-004D-7E49-BC06-CE94AF4F5F86}"/>
              </a:ext>
            </a:extLst>
          </p:cNvPr>
          <p:cNvSpPr/>
          <p:nvPr/>
        </p:nvSpPr>
        <p:spPr>
          <a:xfrm>
            <a:off x="6150281" y="4485373"/>
            <a:ext cx="1627322" cy="13919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 &gt; IN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02913E-5217-CC4F-B47E-2D60089A304E}"/>
              </a:ext>
            </a:extLst>
          </p:cNvPr>
          <p:cNvSpPr/>
          <p:nvPr/>
        </p:nvSpPr>
        <p:spPr>
          <a:xfrm>
            <a:off x="4487878" y="3073072"/>
            <a:ext cx="1627322" cy="13919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Need more!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43925B-66AC-D442-807A-5DA35C9FC319}"/>
              </a:ext>
            </a:extLst>
          </p:cNvPr>
          <p:cNvSpPr/>
          <p:nvPr/>
        </p:nvSpPr>
        <p:spPr>
          <a:xfrm>
            <a:off x="4487878" y="1658389"/>
            <a:ext cx="1627322" cy="13919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“Water water everywhere and not a drop to drink”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B7D5159-8FDF-0643-9383-C4056449E747}"/>
              </a:ext>
            </a:extLst>
          </p:cNvPr>
          <p:cNvSpPr/>
          <p:nvPr/>
        </p:nvSpPr>
        <p:spPr>
          <a:xfrm>
            <a:off x="7541005" y="4238566"/>
            <a:ext cx="1841780" cy="1852176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Urinary loss (intravascular hemolysis)</a:t>
            </a:r>
          </a:p>
          <a:p>
            <a:pPr algn="ctr"/>
            <a:r>
              <a:rPr lang="en-US" sz="1000" dirty="0"/>
              <a:t>GIT Loss </a:t>
            </a:r>
          </a:p>
          <a:p>
            <a:pPr algn="ctr"/>
            <a:r>
              <a:rPr lang="en-US" sz="1000" dirty="0"/>
              <a:t>GU Loss</a:t>
            </a:r>
          </a:p>
          <a:p>
            <a:pPr algn="ctr"/>
            <a:r>
              <a:rPr lang="en-US" sz="1000" dirty="0"/>
              <a:t>Hemodialysis </a:t>
            </a:r>
          </a:p>
          <a:p>
            <a:pPr algn="ctr"/>
            <a:r>
              <a:rPr lang="en-US" sz="1000" dirty="0"/>
              <a:t>Blood donation 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8A726D0-F334-BE45-BDAF-6CBAD11E74C1}"/>
              </a:ext>
            </a:extLst>
          </p:cNvPr>
          <p:cNvSpPr/>
          <p:nvPr/>
        </p:nvSpPr>
        <p:spPr>
          <a:xfrm>
            <a:off x="6792962" y="1625460"/>
            <a:ext cx="1841780" cy="1852176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CKD</a:t>
            </a:r>
          </a:p>
          <a:p>
            <a:pPr algn="ctr"/>
            <a:r>
              <a:rPr lang="en-US" sz="1000" dirty="0"/>
              <a:t>Chronic Heart Failure</a:t>
            </a:r>
          </a:p>
          <a:p>
            <a:pPr algn="ctr"/>
            <a:r>
              <a:rPr lang="en-US" sz="1000" dirty="0"/>
              <a:t>Chronic infections</a:t>
            </a:r>
          </a:p>
          <a:p>
            <a:pPr algn="ctr"/>
            <a:r>
              <a:rPr lang="en-US" sz="1000" dirty="0"/>
              <a:t>Malignancy </a:t>
            </a:r>
          </a:p>
          <a:p>
            <a:pPr algn="ctr"/>
            <a:r>
              <a:rPr lang="en-US" sz="1000" dirty="0"/>
              <a:t>Inflammation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094F697-F525-FA41-A40D-D6D3ED84E305}"/>
              </a:ext>
            </a:extLst>
          </p:cNvPr>
          <p:cNvSpPr/>
          <p:nvPr/>
        </p:nvSpPr>
        <p:spPr>
          <a:xfrm>
            <a:off x="2712791" y="1122641"/>
            <a:ext cx="1841780" cy="1852176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u="sng" dirty="0"/>
              <a:t>GI</a:t>
            </a:r>
            <a:r>
              <a:rPr lang="en-US" sz="1000" dirty="0"/>
              <a:t>: decreased absorption (PPI), gluten-induced enteropathy, auto-immune atrophic gastritis, H. pylori</a:t>
            </a:r>
          </a:p>
          <a:p>
            <a:pPr algn="ctr"/>
            <a:r>
              <a:rPr lang="en-US" sz="1000" b="1" u="sng" dirty="0"/>
              <a:t>Genetic</a:t>
            </a:r>
            <a:r>
              <a:rPr lang="en-US" sz="1000" dirty="0"/>
              <a:t>: IRIDA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780EB0E-CEBB-3146-93F2-D6F822F0EEE4}"/>
              </a:ext>
            </a:extLst>
          </p:cNvPr>
          <p:cNvSpPr/>
          <p:nvPr/>
        </p:nvSpPr>
        <p:spPr>
          <a:xfrm>
            <a:off x="3237953" y="4583629"/>
            <a:ext cx="1841780" cy="1852176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Malnutrition</a:t>
            </a:r>
          </a:p>
          <a:p>
            <a:pPr algn="ctr"/>
            <a:r>
              <a:rPr lang="en-US" sz="1000" b="1" u="sng" dirty="0"/>
              <a:t>Diet</a:t>
            </a:r>
            <a:r>
              <a:rPr lang="en-US" sz="1000" dirty="0"/>
              <a:t>: vegetarianism and veganism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BE59173-2594-9E4D-BFCD-BD7409887CBD}"/>
              </a:ext>
            </a:extLst>
          </p:cNvPr>
          <p:cNvSpPr/>
          <p:nvPr/>
        </p:nvSpPr>
        <p:spPr>
          <a:xfrm>
            <a:off x="2830449" y="2881537"/>
            <a:ext cx="1841780" cy="1852176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Infants, adolescent &amp; pre-school</a:t>
            </a:r>
          </a:p>
          <a:p>
            <a:pPr algn="ctr"/>
            <a:r>
              <a:rPr lang="en-US" sz="1000" b="1" u="sng" dirty="0"/>
              <a:t>Pregnancy</a:t>
            </a:r>
            <a:r>
              <a:rPr lang="en-US" sz="1000" dirty="0"/>
              <a:t>: 2</a:t>
            </a:r>
            <a:r>
              <a:rPr lang="en-US" sz="1000" baseline="30000" dirty="0"/>
              <a:t>nd</a:t>
            </a:r>
            <a:r>
              <a:rPr lang="en-US" sz="1000" dirty="0"/>
              <a:t> &amp; 3</a:t>
            </a:r>
            <a:r>
              <a:rPr lang="en-US" sz="1000" baseline="30000" dirty="0"/>
              <a:t>rd</a:t>
            </a:r>
            <a:r>
              <a:rPr lang="en-US" sz="1000" dirty="0"/>
              <a:t> trimester</a:t>
            </a:r>
          </a:p>
          <a:p>
            <a:pPr algn="ctr"/>
            <a:r>
              <a:rPr lang="en-US" sz="1000" dirty="0"/>
              <a:t>ESA Rx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2AE8C67-FEB9-7A4F-96F3-087D3AD9070B}"/>
              </a:ext>
            </a:extLst>
          </p:cNvPr>
          <p:cNvSpPr/>
          <p:nvPr/>
        </p:nvSpPr>
        <p:spPr>
          <a:xfrm>
            <a:off x="209353" y="1135737"/>
            <a:ext cx="2164557" cy="16528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u="sng" dirty="0"/>
              <a:t>Auto-immune gastritis</a:t>
            </a:r>
            <a:r>
              <a:rPr lang="en-US" sz="1400" dirty="0"/>
              <a:t>: gastrin levels &amp; anti-parietal cell Ab; </a:t>
            </a:r>
            <a:r>
              <a:rPr lang="en-US" sz="1400" b="1" u="sng" dirty="0"/>
              <a:t>Coeliac</a:t>
            </a:r>
            <a:r>
              <a:rPr lang="en-US" sz="1400" dirty="0"/>
              <a:t>: anti-</a:t>
            </a:r>
            <a:r>
              <a:rPr lang="en-US" sz="1400" dirty="0" err="1"/>
              <a:t>endomyseal</a:t>
            </a:r>
            <a:r>
              <a:rPr lang="en-US" sz="1400" dirty="0"/>
              <a:t> Ab; </a:t>
            </a:r>
            <a:r>
              <a:rPr lang="en-US" sz="1400" b="1" u="sng" dirty="0" err="1"/>
              <a:t>H.pylori</a:t>
            </a:r>
            <a:r>
              <a:rPr lang="en-US" sz="1400" b="1" u="sng" dirty="0"/>
              <a:t>: </a:t>
            </a:r>
            <a:r>
              <a:rPr lang="en-US" sz="1400" dirty="0"/>
              <a:t>(Ab+/Urease breathe test)</a:t>
            </a:r>
          </a:p>
        </p:txBody>
      </p:sp>
      <p:sp>
        <p:nvSpPr>
          <p:cNvPr id="27" name="Left Arrow 26">
            <a:extLst>
              <a:ext uri="{FF2B5EF4-FFF2-40B4-BE49-F238E27FC236}">
                <a16:creationId xmlns:a16="http://schemas.microsoft.com/office/drawing/2014/main" id="{5F1D9E39-78E4-FA49-BA9A-C318DE7A4EC0}"/>
              </a:ext>
            </a:extLst>
          </p:cNvPr>
          <p:cNvSpPr/>
          <p:nvPr/>
        </p:nvSpPr>
        <p:spPr>
          <a:xfrm>
            <a:off x="2237655" y="1763342"/>
            <a:ext cx="579835" cy="397058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8099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3301E07F-4F79-4B58-8698-EF24DC1EC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3" name="Arc 192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5836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502EDDB-47BA-6E44-BE64-F8658550C06C}"/>
              </a:ext>
            </a:extLst>
          </p:cNvPr>
          <p:cNvSpPr txBox="1">
            <a:spLocks/>
          </p:cNvSpPr>
          <p:nvPr/>
        </p:nvSpPr>
        <p:spPr>
          <a:xfrm>
            <a:off x="7080738" y="647593"/>
            <a:ext cx="4467792" cy="3060541"/>
          </a:xfr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6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Iron repletion</a:t>
            </a:r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9EE6F773-742A-491A-9A00-A2A150DF5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368" y="366810"/>
            <a:ext cx="6124381" cy="61243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Functional Medicine Naperville: Trace Element - Iron">
            <a:extLst>
              <a:ext uri="{FF2B5EF4-FFF2-40B4-BE49-F238E27FC236}">
                <a16:creationId xmlns:a16="http://schemas.microsoft.com/office/drawing/2014/main" id="{E6C40E7B-0856-7C4D-8343-4BD8AE2B08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56" t="-30291" r="-3756" b="-23285"/>
          <a:stretch/>
        </p:blipFill>
        <p:spPr bwMode="auto">
          <a:xfrm>
            <a:off x="384368" y="366809"/>
            <a:ext cx="6124381" cy="612438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35548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02547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 dirty="0"/>
              <a:t>Blood transfusions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B1AFFD-9994-654A-AE93-2AB699FAF64F}"/>
              </a:ext>
            </a:extLst>
          </p:cNvPr>
          <p:cNvSpPr/>
          <p:nvPr/>
        </p:nvSpPr>
        <p:spPr>
          <a:xfrm>
            <a:off x="0" y="6290961"/>
            <a:ext cx="12192000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>
              <a:lnSpc>
                <a:spcPct val="90000"/>
              </a:lnSpc>
              <a:spcAft>
                <a:spcPts val="600"/>
              </a:spcAft>
            </a:pPr>
            <a:r>
              <a:rPr lang="en-US" dirty="0" err="1"/>
              <a:t>Shuoyan</a:t>
            </a:r>
            <a:r>
              <a:rPr lang="en-US" dirty="0"/>
              <a:t> Ning, Michelle P. Zeller; Management of iron deficiency. </a:t>
            </a:r>
            <a:r>
              <a:rPr lang="en-US" i="1" dirty="0"/>
              <a:t>Hematology Am Soc </a:t>
            </a:r>
            <a:r>
              <a:rPr lang="en-US" i="1" dirty="0" err="1"/>
              <a:t>Hematol</a:t>
            </a:r>
            <a:r>
              <a:rPr lang="en-US" i="1" dirty="0"/>
              <a:t> Educ Program</a:t>
            </a:r>
            <a:r>
              <a:rPr lang="en-US" dirty="0"/>
              <a:t> 2019; 2019 (1): 315–322. </a:t>
            </a:r>
            <a:r>
              <a:rPr lang="en-US" dirty="0" err="1"/>
              <a:t>doi</a:t>
            </a:r>
            <a:r>
              <a:rPr lang="en-US" dirty="0"/>
              <a:t>: </a:t>
            </a:r>
            <a:r>
              <a:rPr lang="en-US" dirty="0">
                <a:hlinkClick r:id="rId2"/>
              </a:rPr>
              <a:t>https://doi.org/10.1182/hematology.2019000034</a:t>
            </a:r>
            <a:r>
              <a:rPr lang="en-US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7470BA-3343-E847-9A97-57FD71598371}"/>
              </a:ext>
            </a:extLst>
          </p:cNvPr>
          <p:cNvSpPr txBox="1"/>
          <p:nvPr/>
        </p:nvSpPr>
        <p:spPr>
          <a:xfrm>
            <a:off x="2704294" y="2065287"/>
            <a:ext cx="65191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600" dirty="0"/>
              <a:t>RBC transfusion for severe IDA should be restricted for cardiovascular compromise and/or debilitating symptoms </a:t>
            </a:r>
          </a:p>
        </p:txBody>
      </p:sp>
    </p:spTree>
    <p:extLst>
      <p:ext uri="{BB962C8B-B14F-4D97-AF65-F5344CB8AC3E}">
        <p14:creationId xmlns:p14="http://schemas.microsoft.com/office/powerpoint/2010/main" val="22834729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77029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 dirty="0"/>
              <a:t>Oral iron formulations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FDDC06-F15D-4F47-BA3B-86EEFB568C94}"/>
              </a:ext>
            </a:extLst>
          </p:cNvPr>
          <p:cNvSpPr/>
          <p:nvPr/>
        </p:nvSpPr>
        <p:spPr>
          <a:xfrm>
            <a:off x="1150497" y="6512067"/>
            <a:ext cx="10905065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Auerbach M. </a:t>
            </a:r>
            <a:r>
              <a:rPr lang="en-ZA" dirty="0"/>
              <a:t>Causes and diagnosis of iron deficiency and iron deficiency </a:t>
            </a:r>
            <a:r>
              <a:rPr lang="en-ZA" dirty="0" err="1"/>
              <a:t>anemia</a:t>
            </a:r>
            <a:r>
              <a:rPr lang="en-ZA" dirty="0"/>
              <a:t> in adults. UpToDate (2021)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AD9D71-2422-9946-9F3A-5B601424781B}"/>
              </a:ext>
            </a:extLst>
          </p:cNvPr>
          <p:cNvSpPr txBox="1"/>
          <p:nvPr/>
        </p:nvSpPr>
        <p:spPr>
          <a:xfrm>
            <a:off x="1014060" y="1249680"/>
            <a:ext cx="80283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Oral iron generally preferred (iron salts)</a:t>
            </a:r>
          </a:p>
          <a:p>
            <a:endParaRPr lang="en-US" dirty="0"/>
          </a:p>
          <a:p>
            <a:r>
              <a:rPr lang="en-US" dirty="0"/>
              <a:t>Treatment duration depends on (1) ongoing loss, (2) iron deficit</a:t>
            </a:r>
          </a:p>
          <a:p>
            <a:endParaRPr lang="en-US" dirty="0"/>
          </a:p>
          <a:p>
            <a:r>
              <a:rPr lang="en-US" dirty="0"/>
              <a:t>Typical duration of treatment is </a:t>
            </a:r>
            <a:r>
              <a:rPr lang="en-US" dirty="0">
                <a:solidFill>
                  <a:srgbClr val="FF0000"/>
                </a:solidFill>
              </a:rPr>
              <a:t>6 weeks to 6 months  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Dosing three times a week: Monday, Wed, Friday (or simply alternate day dosing)</a:t>
            </a:r>
          </a:p>
        </p:txBody>
      </p:sp>
    </p:spTree>
    <p:extLst>
      <p:ext uri="{BB962C8B-B14F-4D97-AF65-F5344CB8AC3E}">
        <p14:creationId xmlns:p14="http://schemas.microsoft.com/office/powerpoint/2010/main" val="35820640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77029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 dirty="0"/>
              <a:t>Oral iron formulations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FDDC06-F15D-4F47-BA3B-86EEFB568C94}"/>
              </a:ext>
            </a:extLst>
          </p:cNvPr>
          <p:cNvSpPr/>
          <p:nvPr/>
        </p:nvSpPr>
        <p:spPr>
          <a:xfrm>
            <a:off x="1150497" y="6512067"/>
            <a:ext cx="109050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ASH Review Series 2020</a:t>
            </a:r>
          </a:p>
        </p:txBody>
      </p:sp>
      <p:pic>
        <p:nvPicPr>
          <p:cNvPr id="13" name="Picture 12" descr="Table&#10;&#10;Description automatically generated">
            <a:extLst>
              <a:ext uri="{FF2B5EF4-FFF2-40B4-BE49-F238E27FC236}">
                <a16:creationId xmlns:a16="http://schemas.microsoft.com/office/drawing/2014/main" id="{D234BAC8-0D85-6442-88A7-BE65CEDFE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052" y="1135737"/>
            <a:ext cx="9933440" cy="5103419"/>
          </a:xfrm>
          <a:prstGeom prst="rect">
            <a:avLst/>
          </a:prstGeom>
        </p:spPr>
      </p:pic>
      <p:sp>
        <p:nvSpPr>
          <p:cNvPr id="3" name="5-point Star 2">
            <a:extLst>
              <a:ext uri="{FF2B5EF4-FFF2-40B4-BE49-F238E27FC236}">
                <a16:creationId xmlns:a16="http://schemas.microsoft.com/office/drawing/2014/main" id="{D2329FF3-97C5-C14C-B059-DFA5F80BE84A}"/>
              </a:ext>
            </a:extLst>
          </p:cNvPr>
          <p:cNvSpPr/>
          <p:nvPr/>
        </p:nvSpPr>
        <p:spPr>
          <a:xfrm>
            <a:off x="445127" y="1723798"/>
            <a:ext cx="1564495" cy="1279177"/>
          </a:xfrm>
          <a:prstGeom prst="star5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4362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77029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 dirty="0"/>
              <a:t>Iron deficiency without anaemia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FDDC06-F15D-4F47-BA3B-86EEFB568C94}"/>
              </a:ext>
            </a:extLst>
          </p:cNvPr>
          <p:cNvSpPr/>
          <p:nvPr/>
        </p:nvSpPr>
        <p:spPr>
          <a:xfrm>
            <a:off x="13903" y="6266102"/>
            <a:ext cx="10905065" cy="94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dirty="0"/>
              <a:t>Al-Naseem A, </a:t>
            </a:r>
            <a:r>
              <a:rPr lang="en-ZA" dirty="0" err="1"/>
              <a:t>Sallam</a:t>
            </a:r>
            <a:r>
              <a:rPr lang="en-ZA" dirty="0"/>
              <a:t> A, Choudhury S, </a:t>
            </a:r>
            <a:r>
              <a:rPr lang="en-ZA" dirty="0" err="1"/>
              <a:t>Thachil</a:t>
            </a:r>
            <a:r>
              <a:rPr lang="en-ZA" dirty="0"/>
              <a:t> J. Iron deficiency without anaemia: a diagnosis that matters. </a:t>
            </a:r>
            <a:r>
              <a:rPr lang="en-ZA" i="1" dirty="0"/>
              <a:t>Clin Med (</a:t>
            </a:r>
            <a:r>
              <a:rPr lang="en-ZA" i="1" dirty="0" err="1"/>
              <a:t>Lond</a:t>
            </a:r>
            <a:r>
              <a:rPr lang="en-ZA" i="1" dirty="0"/>
              <a:t>)</a:t>
            </a:r>
            <a:r>
              <a:rPr lang="en-ZA" dirty="0"/>
              <a:t>. 2021;21(2):107-113. doi:10.7861/clinmed.2020-0582</a:t>
            </a:r>
            <a:endParaRPr lang="en-US" sz="1400" dirty="0"/>
          </a:p>
          <a:p>
            <a:endParaRPr lang="en-US" dirty="0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26852E18-0FC4-184D-9986-CE4F071E4D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9893" y="673079"/>
            <a:ext cx="7227307" cy="564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8154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46551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 dirty="0"/>
              <a:t>Intravenous iron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BAC008D-9553-7147-AAAD-9B6785FC148D}"/>
              </a:ext>
            </a:extLst>
          </p:cNvPr>
          <p:cNvSpPr/>
          <p:nvPr/>
        </p:nvSpPr>
        <p:spPr>
          <a:xfrm>
            <a:off x="-4405" y="6511364"/>
            <a:ext cx="119736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dirty="0"/>
              <a:t>Clara </a:t>
            </a:r>
            <a:r>
              <a:rPr lang="en-ZA" dirty="0" err="1"/>
              <a:t>Camaschella</a:t>
            </a:r>
            <a:r>
              <a:rPr lang="en-ZA" dirty="0"/>
              <a:t>; Iron deficiency. </a:t>
            </a:r>
            <a:r>
              <a:rPr lang="en-ZA" i="1" dirty="0"/>
              <a:t>Blood</a:t>
            </a:r>
            <a:r>
              <a:rPr lang="en-ZA" dirty="0"/>
              <a:t> 2019; 133 (1): 30–39. </a:t>
            </a:r>
            <a:r>
              <a:rPr lang="en-ZA" dirty="0" err="1"/>
              <a:t>doi</a:t>
            </a:r>
            <a:r>
              <a:rPr lang="en-ZA" dirty="0"/>
              <a:t>: </a:t>
            </a:r>
            <a:r>
              <a:rPr lang="en-ZA" dirty="0">
                <a:hlinkClick r:id="rId2"/>
              </a:rPr>
              <a:t>https://doi.org/10.1182/blood-2018-05-815944</a:t>
            </a:r>
            <a:endParaRPr lang="en-US" dirty="0"/>
          </a:p>
        </p:txBody>
      </p:sp>
      <p:pic>
        <p:nvPicPr>
          <p:cNvPr id="9" name="Picture 8" descr="Table&#10;&#10;Description automatically generated">
            <a:extLst>
              <a:ext uri="{FF2B5EF4-FFF2-40B4-BE49-F238E27FC236}">
                <a16:creationId xmlns:a16="http://schemas.microsoft.com/office/drawing/2014/main" id="{75A5D009-C1AB-4043-AC6A-6AD3380C08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86" t="8370" r="3509" b="7248"/>
          <a:stretch/>
        </p:blipFill>
        <p:spPr>
          <a:xfrm>
            <a:off x="507304" y="815785"/>
            <a:ext cx="11048180" cy="525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8731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46551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 dirty="0"/>
              <a:t>Intravenous iron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BAC008D-9553-7147-AAAD-9B6785FC148D}"/>
              </a:ext>
            </a:extLst>
          </p:cNvPr>
          <p:cNvSpPr/>
          <p:nvPr/>
        </p:nvSpPr>
        <p:spPr>
          <a:xfrm>
            <a:off x="13903" y="6521318"/>
            <a:ext cx="109050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Auerbach M. Treatment of Iron deficiency in Adults. UpToDate (2021)</a:t>
            </a:r>
          </a:p>
        </p:txBody>
      </p:sp>
      <p:pic>
        <p:nvPicPr>
          <p:cNvPr id="7" name="Picture 6" descr="Graphical user interface, text, email&#10;&#10;Description automatically generated">
            <a:extLst>
              <a:ext uri="{FF2B5EF4-FFF2-40B4-BE49-F238E27FC236}">
                <a16:creationId xmlns:a16="http://schemas.microsoft.com/office/drawing/2014/main" id="{49504A6D-BA45-4149-8E3C-5259719C7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580" y="727030"/>
            <a:ext cx="9151906" cy="399314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00A88D6-3BA2-4342-A921-BC375AA3F10F}"/>
              </a:ext>
            </a:extLst>
          </p:cNvPr>
          <p:cNvSpPr/>
          <p:nvPr/>
        </p:nvSpPr>
        <p:spPr>
          <a:xfrm>
            <a:off x="1439333" y="4611451"/>
            <a:ext cx="8534400" cy="1754326"/>
          </a:xfrm>
          <a:prstGeom prst="rect">
            <a:avLst/>
          </a:prstGeom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ZA" dirty="0">
                <a:solidFill>
                  <a:srgbClr val="232323"/>
                </a:solidFill>
                <a:latin typeface="Noto Sans" panose="020B0502040504020204" pitchFamily="34" charset="0"/>
              </a:rPr>
              <a:t>NOTE: </a:t>
            </a:r>
          </a:p>
          <a:p>
            <a:endParaRPr lang="en-ZA" dirty="0">
              <a:solidFill>
                <a:srgbClr val="232323"/>
              </a:solidFill>
              <a:latin typeface="Noto Sans" panose="020B0502040504020204" pitchFamily="34" charset="0"/>
            </a:endParaRPr>
          </a:p>
          <a:p>
            <a:r>
              <a:rPr lang="en-ZA" dirty="0">
                <a:solidFill>
                  <a:srgbClr val="232323"/>
                </a:solidFill>
                <a:latin typeface="Noto Sans" panose="020B0502040504020204" pitchFamily="34" charset="0"/>
              </a:rPr>
              <a:t>There is no evidence that total doses above 1000 mg of elemental iron are clinically useful (FIRM trial)</a:t>
            </a:r>
          </a:p>
          <a:p>
            <a:endParaRPr lang="en-ZA" dirty="0">
              <a:solidFill>
                <a:srgbClr val="232323"/>
              </a:solidFill>
              <a:latin typeface="Noto Sans" panose="020B0502040504020204" pitchFamily="34" charset="0"/>
            </a:endParaRPr>
          </a:p>
          <a:p>
            <a:r>
              <a:rPr lang="en-ZA" dirty="0"/>
              <a:t>Delay IV iron administration in patients with active infection until the infection is resolved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6190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28946"/>
            <a:ext cx="10905066" cy="1135737"/>
          </a:xfrm>
        </p:spPr>
        <p:txBody>
          <a:bodyPr>
            <a:normAutofit/>
          </a:bodyPr>
          <a:lstStyle/>
          <a:p>
            <a:r>
              <a:rPr lang="en-US" sz="2800" dirty="0"/>
              <a:t>Monitoring response to iron supplementation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25CA16-325F-BC45-B0C6-8B6E904A2185}"/>
              </a:ext>
            </a:extLst>
          </p:cNvPr>
          <p:cNvSpPr/>
          <p:nvPr/>
        </p:nvSpPr>
        <p:spPr>
          <a:xfrm>
            <a:off x="-33643" y="6615340"/>
            <a:ext cx="10441720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>
              <a:lnSpc>
                <a:spcPct val="90000"/>
              </a:lnSpc>
              <a:spcAft>
                <a:spcPts val="600"/>
              </a:spcAft>
            </a:pPr>
            <a:r>
              <a:rPr lang="en-US" sz="1200" dirty="0"/>
              <a:t>Auerbach M. </a:t>
            </a:r>
            <a:r>
              <a:rPr lang="en-ZA" sz="1200" dirty="0"/>
              <a:t>Causes and diagnosis of iron deficiency and iron deficiency </a:t>
            </a:r>
            <a:r>
              <a:rPr lang="en-ZA" sz="1200" dirty="0" err="1"/>
              <a:t>anemia</a:t>
            </a:r>
            <a:r>
              <a:rPr lang="en-ZA" sz="1200" dirty="0"/>
              <a:t> in adults. UpToDate (2021)</a:t>
            </a:r>
            <a:endParaRPr lang="en-US" sz="1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C04585-8465-6344-808C-E50DD112CCF8}"/>
              </a:ext>
            </a:extLst>
          </p:cNvPr>
          <p:cNvSpPr/>
          <p:nvPr/>
        </p:nvSpPr>
        <p:spPr>
          <a:xfrm>
            <a:off x="795388" y="1107278"/>
            <a:ext cx="878365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b="1" u="sng" dirty="0">
                <a:solidFill>
                  <a:srgbClr val="232323"/>
                </a:solidFill>
                <a:latin typeface="Noto Sans" panose="020B0502040504020204" pitchFamily="34" charset="0"/>
              </a:rPr>
              <a:t>Haemoglobin concentration will rise slowly</a:t>
            </a:r>
            <a:r>
              <a:rPr lang="en-ZA" dirty="0">
                <a:solidFill>
                  <a:srgbClr val="232323"/>
                </a:solidFill>
                <a:latin typeface="Noto Sans" panose="020B0502040504020204" pitchFamily="34" charset="0"/>
              </a:rPr>
              <a:t>: </a:t>
            </a:r>
          </a:p>
          <a:p>
            <a:r>
              <a:rPr lang="en-ZA" dirty="0">
                <a:solidFill>
                  <a:srgbClr val="232323"/>
                </a:solidFill>
                <a:latin typeface="Noto Sans" panose="020B0502040504020204" pitchFamily="34" charset="0"/>
              </a:rPr>
              <a:t>Rise begins approximately one to two weeks of treatment</a:t>
            </a:r>
          </a:p>
          <a:p>
            <a:endParaRPr lang="en-ZA" dirty="0">
              <a:solidFill>
                <a:srgbClr val="232323"/>
              </a:solidFill>
              <a:latin typeface="Noto Sans" panose="020B0502040504020204" pitchFamily="34" charset="0"/>
            </a:endParaRPr>
          </a:p>
          <a:p>
            <a:r>
              <a:rPr lang="en-ZA" dirty="0">
                <a:solidFill>
                  <a:srgbClr val="232323"/>
                </a:solidFill>
                <a:latin typeface="Noto Sans" panose="020B0502040504020204" pitchFamily="34" charset="0"/>
              </a:rPr>
              <a:t>Hb will rise approximately </a:t>
            </a:r>
            <a:r>
              <a:rPr lang="en-ZA" dirty="0">
                <a:solidFill>
                  <a:srgbClr val="FF0000"/>
                </a:solidFill>
                <a:latin typeface="Noto Sans" panose="020B0502040504020204" pitchFamily="34" charset="0"/>
              </a:rPr>
              <a:t>2 g/dL over the ensuing three weeks</a:t>
            </a:r>
          </a:p>
          <a:p>
            <a:endParaRPr lang="en-ZA" dirty="0">
              <a:solidFill>
                <a:srgbClr val="232323"/>
              </a:solidFill>
              <a:latin typeface="Noto Sans" panose="020B0502040504020204" pitchFamily="34" charset="0"/>
            </a:endParaRPr>
          </a:p>
          <a:p>
            <a:r>
              <a:rPr lang="en-ZA" dirty="0">
                <a:solidFill>
                  <a:srgbClr val="232323"/>
                </a:solidFill>
                <a:latin typeface="Noto Sans" panose="020B0502040504020204" pitchFamily="34" charset="0"/>
              </a:rPr>
              <a:t>Haemoglobin deficit should be halved by approximately one month &amp; the </a:t>
            </a:r>
            <a:r>
              <a:rPr lang="en-ZA" dirty="0">
                <a:solidFill>
                  <a:srgbClr val="FF0000"/>
                </a:solidFill>
                <a:latin typeface="Noto Sans" panose="020B0502040504020204" pitchFamily="34" charset="0"/>
              </a:rPr>
              <a:t>haemoglobin level should return to normal by six to eight weeks</a:t>
            </a:r>
          </a:p>
          <a:p>
            <a:endParaRPr lang="en-ZA" dirty="0">
              <a:solidFill>
                <a:srgbClr val="232323"/>
              </a:solidFill>
              <a:latin typeface="Noto Sans" panose="020B0502040504020204" pitchFamily="34" charset="0"/>
            </a:endParaRPr>
          </a:p>
          <a:p>
            <a:r>
              <a:rPr lang="en-ZA" b="1" u="sng" dirty="0">
                <a:solidFill>
                  <a:srgbClr val="232323"/>
                </a:solidFill>
                <a:latin typeface="Noto Sans" panose="020B0502040504020204" pitchFamily="34" charset="0"/>
              </a:rPr>
              <a:t>Intravenous iron supplementation</a:t>
            </a:r>
          </a:p>
          <a:p>
            <a:endParaRPr lang="en-ZA" b="1" u="sng" dirty="0">
              <a:solidFill>
                <a:srgbClr val="232323"/>
              </a:solidFill>
              <a:latin typeface="Noto Sans" panose="020B0502040504020204" pitchFamily="34" charset="0"/>
            </a:endParaRPr>
          </a:p>
          <a:p>
            <a:r>
              <a:rPr lang="en-ZA" dirty="0"/>
              <a:t>Patients are seen four to eight weeks after the iron has been administered. </a:t>
            </a:r>
            <a:endParaRPr lang="en-ZA" dirty="0">
              <a:solidFill>
                <a:srgbClr val="232323"/>
              </a:solidFill>
              <a:latin typeface="Noto Sans" panose="020B0502040504020204" pitchFamily="34" charset="0"/>
            </a:endParaRPr>
          </a:p>
          <a:p>
            <a:endParaRPr lang="en-ZA" dirty="0">
              <a:solidFill>
                <a:srgbClr val="232323"/>
              </a:solidFill>
              <a:latin typeface="Noto Sans" panose="020B0502040504020204" pitchFamily="34" charset="0"/>
            </a:endParaRPr>
          </a:p>
          <a:p>
            <a:r>
              <a:rPr lang="en-ZA" b="1" u="sng" dirty="0">
                <a:solidFill>
                  <a:srgbClr val="232323"/>
                </a:solidFill>
                <a:latin typeface="Noto Sans" panose="020B0502040504020204" pitchFamily="34" charset="0"/>
              </a:rPr>
              <a:t>Disappearance of symptoms &amp; signs of tissue alteration</a:t>
            </a:r>
          </a:p>
          <a:p>
            <a:r>
              <a:rPr lang="en-ZA" dirty="0">
                <a:solidFill>
                  <a:srgbClr val="232323"/>
                </a:solidFill>
                <a:latin typeface="Noto Sans" panose="020B0502040504020204" pitchFamily="34" charset="0"/>
              </a:rPr>
              <a:t>Pica symptoms resolve</a:t>
            </a:r>
          </a:p>
          <a:p>
            <a:endParaRPr lang="en-ZA" dirty="0">
              <a:solidFill>
                <a:srgbClr val="232323"/>
              </a:solidFill>
              <a:latin typeface="Noto Sans" panose="020B0502040504020204" pitchFamily="34" charset="0"/>
            </a:endParaRPr>
          </a:p>
          <a:p>
            <a:r>
              <a:rPr lang="en-ZA" dirty="0">
                <a:solidFill>
                  <a:srgbClr val="232323"/>
                </a:solidFill>
                <a:latin typeface="Noto Sans" panose="020B0502040504020204" pitchFamily="34" charset="0"/>
              </a:rPr>
              <a:t>Tongue papillation returns </a:t>
            </a:r>
          </a:p>
          <a:p>
            <a:endParaRPr lang="en-ZA" dirty="0">
              <a:solidFill>
                <a:srgbClr val="232323"/>
              </a:solidFill>
              <a:latin typeface="Noto Sans" panose="020B0502040504020204" pitchFamily="34" charset="0"/>
            </a:endParaRPr>
          </a:p>
          <a:p>
            <a:r>
              <a:rPr lang="en-ZA" dirty="0">
                <a:solidFill>
                  <a:srgbClr val="232323"/>
                </a:solidFill>
                <a:latin typeface="Noto Sans" panose="020B0502040504020204" pitchFamily="34" charset="0"/>
              </a:rPr>
              <a:t>Restless leg syndrome (</a:t>
            </a:r>
            <a:r>
              <a:rPr lang="en-ZA" dirty="0" err="1">
                <a:solidFill>
                  <a:srgbClr val="232323"/>
                </a:solidFill>
                <a:latin typeface="Noto Sans" panose="020B0502040504020204" pitchFamily="34" charset="0"/>
              </a:rPr>
              <a:t>assoc</a:t>
            </a:r>
            <a:r>
              <a:rPr lang="en-ZA" dirty="0">
                <a:solidFill>
                  <a:srgbClr val="232323"/>
                </a:solidFill>
                <a:latin typeface="Noto Sans" panose="020B0502040504020204" pitchFamily="34" charset="0"/>
              </a:rPr>
              <a:t> with IDA) resolves within 72 hrs of iron replacement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402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28946"/>
            <a:ext cx="10905066" cy="1135737"/>
          </a:xfrm>
        </p:spPr>
        <p:txBody>
          <a:bodyPr>
            <a:normAutofit/>
          </a:bodyPr>
          <a:lstStyle/>
          <a:p>
            <a:r>
              <a:rPr lang="en-US" sz="2800" dirty="0"/>
              <a:t>Food source with high iron content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431B2C61-A2D1-3D4B-A514-28DCFFDD2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747" y="898587"/>
            <a:ext cx="10058400" cy="47117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E25CA16-325F-BC45-B0C6-8B6E904A2185}"/>
              </a:ext>
            </a:extLst>
          </p:cNvPr>
          <p:cNvSpPr/>
          <p:nvPr/>
        </p:nvSpPr>
        <p:spPr>
          <a:xfrm>
            <a:off x="-33643" y="6615340"/>
            <a:ext cx="10441720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>
              <a:lnSpc>
                <a:spcPct val="90000"/>
              </a:lnSpc>
              <a:spcAft>
                <a:spcPts val="600"/>
              </a:spcAft>
            </a:pPr>
            <a:r>
              <a:rPr lang="en-US" sz="1200" dirty="0"/>
              <a:t>Auerbach M. </a:t>
            </a:r>
            <a:r>
              <a:rPr lang="en-ZA" sz="1200" dirty="0"/>
              <a:t>Causes and diagnosis of iron deficiency and iron deficiency </a:t>
            </a:r>
            <a:r>
              <a:rPr lang="en-ZA" sz="1200" dirty="0" err="1"/>
              <a:t>anemia</a:t>
            </a:r>
            <a:r>
              <a:rPr lang="en-ZA" sz="1200" dirty="0"/>
              <a:t> in adults. UpToDate (2021)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818471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444A0-1E2B-1043-85C8-B4A23DC1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3362" y="-250083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 dirty="0"/>
              <a:t>Troubleshooting: failure to respond to therapy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CB52F02D-7034-2443-B390-7A27EF6467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2226795"/>
              </p:ext>
            </p:extLst>
          </p:nvPr>
        </p:nvGraphicFramePr>
        <p:xfrm>
          <a:off x="1676400" y="1191683"/>
          <a:ext cx="7010400" cy="4474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A6297E40-D80E-7640-89B8-4A53A3101B7F}"/>
              </a:ext>
            </a:extLst>
          </p:cNvPr>
          <p:cNvSpPr/>
          <p:nvPr/>
        </p:nvSpPr>
        <p:spPr>
          <a:xfrm>
            <a:off x="0" y="6582873"/>
            <a:ext cx="85496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1400" dirty="0"/>
              <a:t>Auerbach, M. Causes and diagnosis of iron deficiency and iron deficiency anaemia in adults. </a:t>
            </a:r>
            <a:r>
              <a:rPr lang="en-US" sz="1400" dirty="0"/>
              <a:t>UpToDate (2021)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7809D6-67C8-5545-8091-CB3F53E4C607}"/>
              </a:ext>
            </a:extLst>
          </p:cNvPr>
          <p:cNvSpPr txBox="1"/>
          <p:nvPr/>
        </p:nvSpPr>
        <p:spPr>
          <a:xfrm>
            <a:off x="8111360" y="2442708"/>
            <a:ext cx="38888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Enteric coated tablet </a:t>
            </a:r>
          </a:p>
          <a:p>
            <a:pPr marL="285750" indent="-285750">
              <a:buFontTx/>
              <a:buChar char="-"/>
            </a:pPr>
            <a:r>
              <a:rPr lang="en-US" dirty="0"/>
              <a:t>Administered with meds/food decreasing absorption: PPI, antacid, tea</a:t>
            </a:r>
          </a:p>
          <a:p>
            <a:pPr marL="285750" indent="-285750">
              <a:buFontTx/>
              <a:buChar char="-"/>
            </a:pPr>
            <a:r>
              <a:rPr lang="en-US" dirty="0"/>
              <a:t>Rapid intestinal transport 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C7846B-23CE-C84D-B830-40C0568789D4}"/>
              </a:ext>
            </a:extLst>
          </p:cNvPr>
          <p:cNvSpPr txBox="1"/>
          <p:nvPr/>
        </p:nvSpPr>
        <p:spPr>
          <a:xfrm>
            <a:off x="6377392" y="881332"/>
            <a:ext cx="38888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Address S/E of oral iron: consider dose change, change formulation (tab </a:t>
            </a:r>
            <a:r>
              <a:rPr lang="en-US" dirty="0">
                <a:sym typeface="Wingdings" pitchFamily="2" charset="2"/>
              </a:rPr>
              <a:t> liquid), </a:t>
            </a:r>
            <a:r>
              <a:rPr lang="en-US" dirty="0"/>
              <a:t>admin with milk, stool softener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95EE77-59E1-2B4E-B5A6-E291F4BAE694}"/>
              </a:ext>
            </a:extLst>
          </p:cNvPr>
          <p:cNvSpPr txBox="1"/>
          <p:nvPr/>
        </p:nvSpPr>
        <p:spPr>
          <a:xfrm>
            <a:off x="505157" y="2220155"/>
            <a:ext cx="1828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Consider alternative diagnoses e.g. coeliac disease </a:t>
            </a:r>
          </a:p>
          <a:p>
            <a:pPr marL="285750" indent="-285750">
              <a:buFontTx/>
              <a:buChar char="-"/>
            </a:pPr>
            <a:r>
              <a:rPr lang="en-US" dirty="0"/>
              <a:t>HHT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5AABE6-02D1-9742-A415-BE1C83E7DC13}"/>
              </a:ext>
            </a:extLst>
          </p:cNvPr>
          <p:cNvSpPr txBox="1"/>
          <p:nvPr/>
        </p:nvSpPr>
        <p:spPr>
          <a:xfrm>
            <a:off x="7404725" y="4877163"/>
            <a:ext cx="38888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Inflammation 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8730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AEB0BFA-F42F-1443-9B78-32688585313A}"/>
              </a:ext>
            </a:extLst>
          </p:cNvPr>
          <p:cNvSpPr txBox="1"/>
          <p:nvPr/>
        </p:nvSpPr>
        <p:spPr>
          <a:xfrm>
            <a:off x="1136428" y="627564"/>
            <a:ext cx="747417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latin typeface="+mj-lt"/>
                <a:ea typeface="+mj-ea"/>
                <a:cs typeface="+mj-cs"/>
              </a:rPr>
              <a:t>References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A62FFC-2C25-BB4E-A9CB-130E0E2DCCB7}"/>
              </a:ext>
            </a:extLst>
          </p:cNvPr>
          <p:cNvSpPr txBox="1"/>
          <p:nvPr/>
        </p:nvSpPr>
        <p:spPr>
          <a:xfrm>
            <a:off x="0" y="2168056"/>
            <a:ext cx="9030743" cy="3450613"/>
          </a:xfr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UpToDate 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Postgraduate Haematology 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ASH Image Bank 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Centre of Clinical Haematology: </a:t>
            </a:r>
            <a:r>
              <a:rPr lang="en-US" sz="1500" dirty="0">
                <a:hlinkClick r:id="rId2"/>
              </a:rPr>
              <a:t>https://cfch.com.sg/bone-marrow-aspiration-2/</a:t>
            </a:r>
            <a:endParaRPr lang="en-US" sz="15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 err="1"/>
              <a:t>Hoffbrand</a:t>
            </a:r>
            <a:r>
              <a:rPr lang="en-US" sz="1500" dirty="0"/>
              <a:t>, A. V., &amp; Pettit, J. E. (2001). </a:t>
            </a:r>
            <a:r>
              <a:rPr lang="en-US" sz="1500" i="1" dirty="0"/>
              <a:t>Color atlas of clinical hematology</a:t>
            </a:r>
            <a:r>
              <a:rPr lang="en-US" sz="1500" dirty="0"/>
              <a:t>. London: Mosby.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 err="1"/>
              <a:t>Hoffbrand</a:t>
            </a:r>
            <a:r>
              <a:rPr lang="en-US" sz="1500" dirty="0"/>
              <a:t>, AV. Postgraduate Haematology. 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 err="1"/>
              <a:t>Shuoyan</a:t>
            </a:r>
            <a:r>
              <a:rPr lang="en-US" sz="1500" dirty="0"/>
              <a:t> Ning, Michelle P. Zeller; Management of iron deficiency. </a:t>
            </a:r>
            <a:r>
              <a:rPr lang="en-US" sz="1500" i="1" dirty="0"/>
              <a:t>Hematology Am Soc </a:t>
            </a:r>
            <a:r>
              <a:rPr lang="en-US" sz="1500" i="1" dirty="0" err="1"/>
              <a:t>Hematol</a:t>
            </a:r>
            <a:r>
              <a:rPr lang="en-US" sz="1500" i="1" dirty="0"/>
              <a:t> Educ Program</a:t>
            </a:r>
            <a:r>
              <a:rPr lang="en-US" sz="1500" dirty="0"/>
              <a:t> 2019; 2019 (1): 315–322. </a:t>
            </a:r>
            <a:r>
              <a:rPr lang="en-US" sz="1500" dirty="0" err="1"/>
              <a:t>doi</a:t>
            </a:r>
            <a:r>
              <a:rPr lang="en-US" sz="1500" dirty="0"/>
              <a:t>: </a:t>
            </a:r>
            <a:r>
              <a:rPr lang="en-US" sz="1500" dirty="0">
                <a:hlinkClick r:id="rId3"/>
              </a:rPr>
              <a:t>https://doi.org/10.1182/hematology.2019000034</a:t>
            </a:r>
            <a:r>
              <a:rPr lang="en-US" sz="1500" dirty="0"/>
              <a:t> 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Auerbach, M. Causes and diagnosis of iron deficiency and iron deficiency anemia in adults. UpToDate (2021)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Pasricha, S.-R., </a:t>
            </a:r>
            <a:r>
              <a:rPr lang="en-US" sz="1500" dirty="0" err="1"/>
              <a:t>Tye</a:t>
            </a:r>
            <a:r>
              <a:rPr lang="en-US" sz="1500" dirty="0"/>
              <a:t>-Din, J., </a:t>
            </a:r>
            <a:r>
              <a:rPr lang="en-US" sz="1500" dirty="0" err="1"/>
              <a:t>Muckenthaler</a:t>
            </a:r>
            <a:r>
              <a:rPr lang="en-US" sz="1500" dirty="0"/>
              <a:t>, M. U., &amp; Swinkels, D. W. (2020). Iron deficiency. The Lancet. doi:10.1016/s0140-6736(20)32594-0 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Auerbach M. </a:t>
            </a:r>
            <a:r>
              <a:rPr lang="en-ZA" sz="1600" dirty="0"/>
              <a:t>Causes and diagnosis of iron deficiency and iron deficiency </a:t>
            </a:r>
            <a:r>
              <a:rPr lang="en-ZA" sz="1600" dirty="0" err="1"/>
              <a:t>anemia</a:t>
            </a:r>
            <a:r>
              <a:rPr lang="en-ZA" sz="1600" dirty="0"/>
              <a:t> in adults. UpToDate (2021)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ZA" sz="14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</a:rPr>
              <a:t>Hui, D., Leung, A. K. C., Padwal, R., &amp; Ma, C. (2016). </a:t>
            </a:r>
            <a:r>
              <a:rPr lang="en-ZA" sz="1400" i="1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</a:rPr>
              <a:t>Approach to internal medicine: A resource book for clinical practice</a:t>
            </a:r>
            <a:r>
              <a:rPr lang="en-ZA" sz="14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</a:rPr>
              <a:t>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ZA" dirty="0"/>
              <a:t>McGee, S. R. (2018). </a:t>
            </a:r>
            <a:r>
              <a:rPr lang="en-ZA" i="1" dirty="0"/>
              <a:t>Evidence-based physical diagnosis</a:t>
            </a:r>
            <a:r>
              <a:rPr lang="en-ZA" dirty="0"/>
              <a:t>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ZA" dirty="0"/>
              <a:t>Al-Naseem A, </a:t>
            </a:r>
            <a:r>
              <a:rPr lang="en-ZA" dirty="0" err="1"/>
              <a:t>Sallam</a:t>
            </a:r>
            <a:r>
              <a:rPr lang="en-ZA" dirty="0"/>
              <a:t> A, Choudhury S, </a:t>
            </a:r>
            <a:r>
              <a:rPr lang="en-ZA" dirty="0" err="1"/>
              <a:t>Thachil</a:t>
            </a:r>
            <a:r>
              <a:rPr lang="en-ZA" dirty="0"/>
              <a:t> J. Iron deficiency without anaemia: a diagnosis that matters. </a:t>
            </a:r>
            <a:r>
              <a:rPr lang="en-ZA" i="1" dirty="0"/>
              <a:t>Clin Med (</a:t>
            </a:r>
            <a:r>
              <a:rPr lang="en-ZA" i="1" dirty="0" err="1"/>
              <a:t>Lond</a:t>
            </a:r>
            <a:r>
              <a:rPr lang="en-ZA" i="1" dirty="0"/>
              <a:t>)</a:t>
            </a:r>
            <a:r>
              <a:rPr lang="en-ZA" dirty="0"/>
              <a:t>. 2021;21(2):107-113. doi:10.7861/clinmed.2020-0582</a:t>
            </a:r>
            <a:endParaRPr lang="en-US" sz="14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052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C51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598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72229</TotalTime>
  <Words>2545</Words>
  <Application>Microsoft Macintosh PowerPoint</Application>
  <PresentationFormat>Widescreen</PresentationFormat>
  <Paragraphs>364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54" baseType="lpstr">
      <vt:lpstr>Arial Unicode MS</vt:lpstr>
      <vt:lpstr>AdvOT3c2d9f11</vt:lpstr>
      <vt:lpstr>AdvOT3c2d9f11+fb</vt:lpstr>
      <vt:lpstr>AdvOT8817665d</vt:lpstr>
      <vt:lpstr>AdvPS7DA6</vt:lpstr>
      <vt:lpstr>Arial</vt:lpstr>
      <vt:lpstr>ArialMT</vt:lpstr>
      <vt:lpstr>Calibri</vt:lpstr>
      <vt:lpstr>Calibri Light</vt:lpstr>
      <vt:lpstr>DypbbrGrnqprKthnvtZapfDingbats</vt:lpstr>
      <vt:lpstr>MypyghPblgncQqrrqcMyriadPro</vt:lpstr>
      <vt:lpstr>Noto Sans</vt:lpstr>
      <vt:lpstr>XncbqwJvdqnlRxhkjkMyriadPro</vt:lpstr>
      <vt:lpstr>Office Theme</vt:lpstr>
      <vt:lpstr>NUTRITIONAL ANEMIAS: a focus on Iron Deficiency </vt:lpstr>
      <vt:lpstr>Case 1</vt:lpstr>
      <vt:lpstr>Case 1</vt:lpstr>
      <vt:lpstr>Peripheral blood morphology </vt:lpstr>
      <vt:lpstr>Case 2</vt:lpstr>
      <vt:lpstr>Case 1</vt:lpstr>
      <vt:lpstr>Trephine</vt:lpstr>
      <vt:lpstr>Normal trephine: iron stains</vt:lpstr>
      <vt:lpstr>Differential for microcytosis</vt:lpstr>
      <vt:lpstr>PowerPoint Presentation</vt:lpstr>
      <vt:lpstr>The role of iron </vt:lpstr>
      <vt:lpstr>Global burden of disease (prevalence) </vt:lpstr>
      <vt:lpstr>Iron absorption </vt:lpstr>
      <vt:lpstr>Cycling of iron </vt:lpstr>
      <vt:lpstr>Hepcidin: master regulator </vt:lpstr>
      <vt:lpstr>Approach to iron-deficiency anaemia (IDA) </vt:lpstr>
      <vt:lpstr>Sequence of events in iron deficiency </vt:lpstr>
      <vt:lpstr>PowerPoint Presentation</vt:lpstr>
      <vt:lpstr>World Health Organization: Grading of severity of anaemia </vt:lpstr>
      <vt:lpstr>Symptoms of iron deficiency anaemia</vt:lpstr>
      <vt:lpstr>Signs of iron deficiency anaemia</vt:lpstr>
      <vt:lpstr>Signs of iron deficiency anaemia</vt:lpstr>
      <vt:lpstr>Signs of iron deficiency anaemia</vt:lpstr>
      <vt:lpstr>Laboratory values in defining iron deficiency </vt:lpstr>
      <vt:lpstr>Sequence of events in iron deficiency </vt:lpstr>
      <vt:lpstr>Anemia of chronic disease/inflammation with concomitant Iron deficiency</vt:lpstr>
      <vt:lpstr>PowerPoint Presentation</vt:lpstr>
      <vt:lpstr>Causes of iron deficiency </vt:lpstr>
      <vt:lpstr>Causes of iron deficiency </vt:lpstr>
      <vt:lpstr>PowerPoint Presentation</vt:lpstr>
      <vt:lpstr>Blood transfusions</vt:lpstr>
      <vt:lpstr>Oral iron formulations </vt:lpstr>
      <vt:lpstr>Oral iron formulations </vt:lpstr>
      <vt:lpstr>Iron deficiency without anaemia</vt:lpstr>
      <vt:lpstr>Intravenous iron </vt:lpstr>
      <vt:lpstr>Intravenous iron </vt:lpstr>
      <vt:lpstr>Monitoring response to iron supplementation</vt:lpstr>
      <vt:lpstr>Food source with high iron content</vt:lpstr>
      <vt:lpstr>Troubleshooting: failure to respond to therapy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NUTRITIONAL ANEMIAS </dc:title>
  <dc:creator>Garrick Laudin</dc:creator>
  <cp:lastModifiedBy>Garrick Laudin</cp:lastModifiedBy>
  <cp:revision>41</cp:revision>
  <dcterms:created xsi:type="dcterms:W3CDTF">2021-05-25T14:47:53Z</dcterms:created>
  <dcterms:modified xsi:type="dcterms:W3CDTF">2021-08-25T09:46:45Z</dcterms:modified>
</cp:coreProperties>
</file>