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91" r:id="rId3"/>
    <p:sldId id="297" r:id="rId4"/>
    <p:sldId id="299" r:id="rId5"/>
    <p:sldId id="303" r:id="rId6"/>
    <p:sldId id="300" r:id="rId7"/>
    <p:sldId id="296" r:id="rId8"/>
    <p:sldId id="301" r:id="rId9"/>
    <p:sldId id="302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536"/>
    <p:restoredTop sz="94435"/>
  </p:normalViewPr>
  <p:slideViewPr>
    <p:cSldViewPr snapToGrid="0" snapToObjects="1">
      <p:cViewPr varScale="1">
        <p:scale>
          <a:sx n="96" d="100"/>
          <a:sy n="96" d="100"/>
        </p:scale>
        <p:origin x="288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19575D-3EBA-3646-B482-5D25FC6EB180}" type="datetimeFigureOut">
              <a:rPr lang="en-US" smtClean="0"/>
              <a:t>6/7/22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0A2EDF-BF04-BD40-9405-478FF7E9A0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645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D0D0B6-E8D4-214B-8663-EFFE36DB81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0552BE1-33F4-4D46-A4B3-08852208ED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7A54EA-6129-F042-AB4E-7A4BC079EC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76400-A7CC-4346-A634-9EC7F363753F}" type="datetimeFigureOut">
              <a:rPr lang="en-US" smtClean="0"/>
              <a:t>6/7/22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AF748E-38B1-BB4F-8FB9-A79FAF5262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AE1CF4-40E0-E248-A9FB-EC18D9355E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F4F57-8095-6B47-AD22-D53EA5437D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76532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A102EC-36B3-7148-BA59-FFD008185A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9D6343-9F25-E64A-8C68-FC17020FD0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5DC9DB-A66C-FF46-A52E-6312A42C59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76400-A7CC-4346-A634-9EC7F363753F}" type="datetimeFigureOut">
              <a:rPr lang="en-US" smtClean="0"/>
              <a:t>6/7/22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49916F-6204-1046-9506-2ACAD4911B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FB2488-5188-FE48-88F4-02E15189D9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F4F57-8095-6B47-AD22-D53EA5437D62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AF902CE-1F4D-0C48-B8FA-3F254CB2132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694181" y="272142"/>
            <a:ext cx="2160361" cy="2160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2031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31328B-806B-5F43-B466-7EF359FA5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C0C6C3-2D2F-0A4D-8BF0-4FEE766466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511404-91D7-2749-BE7E-0142B8F719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76400-A7CC-4346-A634-9EC7F363753F}" type="datetimeFigureOut">
              <a:rPr lang="en-US" smtClean="0"/>
              <a:t>6/7/22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C272E0-DEDB-7B44-895D-37E34175D1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F70924-DF49-734D-AEB2-9DD78E488B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F4F57-8095-6B47-AD22-D53EA5437D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5403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F9EB7C-711B-BB48-83A2-2A7134CB6C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FF5ED0-84C7-CC43-9171-53FEEF6FFF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86B5CA-3C42-A04A-9CD5-3E7C051352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6EA6C07-D974-C640-8DEC-C8F3F923D0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76400-A7CC-4346-A634-9EC7F363753F}" type="datetimeFigureOut">
              <a:rPr lang="en-US" smtClean="0"/>
              <a:t>6/7/22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E13F6CF-3E3F-B746-87DA-1D16C17E85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161566-FB56-614A-8BCD-C1A4E3970D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F4F57-8095-6B47-AD22-D53EA5437D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56774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8F3356-2276-D247-B8DE-5A9B6B575E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A4E5AB-172B-5244-A583-D435BDE525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9D0EB1-1B4E-B442-B728-E55AC5E631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88DE7DA-E0E4-4049-A215-EA698EA0316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48D743A-A198-3143-B371-ABE39F25169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918DE90-531D-184B-9FDA-B5B463613F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76400-A7CC-4346-A634-9EC7F363753F}" type="datetimeFigureOut">
              <a:rPr lang="en-US" smtClean="0"/>
              <a:t>6/7/22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A64662D-B699-1B4A-9ACE-6C1144D0CA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13E557F-B37D-D346-A2F6-D3D8B3C7B2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F4F57-8095-6B47-AD22-D53EA5437D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45322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94C07C-3015-B04F-9EDF-8910C04DD5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A294AF1-5363-ED4E-962C-6FDAC49512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76400-A7CC-4346-A634-9EC7F363753F}" type="datetimeFigureOut">
              <a:rPr lang="en-US" smtClean="0"/>
              <a:t>6/7/22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7294F27-6FE5-7C48-B8E9-CBBF8555B5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ABCE3C-DF23-EF47-9CEE-8A3496279D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F4F57-8095-6B47-AD22-D53EA5437D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19960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3A854FD-BD11-A044-AEA4-718043DAE4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76400-A7CC-4346-A634-9EC7F363753F}" type="datetimeFigureOut">
              <a:rPr lang="en-US" smtClean="0"/>
              <a:t>6/7/22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8496289-6974-C247-98C3-1C8E0D1C6E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5E5507-9827-2249-AC8B-6142460B2F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F4F57-8095-6B47-AD22-D53EA5437D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45317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0F7C4A-43E5-5646-8FBA-475BAF7A90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C54C8B-811E-944B-88AD-5E067C2C73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5A1F06-0F01-B742-B139-4430FA0661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57995C5-4D1F-2349-9C39-EC78C5D829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76400-A7CC-4346-A634-9EC7F363753F}" type="datetimeFigureOut">
              <a:rPr lang="en-US" smtClean="0"/>
              <a:t>6/7/22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FFD05D-0C2B-FF49-AFA2-D654B6A03C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EB38FA-0B9E-AA4E-B95B-DACAD7B1C8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F4F57-8095-6B47-AD22-D53EA5437D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02243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7B657C-A7E7-F647-9046-E513AC6148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EDAA055-8E33-9C44-BF49-20271D87FC1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215F7B-A697-4543-A6F3-38ED24117C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BA8E58-7B63-654E-9554-0241E121E7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76400-A7CC-4346-A634-9EC7F363753F}" type="datetimeFigureOut">
              <a:rPr lang="en-US" smtClean="0"/>
              <a:t>6/7/22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0B7030-2C80-3544-853E-25CADC10A0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1F60D6E-34A9-2D44-8E14-5961F2F035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F4F57-8095-6B47-AD22-D53EA5437D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82810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F324B1-406B-8844-AFA3-106D1915FD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C7B6C5A-536F-984F-8CCB-8D3C1DC142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ACB95A-AD08-DD40-8C8E-E8DFA55130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76400-A7CC-4346-A634-9EC7F363753F}" type="datetimeFigureOut">
              <a:rPr lang="en-US" smtClean="0"/>
              <a:t>6/7/22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9BD300-6D77-EC4A-957C-79D69A4B61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E11F2E-7CC7-BB46-83B1-CB0B497D59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F4F57-8095-6B47-AD22-D53EA5437D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83706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B2C950A-1F0C-0143-AEF1-C719A7604AB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452FC87-8417-D542-9DD8-084F94E924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6962E9-3EAF-804E-A7AA-AB923382FE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76400-A7CC-4346-A634-9EC7F363753F}" type="datetimeFigureOut">
              <a:rPr lang="en-US" smtClean="0"/>
              <a:t>6/7/22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7A8749-FD13-0A42-AD1C-AC4433AE4B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3E745B-D545-3E4E-9DB9-62D352544C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F4F57-8095-6B47-AD22-D53EA5437D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86506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2FC900B-45CB-ED47-8024-5CDB89B0CE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7997D4-D8FB-1347-A249-17542048F3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43A315-2215-7442-BE30-E7EA1BC6C5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E76400-A7CC-4346-A634-9EC7F363753F}" type="datetimeFigureOut">
              <a:rPr lang="en-US" smtClean="0"/>
              <a:t>6/7/22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736209-5379-4E49-B98C-484B1319F52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277ECB-C279-5740-A2E2-61CACED28B2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8F4F57-8095-6B47-AD22-D53EA5437D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3306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Vc_Yu_61Ymg?feature=oembed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TdJxY4w9XKY?feature=oembed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learningcommons.lib.uoguelph.ca/item/how-integrate-critical-voice-your-literature-review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knowledge.exlibrisgroup.com/RefWorks/Product_Documentation/RefWorks_User_Guide/0200_Getting_Started_with_RefWorks#Creating_an_Account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peakwriting.com/litreview/Step1.html" TargetMode="External"/><Relationship Id="rId7" Type="http://schemas.openxmlformats.org/officeDocument/2006/relationships/hyperlink" Target="http://peakwriting.com/litreview/Step5.html" TargetMode="External"/><Relationship Id="rId2" Type="http://schemas.openxmlformats.org/officeDocument/2006/relationships/hyperlink" Target="http://peakwriting.com/litreview/Index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peakwriting.com/litreview/Step4.html" TargetMode="External"/><Relationship Id="rId5" Type="http://schemas.openxmlformats.org/officeDocument/2006/relationships/hyperlink" Target="http://peakwriting.com/litreview/Step3.html" TargetMode="External"/><Relationship Id="rId4" Type="http://schemas.openxmlformats.org/officeDocument/2006/relationships/hyperlink" Target="http://peakwriting.com/litreview/Step2.html" TargetMode="Externa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s://libguides.unisa.ac.za/literature_review/process" TargetMode="External"/><Relationship Id="rId3" Type="http://schemas.openxmlformats.org/officeDocument/2006/relationships/hyperlink" Target="https://www.sagepub.com/sites/default/files/upm-binaries/29986_Chapter3.pdf" TargetMode="External"/><Relationship Id="rId7" Type="http://schemas.openxmlformats.org/officeDocument/2006/relationships/hyperlink" Target="https://www.citewrite.qut.edu.au/write/writing-well/litreview.html" TargetMode="External"/><Relationship Id="rId2" Type="http://schemas.openxmlformats.org/officeDocument/2006/relationships/hyperlink" Target="https://gradcoach.com/how-to-write-a-literature-review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libguides.reading.ac.uk/literaturereview/starting#s-lg-box-11005360" TargetMode="External"/><Relationship Id="rId5" Type="http://schemas.openxmlformats.org/officeDocument/2006/relationships/hyperlink" Target="https://libguides.unf.edu/litreview/steps" TargetMode="External"/><Relationship Id="rId4" Type="http://schemas.openxmlformats.org/officeDocument/2006/relationships/hyperlink" Target="https://advice.writing.utoronto.ca/types-of-writing/literature-review/" TargetMode="Externa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://www.docs.hss.ed.ac.uk/iad/Student_resources/Editing_proofreading/IAD_reverse_outlines_CC_2020.pdf" TargetMode="External"/><Relationship Id="rId3" Type="http://schemas.openxmlformats.org/officeDocument/2006/relationships/hyperlink" Target="https://blog.wordvice.com/how-to-write-a-literature-review/" TargetMode="External"/><Relationship Id="rId7" Type="http://schemas.openxmlformats.org/officeDocument/2006/relationships/hyperlink" Target="https://www.ed.ac.uk/institute-academic-development/study-hub/learning-resources/literature-review#:~:text=A%20literature%20review%20establishes%20familiarity,is%20unknown%20within%20your%20topic" TargetMode="External"/><Relationship Id="rId2" Type="http://schemas.openxmlformats.org/officeDocument/2006/relationships/hyperlink" Target="https://www.ncbi.nlm.nih.gov/books/NBK481583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scribbr.com/methodology/literature-review/" TargetMode="External"/><Relationship Id="rId5" Type="http://schemas.openxmlformats.org/officeDocument/2006/relationships/hyperlink" Target="https://www.sciencedirect.com/science/article/pii/S0148296319304564" TargetMode="External"/><Relationship Id="rId4" Type="http://schemas.openxmlformats.org/officeDocument/2006/relationships/hyperlink" Target="https://guides.lib.uoguelph.ca/c.php?g=130964&amp;p=5000948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CC07320-C2CA-4E29-8481-9D9E143C7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BA1F6A8-994D-5C48-89DC-90705CBB79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94714" y="743447"/>
            <a:ext cx="5012872" cy="3692028"/>
          </a:xfrm>
          <a:noFill/>
        </p:spPr>
        <p:txBody>
          <a:bodyPr>
            <a:normAutofit fontScale="90000"/>
          </a:bodyPr>
          <a:lstStyle/>
          <a:p>
            <a:r>
              <a:rPr lang="en-US" sz="6700" b="1" i="1" dirty="0"/>
              <a:t>Research Meeting</a:t>
            </a:r>
            <a:br>
              <a:rPr lang="en-US" sz="5200" dirty="0"/>
            </a:br>
            <a:br>
              <a:rPr lang="en-US" sz="5200" dirty="0"/>
            </a:br>
            <a:r>
              <a:rPr lang="en-US" sz="5400" dirty="0"/>
              <a:t>Literature Review + Introduction</a:t>
            </a:r>
            <a:endParaRPr lang="en-US" sz="52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169F5DD-9F87-E648-868E-2BB7970AA2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214457" y="4629234"/>
            <a:ext cx="3973386" cy="1485319"/>
          </a:xfrm>
          <a:noFill/>
        </p:spPr>
        <p:txBody>
          <a:bodyPr>
            <a:normAutofit/>
          </a:bodyPr>
          <a:lstStyle/>
          <a:p>
            <a:r>
              <a:rPr lang="en-US" dirty="0"/>
              <a:t>Prof. S. </a:t>
            </a:r>
            <a:r>
              <a:rPr lang="en-US" dirty="0" err="1"/>
              <a:t>Moosa</a:t>
            </a:r>
            <a:endParaRPr lang="en-US" dirty="0"/>
          </a:p>
          <a:p>
            <a:r>
              <a:rPr lang="en-US" dirty="0"/>
              <a:t>7</a:t>
            </a:r>
            <a:r>
              <a:rPr lang="en-US" baseline="30000" dirty="0"/>
              <a:t>th</a:t>
            </a:r>
            <a:r>
              <a:rPr lang="en-US" dirty="0"/>
              <a:t> June 2022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C7E163B-91D5-7649-A85D-07F13891C6F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-1" b="1928"/>
          <a:stretch/>
        </p:blipFill>
        <p:spPr>
          <a:xfrm>
            <a:off x="-298167" y="0"/>
            <a:ext cx="6992881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28023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457E76-C608-3541-999F-EDF77E793E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8959A5-BFAF-9543-9242-7793C22A0C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ZA" dirty="0"/>
              <a:t>Conducting a literature review and writing an introduction </a:t>
            </a:r>
          </a:p>
          <a:p>
            <a:r>
              <a:rPr lang="en-US" dirty="0"/>
              <a:t>Reports on APCC / eHealth Study</a:t>
            </a:r>
          </a:p>
        </p:txBody>
      </p:sp>
    </p:spTree>
    <p:extLst>
      <p:ext uri="{BB962C8B-B14F-4D97-AF65-F5344CB8AC3E}">
        <p14:creationId xmlns:p14="http://schemas.microsoft.com/office/powerpoint/2010/main" val="11739805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A182BF-F742-C06E-58DD-20DFFE7435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b="1" dirty="0"/>
              <a:t>Conducting a literature review (V1)</a:t>
            </a:r>
            <a:endParaRPr lang="en-US" dirty="0"/>
          </a:p>
        </p:txBody>
      </p:sp>
      <p:pic>
        <p:nvPicPr>
          <p:cNvPr id="4" name="Online Media 3" descr="LITERATURE REVIEW: Step by step guide for writing an effective literature review">
            <a:hlinkClick r:id="" action="ppaction://media"/>
            <a:extLst>
              <a:ext uri="{FF2B5EF4-FFF2-40B4-BE49-F238E27FC236}">
                <a16:creationId xmlns:a16="http://schemas.microsoft.com/office/drawing/2014/main" id="{6C59372A-2AC6-3BBC-8502-CC5DD10D335B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246313" y="1825625"/>
            <a:ext cx="7700962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8398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24C776-FFB9-ECF8-8A31-DBC908FC44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b="1" dirty="0"/>
              <a:t>Conducting a literature review (V1)</a:t>
            </a:r>
            <a:endParaRPr lang="en-US" dirty="0"/>
          </a:p>
        </p:txBody>
      </p:sp>
      <p:pic>
        <p:nvPicPr>
          <p:cNvPr id="4" name="Online Media 3" descr="How to Write a Literature Review in 30 Minutes or Less">
            <a:hlinkClick r:id="" action="ppaction://media"/>
            <a:extLst>
              <a:ext uri="{FF2B5EF4-FFF2-40B4-BE49-F238E27FC236}">
                <a16:creationId xmlns:a16="http://schemas.microsoft.com/office/drawing/2014/main" id="{26BB8E1B-BA67-EAB9-260C-1242296A2B85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246313" y="1825625"/>
            <a:ext cx="7700962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5995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9332C8-2A0D-9F5E-BDC7-0A42D433CC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Developing a critical </a:t>
            </a:r>
            <a:r>
              <a:rPr lang="en-US" dirty="0"/>
              <a:t>voice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E7C421-33FB-4220-E0D4-0006C77256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https://learningcommons.lib.uoguelph.ca/item/how-integrate-critical-voice-your-literature-review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18701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098643-0F5C-6AB6-52C8-79EC2C114A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Additional Points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F392F0-BDC6-0A66-5B40-83A8FE8004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Google Scholar –library link – write search terms (alts)”*” databases…</a:t>
            </a:r>
          </a:p>
          <a:p>
            <a:r>
              <a:rPr lang="en-US" dirty="0"/>
              <a:t>Annotated Bibliography - </a:t>
            </a:r>
            <a:r>
              <a:rPr lang="en-ZA" dirty="0"/>
              <a:t>Purpose Method Quants Finding Similarities Uniqueness Hypotheses – Agree/Disagree? Evaluate – Pros/Cons</a:t>
            </a:r>
            <a:endParaRPr lang="en-US" dirty="0"/>
          </a:p>
          <a:p>
            <a:r>
              <a:rPr lang="en-US" dirty="0" err="1"/>
              <a:t>Organise</a:t>
            </a:r>
            <a:r>
              <a:rPr lang="en-US" dirty="0"/>
              <a:t> / </a:t>
            </a:r>
            <a:r>
              <a:rPr lang="en-US" dirty="0" err="1"/>
              <a:t>Synthesise</a:t>
            </a:r>
            <a:r>
              <a:rPr lang="en-US" dirty="0"/>
              <a:t> / Argue! [Not list / summary] Build outline by highlight/copy/code by themes (cut) (refs)] Use short bullets</a:t>
            </a:r>
          </a:p>
          <a:p>
            <a:r>
              <a:rPr lang="en-US" dirty="0"/>
              <a:t>Not YOUR ideas! </a:t>
            </a:r>
            <a:r>
              <a:rPr lang="en-US" dirty="0">
                <a:sym typeface="Wingdings" pitchFamily="2" charset="2"/>
              </a:rPr>
              <a:t> For Discussion [reflections on Results/Lit]</a:t>
            </a:r>
            <a:endParaRPr lang="en-US" dirty="0"/>
          </a:p>
          <a:p>
            <a:r>
              <a:rPr lang="en-US" dirty="0"/>
              <a:t>Review aim/objectives? = research question?</a:t>
            </a:r>
          </a:p>
          <a:p>
            <a:r>
              <a:rPr lang="en-US" dirty="0"/>
              <a:t>Introduction (after) – background / lit [from wide to narrow]</a:t>
            </a:r>
          </a:p>
          <a:p>
            <a:r>
              <a:rPr lang="en-US" dirty="0"/>
              <a:t>Referencing – Mendeley / Endnote / Zotero /</a:t>
            </a:r>
            <a:r>
              <a:rPr lang="en-US" dirty="0" err="1">
                <a:hlinkClick r:id="rId2"/>
              </a:rPr>
              <a:t>Refworks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06913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9A713A1D-B3E5-9D07-70CE-91FDEC4D42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Group work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2DCBED4-0D7C-AF14-2461-1090FF8191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http://peakwriting.com/litreview/Index.html</a:t>
            </a:r>
            <a:endParaRPr lang="en-US" dirty="0"/>
          </a:p>
          <a:p>
            <a:r>
              <a:rPr lang="en-ZA" b="1" dirty="0">
                <a:hlinkClick r:id="rId3"/>
              </a:rPr>
              <a:t>Step 1: Extract Summaries</a:t>
            </a:r>
            <a:br>
              <a:rPr lang="en-ZA" dirty="0"/>
            </a:br>
            <a:r>
              <a:rPr lang="en-ZA" b="1" dirty="0">
                <a:hlinkClick r:id="rId4"/>
              </a:rPr>
              <a:t>Step 2: Reorder Summaries</a:t>
            </a:r>
            <a:br>
              <a:rPr lang="en-ZA" b="1" dirty="0"/>
            </a:br>
            <a:r>
              <a:rPr lang="en-ZA" b="1" dirty="0">
                <a:hlinkClick r:id="rId5"/>
              </a:rPr>
              <a:t>Step 3: Divide Into Body Paragraphs</a:t>
            </a:r>
            <a:br>
              <a:rPr lang="en-ZA" b="1" dirty="0"/>
            </a:br>
            <a:r>
              <a:rPr lang="en-ZA" b="1" dirty="0">
                <a:hlinkClick r:id="rId6"/>
              </a:rPr>
              <a:t>Step 4: Shape the Paragraphs</a:t>
            </a:r>
            <a:br>
              <a:rPr lang="en-ZA" b="1" dirty="0"/>
            </a:br>
            <a:r>
              <a:rPr lang="en-ZA" b="1" dirty="0">
                <a:hlinkClick r:id="rId7"/>
              </a:rPr>
              <a:t>Step 5: Add Introduction &amp; Conclusion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13636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C0A118-8B3C-309F-A958-612CD558D4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resources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D825FD-1DF1-997C-9BE4-49D693D026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https://gradcoach.com/how-to-write-a-literature-review/</a:t>
            </a:r>
            <a:r>
              <a:rPr lang="en-US" dirty="0"/>
              <a:t> [v 40m]</a:t>
            </a:r>
          </a:p>
          <a:p>
            <a:r>
              <a:rPr lang="en-US" dirty="0">
                <a:hlinkClick r:id="rId3"/>
              </a:rPr>
              <a:t>https://www.sagepub.com/sites/default/files/upm-binaries/29986_Chapter3.pdf</a:t>
            </a:r>
            <a:r>
              <a:rPr lang="en-US" dirty="0"/>
              <a:t> [art]</a:t>
            </a:r>
          </a:p>
          <a:p>
            <a:r>
              <a:rPr lang="en-US" dirty="0">
                <a:hlinkClick r:id="rId4"/>
              </a:rPr>
              <a:t>https://advice.writing.utoronto.ca/types-of-writing/literature-review/</a:t>
            </a:r>
            <a:endParaRPr lang="en-US" dirty="0"/>
          </a:p>
          <a:p>
            <a:r>
              <a:rPr lang="en-US" dirty="0">
                <a:hlinkClick r:id="rId5"/>
              </a:rPr>
              <a:t>https://libguides.unf.edu/litreview/steps</a:t>
            </a:r>
            <a:endParaRPr lang="en-US" dirty="0"/>
          </a:p>
          <a:p>
            <a:r>
              <a:rPr lang="en-US" dirty="0">
                <a:hlinkClick r:id="rId6"/>
              </a:rPr>
              <a:t>https://libguides.reading.ac.uk/literaturereview/starting#s-lg-box-11005360</a:t>
            </a:r>
            <a:endParaRPr lang="en-US" dirty="0"/>
          </a:p>
          <a:p>
            <a:r>
              <a:rPr lang="en-US" dirty="0">
                <a:hlinkClick r:id="rId7"/>
              </a:rPr>
              <a:t>https://www.citewrite.qut.edu.au/write/writing-well/litreview.html</a:t>
            </a:r>
            <a:endParaRPr lang="en-US" dirty="0"/>
          </a:p>
          <a:p>
            <a:r>
              <a:rPr lang="en-US" dirty="0">
                <a:hlinkClick r:id="rId8"/>
              </a:rPr>
              <a:t>https://libguides.unisa.ac.za/literature_review/process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39505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794343-0FDC-2D72-A7EA-F8F776B10C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resources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2F7767-B3EA-D24C-F60D-B4233F6A91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>
                <a:hlinkClick r:id="rId2"/>
              </a:rPr>
              <a:t>https://www.ncbi.nlm.nih.gov/books/NBK481583/</a:t>
            </a:r>
            <a:r>
              <a:rPr lang="en-US" dirty="0"/>
              <a:t> [art]</a:t>
            </a:r>
          </a:p>
          <a:p>
            <a:r>
              <a:rPr lang="en-US" dirty="0">
                <a:hlinkClick r:id="rId3"/>
              </a:rPr>
              <a:t>https://blog.wordvice.com/how-to-write-a-literature-review/</a:t>
            </a:r>
            <a:r>
              <a:rPr lang="en-US" dirty="0"/>
              <a:t> [v12m]</a:t>
            </a:r>
          </a:p>
          <a:p>
            <a:r>
              <a:rPr lang="en-US" dirty="0">
                <a:hlinkClick r:id="rId4"/>
              </a:rPr>
              <a:t>https://guides.lib.uoguelph.ca/c.php?g=130964&amp;p=5000948</a:t>
            </a:r>
            <a:r>
              <a:rPr lang="en-US" dirty="0"/>
              <a:t> [v]</a:t>
            </a:r>
          </a:p>
          <a:p>
            <a:r>
              <a:rPr lang="en-US" dirty="0">
                <a:hlinkClick r:id="rId5"/>
              </a:rPr>
              <a:t>https://www.sciencedirect.com/science/article/pii/S0148296319304564</a:t>
            </a:r>
            <a:r>
              <a:rPr lang="en-US" dirty="0"/>
              <a:t> [art]</a:t>
            </a:r>
          </a:p>
          <a:p>
            <a:r>
              <a:rPr lang="en-US" dirty="0">
                <a:hlinkClick r:id="rId6"/>
              </a:rPr>
              <a:t>https://www.scribbr.com/methodology/literature-review/</a:t>
            </a:r>
            <a:r>
              <a:rPr lang="en-US" dirty="0"/>
              <a:t> ***</a:t>
            </a:r>
          </a:p>
          <a:p>
            <a:r>
              <a:rPr lang="en-US" dirty="0">
                <a:hlinkClick r:id="rId7"/>
              </a:rPr>
              <a:t>https://www.ed.ac.uk/institute-academic-development/study-hub/learning-resources/literature-review#:~:text=A%20literature%20review%20establishes%20familiarity,is%20unknown%20within%20your%20topic</a:t>
            </a:r>
            <a:r>
              <a:rPr lang="en-US" dirty="0"/>
              <a:t>. [useful handouts]</a:t>
            </a:r>
          </a:p>
          <a:p>
            <a:r>
              <a:rPr lang="en-US" dirty="0">
                <a:hlinkClick r:id="rId8"/>
              </a:rPr>
              <a:t>http://www.docs.hss.ed.ac.uk/iad/Student_resources/Editing_proofreading/IAD_reverse_outlines_CC_2020.pdf</a:t>
            </a:r>
            <a:r>
              <a:rPr lang="en-US" dirty="0"/>
              <a:t> [Reverse Outline]</a:t>
            </a:r>
          </a:p>
        </p:txBody>
      </p:sp>
    </p:spTree>
    <p:extLst>
      <p:ext uri="{BB962C8B-B14F-4D97-AF65-F5344CB8AC3E}">
        <p14:creationId xmlns:p14="http://schemas.microsoft.com/office/powerpoint/2010/main" val="16838444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737</TotalTime>
  <Words>506</Words>
  <Application>Microsoft Macintosh PowerPoint</Application>
  <PresentationFormat>Widescreen</PresentationFormat>
  <Paragraphs>37</Paragraphs>
  <Slides>9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Research Meeting  Literature Review + Introduction</vt:lpstr>
      <vt:lpstr>Agenda</vt:lpstr>
      <vt:lpstr>Conducting a literature review (V1)</vt:lpstr>
      <vt:lpstr>Conducting a literature review (V1)</vt:lpstr>
      <vt:lpstr>Developing a critical voice</vt:lpstr>
      <vt:lpstr>Additional Points</vt:lpstr>
      <vt:lpstr>Group work</vt:lpstr>
      <vt:lpstr>More resources</vt:lpstr>
      <vt:lpstr>More resources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AfroPHC Launch AGM</dc:title>
  <dc:creator>Shabir Moosa</dc:creator>
  <cp:lastModifiedBy>Shabir Moosa</cp:lastModifiedBy>
  <cp:revision>117</cp:revision>
  <dcterms:created xsi:type="dcterms:W3CDTF">2021-04-19T21:22:58Z</dcterms:created>
  <dcterms:modified xsi:type="dcterms:W3CDTF">2022-06-07T10:19:33Z</dcterms:modified>
</cp:coreProperties>
</file>